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82" r:id="rId11"/>
    <p:sldId id="265" r:id="rId12"/>
    <p:sldId id="266" r:id="rId13"/>
    <p:sldId id="267" r:id="rId14"/>
    <p:sldId id="268" r:id="rId15"/>
    <p:sldId id="269" r:id="rId16"/>
    <p:sldId id="270" r:id="rId17"/>
    <p:sldId id="280" r:id="rId18"/>
    <p:sldId id="271" r:id="rId19"/>
    <p:sldId id="272" r:id="rId20"/>
    <p:sldId id="274" r:id="rId21"/>
    <p:sldId id="275" r:id="rId22"/>
    <p:sldId id="276" r:id="rId23"/>
    <p:sldId id="277" r:id="rId24"/>
    <p:sldId id="281" r:id="rId25"/>
    <p:sldId id="278" r:id="rId26"/>
    <p:sldId id="279" r:id="rId27"/>
  </p:sldIdLst>
  <p:sldSz cx="9144000" cy="5143500" type="screen16x9"/>
  <p:notesSz cx="6858000" cy="9144000"/>
  <p:embeddedFontLst>
    <p:embeddedFont>
      <p:font typeface="Fira Sans" panose="020B05030500000200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Montserrat SemiBold" panose="000007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EBC7FE-FC42-4750-855D-962D90F6898D}">
  <a:tblStyle styleId="{B9EBC7FE-FC42-4750-855D-962D90F689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9" autoAdjust="0"/>
  </p:normalViewPr>
  <p:slideViewPr>
    <p:cSldViewPr snapToGrid="0">
      <p:cViewPr varScale="1">
        <p:scale>
          <a:sx n="102" d="100"/>
          <a:sy n="102" d="100"/>
        </p:scale>
        <p:origin x="859"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1361ca25fa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1361ca25fa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table smaller and highlight the bad calibrator. On the other side show something using the bad calibrator versus not using it. Tell the story about finding the bad calibrator during data reduction/calibration</a:t>
            </a:r>
            <a:endParaRPr/>
          </a:p>
          <a:p>
            <a:pPr marL="0" lvl="0" indent="0" algn="l" rtl="0">
              <a:spcBef>
                <a:spcPts val="0"/>
              </a:spcBef>
              <a:spcAft>
                <a:spcPts val="0"/>
              </a:spcAft>
              <a:buNone/>
            </a:pPr>
            <a:endParaRPr/>
          </a:p>
          <a:p>
            <a:pPr marL="0" lvl="0" indent="0" algn="l" rtl="0">
              <a:spcBef>
                <a:spcPts val="0"/>
              </a:spcBef>
              <a:spcAft>
                <a:spcPts val="0"/>
              </a:spcAft>
              <a:buNone/>
            </a:pPr>
            <a:r>
              <a:rPr lang="en"/>
              <a:t>Diameter difference:</a:t>
            </a:r>
            <a:endParaRPr/>
          </a:p>
          <a:p>
            <a:pPr marL="0" lvl="0" indent="0" algn="l" rtl="0">
              <a:spcBef>
                <a:spcPts val="0"/>
              </a:spcBef>
              <a:spcAft>
                <a:spcPts val="0"/>
              </a:spcAft>
              <a:buNone/>
            </a:pPr>
            <a:r>
              <a:rPr lang="en"/>
              <a:t>Top plot: Ang diam: 0.3616 mas</a:t>
            </a:r>
            <a:endParaRPr/>
          </a:p>
          <a:p>
            <a:pPr marL="0" lvl="0" indent="0" algn="l" rtl="0">
              <a:spcBef>
                <a:spcPts val="0"/>
              </a:spcBef>
              <a:spcAft>
                <a:spcPts val="0"/>
              </a:spcAft>
              <a:buNone/>
            </a:pPr>
            <a:r>
              <a:rPr lang="en"/>
              <a:t>Bottom plot: Ang diam: 0.4728 mas</a:t>
            </a:r>
            <a:endParaRPr/>
          </a:p>
        </p:txBody>
      </p:sp>
    </p:spTree>
    <p:extLst>
      <p:ext uri="{BB962C8B-B14F-4D97-AF65-F5344CB8AC3E}">
        <p14:creationId xmlns:p14="http://schemas.microsoft.com/office/powerpoint/2010/main" val="2539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1361ca25fa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1361ca25fa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table smaller and highlight the bad calibrator. On the other side show something using the bad calibrator versus not using it. Tell the story about finding the bad calibrator during data reduction/calibration</a:t>
            </a:r>
            <a:endParaRPr/>
          </a:p>
          <a:p>
            <a:pPr marL="0" lvl="0" indent="0" algn="l" rtl="0">
              <a:spcBef>
                <a:spcPts val="0"/>
              </a:spcBef>
              <a:spcAft>
                <a:spcPts val="0"/>
              </a:spcAft>
              <a:buNone/>
            </a:pPr>
            <a:endParaRPr/>
          </a:p>
          <a:p>
            <a:pPr marL="0" lvl="0" indent="0" algn="l" rtl="0">
              <a:spcBef>
                <a:spcPts val="0"/>
              </a:spcBef>
              <a:spcAft>
                <a:spcPts val="0"/>
              </a:spcAft>
              <a:buNone/>
            </a:pPr>
            <a:r>
              <a:rPr lang="en"/>
              <a:t>Diameter difference:</a:t>
            </a:r>
            <a:endParaRPr/>
          </a:p>
          <a:p>
            <a:pPr marL="0" lvl="0" indent="0" algn="l" rtl="0">
              <a:spcBef>
                <a:spcPts val="0"/>
              </a:spcBef>
              <a:spcAft>
                <a:spcPts val="0"/>
              </a:spcAft>
              <a:buNone/>
            </a:pPr>
            <a:r>
              <a:rPr lang="en"/>
              <a:t>Top plot: Ang diam: 0.3616 mas</a:t>
            </a:r>
            <a:endParaRPr/>
          </a:p>
          <a:p>
            <a:pPr marL="0" lvl="0" indent="0" algn="l" rtl="0">
              <a:spcBef>
                <a:spcPts val="0"/>
              </a:spcBef>
              <a:spcAft>
                <a:spcPts val="0"/>
              </a:spcAft>
              <a:buNone/>
            </a:pPr>
            <a:r>
              <a:rPr lang="en"/>
              <a:t>Bottom plot: Ang diam: 0.4728 mas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d1515f5f1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d1515f5f1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table smaller and highlight the bad calibrator. On the other side show something using the bad calibrator versus not using it. Tell the story about finding the bad calibrator during data reduction/calibration</a:t>
            </a:r>
            <a:endParaRPr/>
          </a:p>
          <a:p>
            <a:pPr marL="0" lvl="0" indent="0" algn="l" rtl="0">
              <a:spcBef>
                <a:spcPts val="0"/>
              </a:spcBef>
              <a:spcAft>
                <a:spcPts val="0"/>
              </a:spcAft>
              <a:buNone/>
            </a:pPr>
            <a:endParaRPr/>
          </a:p>
          <a:p>
            <a:pPr marL="0" lvl="0" indent="0" algn="l" rtl="0">
              <a:spcBef>
                <a:spcPts val="0"/>
              </a:spcBef>
              <a:spcAft>
                <a:spcPts val="0"/>
              </a:spcAft>
              <a:buNone/>
            </a:pPr>
            <a:r>
              <a:rPr lang="en"/>
              <a:t>Diameter difference:</a:t>
            </a:r>
            <a:endParaRPr/>
          </a:p>
          <a:p>
            <a:pPr marL="0" lvl="0" indent="0" algn="l" rtl="0">
              <a:spcBef>
                <a:spcPts val="0"/>
              </a:spcBef>
              <a:spcAft>
                <a:spcPts val="0"/>
              </a:spcAft>
              <a:buNone/>
            </a:pPr>
            <a:r>
              <a:rPr lang="en"/>
              <a:t>Top plot: Ang diam: 0.3616 mas</a:t>
            </a:r>
            <a:endParaRPr/>
          </a:p>
          <a:p>
            <a:pPr marL="0" lvl="0" indent="0" algn="l" rtl="0">
              <a:spcBef>
                <a:spcPts val="0"/>
              </a:spcBef>
              <a:spcAft>
                <a:spcPts val="0"/>
              </a:spcAft>
              <a:buNone/>
            </a:pPr>
            <a:r>
              <a:rPr lang="en"/>
              <a:t>Bottom plot: Ang diam: 0.4728 mas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d1515f5f1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d1515f5f1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table smaller and highlight the bad calibrator. On the other side show something using the bad calibrator versus not using it. Tell the story about finding the bad calibrator during data reduction/calibration</a:t>
            </a:r>
            <a:endParaRPr/>
          </a:p>
          <a:p>
            <a:pPr marL="0" lvl="0" indent="0" algn="l" rtl="0">
              <a:spcBef>
                <a:spcPts val="0"/>
              </a:spcBef>
              <a:spcAft>
                <a:spcPts val="0"/>
              </a:spcAft>
              <a:buNone/>
            </a:pPr>
            <a:endParaRPr/>
          </a:p>
          <a:p>
            <a:pPr marL="0" lvl="0" indent="0" algn="l" rtl="0">
              <a:spcBef>
                <a:spcPts val="0"/>
              </a:spcBef>
              <a:spcAft>
                <a:spcPts val="0"/>
              </a:spcAft>
              <a:buNone/>
            </a:pPr>
            <a:r>
              <a:rPr lang="en"/>
              <a:t>Diameter difference:</a:t>
            </a:r>
            <a:endParaRPr/>
          </a:p>
          <a:p>
            <a:pPr marL="0" lvl="0" indent="0" algn="l" rtl="0">
              <a:spcBef>
                <a:spcPts val="0"/>
              </a:spcBef>
              <a:spcAft>
                <a:spcPts val="0"/>
              </a:spcAft>
              <a:buNone/>
            </a:pPr>
            <a:r>
              <a:rPr lang="en"/>
              <a:t>Top plot: Ang diam: 0.3616 mas</a:t>
            </a:r>
            <a:endParaRPr/>
          </a:p>
          <a:p>
            <a:pPr marL="0" lvl="0" indent="0" algn="l" rtl="0">
              <a:spcBef>
                <a:spcPts val="0"/>
              </a:spcBef>
              <a:spcAft>
                <a:spcPts val="0"/>
              </a:spcAft>
              <a:buNone/>
            </a:pPr>
            <a:r>
              <a:rPr lang="en"/>
              <a:t>Bottom plot: Ang diam: 0.4728 mas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d1515f5f1b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d1515f5f1b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table smaller and highlight the bad calibrator. On the other side show something using the bad calibrator versus not using it. Tell the story about finding the bad calibrator during data reduction/calibration</a:t>
            </a:r>
            <a:endParaRPr/>
          </a:p>
          <a:p>
            <a:pPr marL="0" lvl="0" indent="0" algn="l" rtl="0">
              <a:spcBef>
                <a:spcPts val="0"/>
              </a:spcBef>
              <a:spcAft>
                <a:spcPts val="0"/>
              </a:spcAft>
              <a:buNone/>
            </a:pPr>
            <a:endParaRPr/>
          </a:p>
          <a:p>
            <a:pPr marL="0" lvl="0" indent="0" algn="l" rtl="0">
              <a:spcBef>
                <a:spcPts val="0"/>
              </a:spcBef>
              <a:spcAft>
                <a:spcPts val="0"/>
              </a:spcAft>
              <a:buNone/>
            </a:pPr>
            <a:r>
              <a:rPr lang="en"/>
              <a:t>Diameter difference:</a:t>
            </a:r>
            <a:endParaRPr/>
          </a:p>
          <a:p>
            <a:pPr marL="0" lvl="0" indent="0" algn="l" rtl="0">
              <a:spcBef>
                <a:spcPts val="0"/>
              </a:spcBef>
              <a:spcAft>
                <a:spcPts val="0"/>
              </a:spcAft>
              <a:buNone/>
            </a:pPr>
            <a:r>
              <a:rPr lang="en"/>
              <a:t>Top plot: Ang diam: 0.3616 mas</a:t>
            </a:r>
            <a:endParaRPr/>
          </a:p>
          <a:p>
            <a:pPr marL="0" lvl="0" indent="0" algn="l" rtl="0">
              <a:spcBef>
                <a:spcPts val="0"/>
              </a:spcBef>
              <a:spcAft>
                <a:spcPts val="0"/>
              </a:spcAft>
              <a:buNone/>
            </a:pPr>
            <a:r>
              <a:rPr lang="en"/>
              <a:t>Bottom plot: Ang diam: 0.4728 mas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1361ca25fa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1361ca25fa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first bullet point to previous slide</a:t>
            </a:r>
            <a:endParaRPr/>
          </a:p>
          <a:p>
            <a:pPr marL="0" lvl="0" indent="0" algn="l" rtl="0">
              <a:spcBef>
                <a:spcPts val="0"/>
              </a:spcBef>
              <a:spcAft>
                <a:spcPts val="0"/>
              </a:spcAft>
              <a:buNone/>
            </a:pPr>
            <a:endParaRPr/>
          </a:p>
          <a:p>
            <a:pPr marL="0" lvl="0" indent="0" algn="l" rtl="0">
              <a:spcBef>
                <a:spcPts val="0"/>
              </a:spcBef>
              <a:spcAft>
                <a:spcPts val="0"/>
              </a:spcAft>
              <a:buNone/>
            </a:pPr>
            <a:r>
              <a:rPr lang="en"/>
              <a:t>Bolometric flux plot courtesy of andrew man using </a:t>
            </a:r>
            <a:endParaRPr/>
          </a:p>
          <a:p>
            <a:pPr marL="0" lvl="0" indent="0" algn="l" rtl="0">
              <a:spcBef>
                <a:spcPts val="0"/>
              </a:spcBef>
              <a:spcAft>
                <a:spcPts val="0"/>
              </a:spcAft>
              <a:buNone/>
            </a:pPr>
            <a:r>
              <a:rPr lang="en"/>
              <a:t>ADD:</a:t>
            </a:r>
            <a:endParaRPr/>
          </a:p>
          <a:p>
            <a:pPr marL="0" lvl="0" indent="0" algn="l" rtl="0">
              <a:spcBef>
                <a:spcPts val="0"/>
              </a:spcBef>
              <a:spcAft>
                <a:spcPts val="0"/>
              </a:spcAft>
              <a:buNone/>
            </a:pPr>
            <a:r>
              <a:rPr lang="en"/>
              <a:t>With the bolometric flux and the angular diameter, we iterated this process to determine the temperature and limb darkened coefficients until no change.</a:t>
            </a:r>
            <a:endParaRPr/>
          </a:p>
          <a:p>
            <a:pPr marL="0" lvl="0" indent="0" algn="l" rtl="0">
              <a:spcBef>
                <a:spcPts val="0"/>
              </a:spcBef>
              <a:spcAft>
                <a:spcPts val="0"/>
              </a:spcAft>
              <a:buNone/>
            </a:pPr>
            <a:endParaRPr/>
          </a:p>
          <a:p>
            <a:pPr marL="0" lvl="0" indent="0" algn="l" rtl="0">
              <a:spcBef>
                <a:spcPts val="0"/>
              </a:spcBef>
              <a:spcAft>
                <a:spcPts val="0"/>
              </a:spcAft>
              <a:buNone/>
            </a:pPr>
            <a:r>
              <a:rPr lang="en"/>
              <a:t>Can add linear radius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361ca25fa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1361ca25fa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pavo measurement is taken over a spectrum of 15 bandpasses and are correlated because we are taking the measurement with the exact same instrument, at the same time, and in the same condition. </a:t>
            </a:r>
            <a:endParaRPr/>
          </a:p>
          <a:p>
            <a:pPr marL="0" lvl="0" indent="0" algn="l" rtl="0">
              <a:spcBef>
                <a:spcPts val="0"/>
              </a:spcBef>
              <a:spcAft>
                <a:spcPts val="0"/>
              </a:spcAft>
              <a:buNone/>
            </a:pPr>
            <a:r>
              <a:rPr lang="en"/>
              <a:t>Binning helps minimize the correlations with the measurements</a:t>
            </a:r>
            <a:endParaRPr/>
          </a:p>
          <a:p>
            <a:pPr marL="0" lvl="0" indent="0" algn="l" rtl="0">
              <a:spcBef>
                <a:spcPts val="0"/>
              </a:spcBef>
              <a:spcAft>
                <a:spcPts val="0"/>
              </a:spcAft>
              <a:buNone/>
            </a:pPr>
            <a:endParaRPr/>
          </a:p>
          <a:p>
            <a:pPr marL="0" lvl="0" indent="0" algn="l" rtl="0">
              <a:spcBef>
                <a:spcPts val="0"/>
              </a:spcBef>
              <a:spcAft>
                <a:spcPts val="0"/>
              </a:spcAft>
              <a:buNone/>
            </a:pPr>
            <a:r>
              <a:rPr lang="en"/>
              <a:t>Multiple different calibrators, multiple different baselines, over multiple nights</a:t>
            </a:r>
            <a:endParaRPr/>
          </a:p>
          <a:p>
            <a:pPr marL="0" lvl="0" indent="0" algn="l" rtl="0">
              <a:spcBef>
                <a:spcPts val="0"/>
              </a:spcBef>
              <a:spcAft>
                <a:spcPts val="0"/>
              </a:spcAft>
              <a:buNone/>
            </a:pPr>
            <a:endParaRPr/>
          </a:p>
          <a:p>
            <a:pPr marL="0" lvl="0" indent="0" algn="l" rtl="0">
              <a:spcBef>
                <a:spcPts val="0"/>
              </a:spcBef>
              <a:spcAft>
                <a:spcPts val="0"/>
              </a:spcAft>
              <a:buNone/>
            </a:pPr>
            <a:r>
              <a:rPr lang="en"/>
              <a:t>PAVO has some wiggles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1361ca25fa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1361ca25fa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first bullet point to previous slide</a:t>
            </a:r>
            <a:endParaRPr/>
          </a:p>
          <a:p>
            <a:pPr marL="0" lvl="0" indent="0" algn="l" rtl="0">
              <a:spcBef>
                <a:spcPts val="0"/>
              </a:spcBef>
              <a:spcAft>
                <a:spcPts val="0"/>
              </a:spcAft>
              <a:buNone/>
            </a:pPr>
            <a:endParaRPr/>
          </a:p>
          <a:p>
            <a:pPr marL="0" lvl="0" indent="0" algn="l" rtl="0">
              <a:spcBef>
                <a:spcPts val="0"/>
              </a:spcBef>
              <a:spcAft>
                <a:spcPts val="0"/>
              </a:spcAft>
              <a:buNone/>
            </a:pPr>
            <a:r>
              <a:rPr lang="en"/>
              <a:t>Bolometric flux plot courtesy of andrew man using </a:t>
            </a:r>
            <a:endParaRPr/>
          </a:p>
          <a:p>
            <a:pPr marL="0" lvl="0" indent="0" algn="l" rtl="0">
              <a:spcBef>
                <a:spcPts val="0"/>
              </a:spcBef>
              <a:spcAft>
                <a:spcPts val="0"/>
              </a:spcAft>
              <a:buNone/>
            </a:pPr>
            <a:r>
              <a:rPr lang="en"/>
              <a:t>ADD:</a:t>
            </a:r>
            <a:endParaRPr/>
          </a:p>
          <a:p>
            <a:pPr marL="0" lvl="0" indent="0" algn="l" rtl="0">
              <a:spcBef>
                <a:spcPts val="0"/>
              </a:spcBef>
              <a:spcAft>
                <a:spcPts val="0"/>
              </a:spcAft>
              <a:buNone/>
            </a:pPr>
            <a:r>
              <a:rPr lang="en"/>
              <a:t>With the bolometric flux and the angular diameter, we iterated this process to determine the temperature and limb darkened coefficients until no change.</a:t>
            </a:r>
            <a:endParaRPr/>
          </a:p>
          <a:p>
            <a:pPr marL="0" lvl="0" indent="0" algn="l" rtl="0">
              <a:spcBef>
                <a:spcPts val="0"/>
              </a:spcBef>
              <a:spcAft>
                <a:spcPts val="0"/>
              </a:spcAft>
              <a:buNone/>
            </a:pPr>
            <a:endParaRPr/>
          </a:p>
          <a:p>
            <a:pPr marL="0" lvl="0" indent="0" algn="l" rtl="0">
              <a:spcBef>
                <a:spcPts val="0"/>
              </a:spcBef>
              <a:spcAft>
                <a:spcPts val="0"/>
              </a:spcAft>
              <a:buNone/>
            </a:pPr>
            <a:r>
              <a:rPr lang="en"/>
              <a:t>Can add linear radius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95691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361ca25fa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361ca25f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1361ca25fa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1361ca25f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data point much thicker and visible</a:t>
            </a:r>
            <a:endParaRPr/>
          </a:p>
          <a:p>
            <a:pPr marL="0" lvl="0" indent="0" algn="l" rtl="0">
              <a:spcBef>
                <a:spcPts val="0"/>
              </a:spcBef>
              <a:spcAft>
                <a:spcPts val="0"/>
              </a:spcAft>
              <a:buNone/>
            </a:pPr>
            <a:r>
              <a:rPr lang="en"/>
              <a:t>Make axis numbers larger</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361ca25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1361ca25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3978 exoplanets have been discovered via transit method</a:t>
            </a:r>
            <a:endParaRPr/>
          </a:p>
          <a:p>
            <a:pPr marL="457200" lvl="0" indent="-298450" algn="l" rtl="0">
              <a:spcBef>
                <a:spcPts val="0"/>
              </a:spcBef>
              <a:spcAft>
                <a:spcPts val="0"/>
              </a:spcAft>
              <a:buSzPts val="1100"/>
              <a:buChar char="-"/>
            </a:pPr>
            <a:r>
              <a:rPr lang="en"/>
              <a:t>1027 exoplanets have been discovered via radial velocity</a:t>
            </a:r>
            <a:endParaRPr/>
          </a:p>
          <a:p>
            <a:pPr marL="457200" lvl="0" indent="-298450" algn="l" rtl="0">
              <a:spcBef>
                <a:spcPts val="0"/>
              </a:spcBef>
              <a:spcAft>
                <a:spcPts val="0"/>
              </a:spcAft>
              <a:buSzPts val="1100"/>
              <a:buChar char="-"/>
            </a:pPr>
            <a:r>
              <a:rPr lang="en"/>
              <a:t>62 have been discovered via direct imaging</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0" lvl="0" indent="0" algn="l" rtl="0">
              <a:spcBef>
                <a:spcPts val="0"/>
              </a:spcBef>
              <a:spcAft>
                <a:spcPts val="0"/>
              </a:spcAft>
              <a:buNone/>
            </a:pPr>
            <a:r>
              <a:rPr lang="en"/>
              <a:t>“Know thy star, know thy planet”</a:t>
            </a:r>
            <a:endParaRPr/>
          </a:p>
          <a:p>
            <a:pPr marL="0" lvl="0" indent="0" algn="l" rtl="0">
              <a:spcBef>
                <a:spcPts val="0"/>
              </a:spcBef>
              <a:spcAft>
                <a:spcPts val="0"/>
              </a:spcAft>
              <a:buNone/>
            </a:pPr>
            <a:r>
              <a:rPr lang="en"/>
              <a:t>Knowing the star properties really well help us know the planet.</a:t>
            </a:r>
            <a:endParaRPr/>
          </a:p>
          <a:p>
            <a:pPr marL="0" lvl="0" indent="0" algn="l" rtl="0">
              <a:spcBef>
                <a:spcPts val="0"/>
              </a:spcBef>
              <a:spcAft>
                <a:spcPts val="0"/>
              </a:spcAft>
              <a:buNone/>
            </a:pPr>
            <a:endParaRPr/>
          </a:p>
          <a:p>
            <a:pPr marL="0" lvl="0" indent="0" algn="l" rtl="0">
              <a:spcBef>
                <a:spcPts val="0"/>
              </a:spcBef>
              <a:spcAft>
                <a:spcPts val="0"/>
              </a:spcAft>
              <a:buNone/>
            </a:pPr>
            <a:r>
              <a:rPr lang="en"/>
              <a:t>Roughly ~300 stars with the size of the circle proportional to logR_Star</a:t>
            </a:r>
            <a:endParaRPr/>
          </a:p>
          <a:p>
            <a:pPr marL="0" lvl="0" indent="0" algn="l" rtl="0">
              <a:spcBef>
                <a:spcPts val="0"/>
              </a:spcBef>
              <a:spcAft>
                <a:spcPts val="0"/>
              </a:spcAft>
              <a:buNone/>
            </a:pPr>
            <a:r>
              <a:rPr lang="en"/>
              <a:t>~60 of these are exoplanet host stars</a:t>
            </a:r>
            <a:endParaRPr/>
          </a:p>
          <a:p>
            <a:pPr marL="0" lvl="0" indent="0" algn="l" rtl="0">
              <a:spcBef>
                <a:spcPts val="0"/>
              </a:spcBef>
              <a:spcAft>
                <a:spcPts val="0"/>
              </a:spcAft>
              <a:buNone/>
            </a:pPr>
            <a:endParaRPr/>
          </a:p>
          <a:p>
            <a:pPr marL="0" lvl="0" indent="0" algn="l" rtl="0">
              <a:spcBef>
                <a:spcPts val="0"/>
              </a:spcBef>
              <a:spcAft>
                <a:spcPts val="0"/>
              </a:spcAft>
              <a:buNone/>
            </a:pPr>
            <a:r>
              <a:rPr lang="en"/>
              <a:t>Direct measurements lead to empirical stellar properties which lead to age and mass estimates for the star. Which then lead to exoplanet characterization.</a:t>
            </a:r>
            <a:endParaRPr/>
          </a:p>
          <a:p>
            <a:pPr marL="0" lvl="0" indent="0" algn="l" rtl="0">
              <a:spcBef>
                <a:spcPts val="0"/>
              </a:spcBef>
              <a:spcAft>
                <a:spcPts val="0"/>
              </a:spcAft>
              <a:buNone/>
            </a:pPr>
            <a:endParaRPr/>
          </a:p>
          <a:p>
            <a:pPr marL="0" lvl="0" indent="0" algn="l" rtl="0">
              <a:spcBef>
                <a:spcPts val="0"/>
              </a:spcBef>
              <a:spcAft>
                <a:spcPts val="0"/>
              </a:spcAft>
              <a:buNone/>
            </a:pPr>
            <a:r>
              <a:rPr lang="en"/>
              <a:t>Young stars have young planets.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1361ca25fa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1361ca25fa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corner plot</a:t>
            </a:r>
            <a:endParaRPr/>
          </a:p>
          <a:p>
            <a:pPr marL="0" lvl="0" indent="0" algn="l" rtl="0">
              <a:spcBef>
                <a:spcPts val="0"/>
              </a:spcBef>
              <a:spcAft>
                <a:spcPts val="0"/>
              </a:spcAft>
              <a:buNone/>
            </a:pPr>
            <a:r>
              <a:rPr lang="en"/>
              <a:t>Can draw the lines on the corner plot</a:t>
            </a:r>
            <a:endParaRPr/>
          </a:p>
          <a:p>
            <a:pPr marL="0" lvl="0" indent="0" algn="l" rtl="0">
              <a:spcBef>
                <a:spcPts val="0"/>
              </a:spcBef>
              <a:spcAft>
                <a:spcPts val="0"/>
              </a:spcAft>
              <a:buNone/>
            </a:pPr>
            <a:endParaRPr/>
          </a:p>
          <a:p>
            <a:pPr marL="0" lvl="0" indent="0" algn="l" rtl="0">
              <a:spcBef>
                <a:spcPts val="0"/>
              </a:spcBef>
              <a:spcAft>
                <a:spcPts val="0"/>
              </a:spcAft>
              <a:buNone/>
            </a:pPr>
            <a:r>
              <a:rPr lang="en"/>
              <a:t>Remove bullet point about the issues. Add an extra slide just in case</a:t>
            </a:r>
            <a:endParaRPr/>
          </a:p>
          <a:p>
            <a:pPr marL="0" lvl="0" indent="0" algn="l" rtl="0">
              <a:spcBef>
                <a:spcPts val="0"/>
              </a:spcBef>
              <a:spcAft>
                <a:spcPts val="0"/>
              </a:spcAft>
              <a:buNone/>
            </a:pPr>
            <a:endParaRPr/>
          </a:p>
          <a:p>
            <a:pPr marL="0" lvl="0" indent="0" algn="l" rtl="0">
              <a:spcBef>
                <a:spcPts val="0"/>
              </a:spcBef>
              <a:spcAft>
                <a:spcPts val="0"/>
              </a:spcAft>
              <a:buNone/>
            </a:pPr>
            <a:r>
              <a:rPr lang="en"/>
              <a:t>Add a summary isochrone slide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15a8888f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15a8888f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4d8130f7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14d8130f7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1361ca25fa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1361ca25fa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361ca25f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1361ca25f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sz="900">
              <a:solidFill>
                <a:schemeClr val="dk1"/>
              </a:solidFill>
              <a:latin typeface="Fira Sans"/>
              <a:ea typeface="Fira Sans"/>
              <a:cs typeface="Fira Sans"/>
              <a:sym typeface="Fira Sans"/>
            </a:endParaRPr>
          </a:p>
          <a:p>
            <a:pPr marL="0" lvl="0" indent="0" algn="l" rtl="0">
              <a:spcBef>
                <a:spcPts val="1200"/>
              </a:spcBef>
              <a:spcAft>
                <a:spcPts val="0"/>
              </a:spcAft>
              <a:buClr>
                <a:schemeClr val="dk1"/>
              </a:buClr>
              <a:buSzPts val="1100"/>
              <a:buFont typeface="Arial"/>
              <a:buNone/>
            </a:pPr>
            <a:endParaRPr sz="900">
              <a:solidFill>
                <a:schemeClr val="dk1"/>
              </a:solidFill>
              <a:latin typeface="Fira Sans"/>
              <a:ea typeface="Fira Sans"/>
              <a:cs typeface="Fira Sans"/>
              <a:sym typeface="Fira Sans"/>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1361ca25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1361ca25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6599e5c4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16599e5c4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6599e5c4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16599e5c4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HR 8799:</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Hosts 4 directly imaged exoplanets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Ellyn Baines published updated ages and masses to this system using CHARA interferometric observations</a:t>
            </a:r>
            <a:endParaRPr>
              <a:solidFill>
                <a:schemeClr val="dk1"/>
              </a:solidFill>
            </a:endParaRPr>
          </a:p>
          <a:p>
            <a:pPr marL="0" lvl="0" indent="0" algn="l" rtl="0">
              <a:spcBef>
                <a:spcPts val="0"/>
              </a:spcBef>
              <a:spcAft>
                <a:spcPts val="0"/>
              </a:spcAft>
              <a:buNone/>
            </a:pPr>
            <a:r>
              <a:rPr lang="en">
                <a:solidFill>
                  <a:schemeClr val="dk1"/>
                </a:solidFill>
              </a:rPr>
              <a:t>Used PAVO</a:t>
            </a:r>
            <a:endParaRPr>
              <a:solidFill>
                <a:schemeClr val="dk1"/>
              </a:solidFill>
            </a:endParaRPr>
          </a:p>
          <a:p>
            <a:pPr marL="0" lvl="0" indent="0" algn="l" rtl="0">
              <a:spcBef>
                <a:spcPts val="0"/>
              </a:spcBef>
              <a:spcAft>
                <a:spcPts val="0"/>
              </a:spcAft>
              <a:buNone/>
            </a:pPr>
            <a:r>
              <a:rPr lang="en">
                <a:solidFill>
                  <a:schemeClr val="dk1"/>
                </a:solidFill>
              </a:rPr>
              <a:t>observed in 2010 and 2011</a:t>
            </a:r>
            <a:endParaRPr>
              <a:solidFill>
                <a:schemeClr val="dk1"/>
              </a:solidFill>
            </a:endParaRPr>
          </a:p>
          <a:p>
            <a:pPr marL="0" lvl="0" indent="0" algn="l" rtl="0">
              <a:spcBef>
                <a:spcPts val="0"/>
              </a:spcBef>
              <a:spcAft>
                <a:spcPts val="0"/>
              </a:spcAft>
              <a:buNone/>
            </a:pPr>
            <a:r>
              <a:rPr lang="en">
                <a:solidFill>
                  <a:schemeClr val="dk1"/>
                </a:solidFill>
              </a:rPr>
              <a:t>used YaPSI isochrones to determine age and mass</a:t>
            </a:r>
            <a:endParaRPr>
              <a:solidFill>
                <a:schemeClr val="dk1"/>
              </a:solidFill>
            </a:endParaRPr>
          </a:p>
          <a:p>
            <a:pPr marL="0" lvl="0" indent="0" algn="l" rtl="0">
              <a:spcBef>
                <a:spcPts val="0"/>
              </a:spcBef>
              <a:spcAft>
                <a:spcPts val="0"/>
              </a:spcAft>
              <a:buNone/>
            </a:pPr>
            <a:r>
              <a:rPr lang="en">
                <a:solidFill>
                  <a:schemeClr val="dk1"/>
                </a:solidFill>
              </a:rPr>
              <a:t>angular diameter determined to be 0.342 p/m 0.008 mas, temp of 7193 p/m 83 K, luminosity of 5.05 p/m 0.29 L_Solar. </a:t>
            </a:r>
            <a:endParaRPr>
              <a:solidFill>
                <a:schemeClr val="dk1"/>
              </a:solidFill>
            </a:endParaRPr>
          </a:p>
          <a:p>
            <a:pPr marL="0" lvl="0" indent="0" algn="l" rtl="0">
              <a:spcBef>
                <a:spcPts val="0"/>
              </a:spcBef>
              <a:spcAft>
                <a:spcPts val="0"/>
              </a:spcAft>
              <a:buNone/>
            </a:pPr>
            <a:r>
              <a:rPr lang="en">
                <a:solidFill>
                  <a:schemeClr val="dk1"/>
                </a:solidFill>
              </a:rPr>
              <a:t>Two different ages and masses were determined. </a:t>
            </a:r>
            <a:endParaRPr>
              <a:solidFill>
                <a:schemeClr val="dk1"/>
              </a:solidFill>
            </a:endParaRPr>
          </a:p>
          <a:p>
            <a:pPr marL="0" lvl="0" indent="0" algn="l" rtl="0">
              <a:spcBef>
                <a:spcPts val="0"/>
              </a:spcBef>
              <a:spcAft>
                <a:spcPts val="0"/>
              </a:spcAft>
              <a:buNone/>
            </a:pPr>
            <a:r>
              <a:rPr lang="en">
                <a:solidFill>
                  <a:schemeClr val="dk1"/>
                </a:solidFill>
              </a:rPr>
              <a:t>1.516 solar masses and an age of 33 Myr if the star is contracting onto the ZAMS or 1.513 solar masses and an age of 90 Myr is the star is expanding from the ZAMS.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indicates the imaged planets are planets and not brown dwarfs.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16599e5c4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16599e5c4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Kappa Andromeda: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Jeremy Jones in 2016 published updated age and mass for the star along with a mass for the exoplanet companion.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Used PAVO, observed in 2012 and 2013, used MESA evolutionary models to determine age and mass due to Kappa And A being a rapid rotator. Results are: 47 +40 -27 Myr and 2.768 +0.109 -0.1 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1361ca25fa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1361ca25f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the BPMG point, mention the dynamical age trace-back method which is from the studies of the moving group</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1361ca25f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1361ca25fa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FGKM dynamical age trace-back - Beta Pictoris Moving Group</a:t>
            </a:r>
            <a:endParaRPr/>
          </a:p>
          <a:p>
            <a:pPr marL="0" lvl="0" indent="0" algn="l" rtl="0">
              <a:spcBef>
                <a:spcPts val="0"/>
              </a:spcBef>
              <a:spcAft>
                <a:spcPts val="0"/>
              </a:spcAft>
              <a:buNone/>
            </a:pPr>
            <a:endParaRPr/>
          </a:p>
          <a:p>
            <a:pPr marL="0" lvl="0" indent="0" algn="l" rtl="0">
              <a:spcBef>
                <a:spcPts val="0"/>
              </a:spcBef>
              <a:spcAft>
                <a:spcPts val="0"/>
              </a:spcAft>
              <a:buNone/>
            </a:pPr>
            <a:r>
              <a:rPr lang="en"/>
              <a:t>Planetary parameters:</a:t>
            </a:r>
            <a:endParaRPr/>
          </a:p>
          <a:p>
            <a:pPr marL="0" lvl="0" indent="0" algn="l" rtl="0">
              <a:spcBef>
                <a:spcPts val="0"/>
              </a:spcBef>
              <a:spcAft>
                <a:spcPts val="0"/>
              </a:spcAft>
              <a:buNone/>
            </a:pPr>
            <a:r>
              <a:rPr lang="en"/>
              <a:t>Mass upper limit determined by Dupuy et al 2022 through absolute and relative astrometry of the Hipparcus and GAIA catalog</a:t>
            </a:r>
            <a:endParaRPr/>
          </a:p>
          <a:p>
            <a:pPr marL="0" lvl="0" indent="0" algn="l" rtl="0">
              <a:spcBef>
                <a:spcPts val="0"/>
              </a:spcBef>
              <a:spcAft>
                <a:spcPts val="0"/>
              </a:spcAft>
              <a:buNone/>
            </a:pPr>
            <a:r>
              <a:rPr lang="en"/>
              <a:t>Radius and temperature were determined by Samland et al 2017 using SPHERE located at VLT using their cloudy 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361ca25fa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361ca25fa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data in the H and K bands from CHARA CLASSIC. </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d1515f5f1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d1515f5f1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FGKM dynamical age trace-back - Beta Pictoris Moving Group</a:t>
            </a:r>
            <a:endParaRPr/>
          </a:p>
          <a:p>
            <a:pPr marL="0" lvl="0" indent="0" algn="l" rtl="0">
              <a:spcBef>
                <a:spcPts val="0"/>
              </a:spcBef>
              <a:spcAft>
                <a:spcPts val="0"/>
              </a:spcAft>
              <a:buNone/>
            </a:pPr>
            <a:endParaRPr/>
          </a:p>
          <a:p>
            <a:pPr marL="0" lvl="0" indent="0" algn="l" rtl="0">
              <a:spcBef>
                <a:spcPts val="0"/>
              </a:spcBef>
              <a:spcAft>
                <a:spcPts val="0"/>
              </a:spcAft>
              <a:buNone/>
            </a:pPr>
            <a:r>
              <a:rPr lang="en"/>
              <a:t>Planetary parameters:</a:t>
            </a:r>
            <a:endParaRPr/>
          </a:p>
          <a:p>
            <a:pPr marL="0" lvl="0" indent="0" algn="l" rtl="0">
              <a:spcBef>
                <a:spcPts val="0"/>
              </a:spcBef>
              <a:spcAft>
                <a:spcPts val="0"/>
              </a:spcAft>
              <a:buNone/>
            </a:pPr>
            <a:r>
              <a:rPr lang="en"/>
              <a:t>Mass upper limit determined by Dupuy et al 2022 through absolute and relative astrometry of the Hipparcus and GAIA catalog</a:t>
            </a:r>
            <a:endParaRPr/>
          </a:p>
          <a:p>
            <a:pPr marL="0" lvl="0" indent="0" algn="l" rtl="0">
              <a:spcBef>
                <a:spcPts val="0"/>
              </a:spcBef>
              <a:spcAft>
                <a:spcPts val="0"/>
              </a:spcAft>
              <a:buNone/>
            </a:pPr>
            <a:r>
              <a:rPr lang="en"/>
              <a:t>Radius and temperature were determined by Samland et al 2017 using SPHERE located at VLT using their cloudy models.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hyperlink" Target="http://dx.doi.org/10.1117/12.788386"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725600"/>
            <a:ext cx="5017500" cy="157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Measuring Stellar and Planetary Parameters of the 51 Eridani System</a:t>
            </a:r>
            <a:endParaRPr/>
          </a:p>
        </p:txBody>
      </p:sp>
      <p:sp>
        <p:nvSpPr>
          <p:cNvPr id="135" name="Google Shape;135;p13"/>
          <p:cNvSpPr txBox="1">
            <a:spLocks noGrp="1"/>
          </p:cNvSpPr>
          <p:nvPr>
            <p:ph type="subTitle" idx="1"/>
          </p:nvPr>
        </p:nvSpPr>
        <p:spPr>
          <a:xfrm>
            <a:off x="3734275" y="3309000"/>
            <a:ext cx="4820400" cy="506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094"/>
              <a:t>Ashley Elliott, Louisiana State University</a:t>
            </a:r>
            <a:endParaRPr sz="8094"/>
          </a:p>
          <a:p>
            <a:pPr marL="0" lvl="0" indent="0" algn="l" rtl="0">
              <a:spcBef>
                <a:spcPts val="0"/>
              </a:spcBef>
              <a:spcAft>
                <a:spcPts val="0"/>
              </a:spcAft>
              <a:buNone/>
            </a:pPr>
            <a:endParaRPr sz="8094"/>
          </a:p>
          <a:p>
            <a:pPr marL="0" lvl="0" indent="0" algn="l" rtl="0">
              <a:spcBef>
                <a:spcPts val="0"/>
              </a:spcBef>
              <a:spcAft>
                <a:spcPts val="0"/>
              </a:spcAft>
              <a:buNone/>
            </a:pPr>
            <a:r>
              <a:rPr lang="en" sz="8094"/>
              <a:t>CHARA Science Meeting March 2023</a:t>
            </a:r>
            <a:endParaRPr sz="8094"/>
          </a:p>
          <a:p>
            <a:pPr marL="0" lvl="0" indent="0" algn="l" rtl="0">
              <a:spcBef>
                <a:spcPts val="0"/>
              </a:spcBef>
              <a:spcAft>
                <a:spcPts val="0"/>
              </a:spcAft>
              <a:buNone/>
            </a:pPr>
            <a:endParaRPr/>
          </a:p>
        </p:txBody>
      </p:sp>
      <p:sp>
        <p:nvSpPr>
          <p:cNvPr id="136" name="Google Shape;13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latin typeface="Lato"/>
                <a:ea typeface="Lato"/>
                <a:cs typeface="Lato"/>
                <a:sym typeface="Lato"/>
              </a:rPr>
              <a:t>1</a:t>
            </a:fld>
            <a:endParaRPr>
              <a:latin typeface="Lato"/>
              <a:ea typeface="Lato"/>
              <a:cs typeface="Lato"/>
              <a:sym typeface="Lato"/>
            </a:endParaRPr>
          </a:p>
        </p:txBody>
      </p:sp>
      <p:sp>
        <p:nvSpPr>
          <p:cNvPr id="2" name="TextBox 1">
            <a:extLst>
              <a:ext uri="{FF2B5EF4-FFF2-40B4-BE49-F238E27FC236}">
                <a16:creationId xmlns:a16="http://schemas.microsoft.com/office/drawing/2014/main" id="{A300F6D2-F0EC-6894-D763-BB269E5BE2C7}"/>
              </a:ext>
            </a:extLst>
          </p:cNvPr>
          <p:cNvSpPr txBox="1"/>
          <p:nvPr/>
        </p:nvSpPr>
        <p:spPr>
          <a:xfrm>
            <a:off x="0" y="4598407"/>
            <a:ext cx="5891981" cy="523220"/>
          </a:xfrm>
          <a:prstGeom prst="rect">
            <a:avLst/>
          </a:prstGeom>
          <a:noFill/>
        </p:spPr>
        <p:txBody>
          <a:bodyPr wrap="square" rtlCol="0">
            <a:spAutoFit/>
          </a:bodyPr>
          <a:lstStyle/>
          <a:p>
            <a:r>
              <a:rPr lang="en-US" dirty="0">
                <a:solidFill>
                  <a:schemeClr val="bg1"/>
                </a:solidFill>
              </a:rPr>
              <a:t>Special thanks to the NSF Grant: “Characterizing Exoplanet Host Stars”:</a:t>
            </a:r>
          </a:p>
          <a:p>
            <a:r>
              <a:rPr lang="en-US" dirty="0">
                <a:solidFill>
                  <a:schemeClr val="bg1"/>
                </a:solidFill>
              </a:rPr>
              <a:t>PI: Tabetha Boyajian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txBox="1">
            <a:spLocks noGrp="1"/>
          </p:cNvSpPr>
          <p:nvPr>
            <p:ph type="title"/>
          </p:nvPr>
        </p:nvSpPr>
        <p:spPr>
          <a:xfrm>
            <a:off x="1297500" y="40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dirty="0"/>
              <a:t>Observations with……</a:t>
            </a:r>
            <a:endParaRPr sz="3000" dirty="0"/>
          </a:p>
        </p:txBody>
      </p:sp>
      <p:sp>
        <p:nvSpPr>
          <p:cNvPr id="214" name="Google Shape;2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760676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txBox="1">
            <a:spLocks noGrp="1"/>
          </p:cNvSpPr>
          <p:nvPr>
            <p:ph type="title"/>
          </p:nvPr>
        </p:nvSpPr>
        <p:spPr>
          <a:xfrm>
            <a:off x="1297500" y="40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dirty="0"/>
              <a:t>Observations with PAVO!!</a:t>
            </a:r>
            <a:endParaRPr sz="3000" dirty="0"/>
          </a:p>
        </p:txBody>
      </p:sp>
      <p:sp>
        <p:nvSpPr>
          <p:cNvPr id="214" name="Google Shape;2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215" name="Google Shape;215;p22"/>
          <p:cNvGraphicFramePr/>
          <p:nvPr/>
        </p:nvGraphicFramePr>
        <p:xfrm>
          <a:off x="1408275" y="1432250"/>
          <a:ext cx="6327450" cy="3428850"/>
        </p:xfrm>
        <a:graphic>
          <a:graphicData uri="http://schemas.openxmlformats.org/drawingml/2006/table">
            <a:tbl>
              <a:tblPr>
                <a:noFill/>
                <a:tableStyleId>{B9EBC7FE-FC42-4750-855D-962D90F6898D}</a:tableStyleId>
              </a:tblPr>
              <a:tblGrid>
                <a:gridCol w="1647650">
                  <a:extLst>
                    <a:ext uri="{9D8B030D-6E8A-4147-A177-3AD203B41FA5}">
                      <a16:colId xmlns:a16="http://schemas.microsoft.com/office/drawing/2014/main" val="20000"/>
                    </a:ext>
                  </a:extLst>
                </a:gridCol>
                <a:gridCol w="1396125">
                  <a:extLst>
                    <a:ext uri="{9D8B030D-6E8A-4147-A177-3AD203B41FA5}">
                      <a16:colId xmlns:a16="http://schemas.microsoft.com/office/drawing/2014/main" val="20001"/>
                    </a:ext>
                  </a:extLst>
                </a:gridCol>
                <a:gridCol w="1486450">
                  <a:extLst>
                    <a:ext uri="{9D8B030D-6E8A-4147-A177-3AD203B41FA5}">
                      <a16:colId xmlns:a16="http://schemas.microsoft.com/office/drawing/2014/main" val="20002"/>
                    </a:ext>
                  </a:extLst>
                </a:gridCol>
                <a:gridCol w="179722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Date (UT)</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Baseline</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Brackets</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Calibrators</a:t>
                      </a:r>
                      <a:endParaRPr sz="15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0"/>
                  </a:ext>
                </a:extLst>
              </a:tr>
              <a:tr h="640050">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2015-10-11</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E1/W1</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7 (5)</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28375</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27563</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29335</a:t>
                      </a:r>
                      <a:endParaRPr sz="15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1"/>
                  </a:ext>
                </a:extLst>
              </a:tr>
              <a:tr h="640050">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2015-10-12</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S2/E2</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9 (7)</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28375</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27563</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29335</a:t>
                      </a:r>
                      <a:endParaRPr sz="15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2015-11-06</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E2/W1</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3 (1)</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27563</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29335</a:t>
                      </a:r>
                      <a:endParaRPr sz="15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2016-11-09</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W2/E2</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3 (1)</a:t>
                      </a:r>
                      <a:endParaRPr sz="15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27563</a:t>
                      </a:r>
                      <a:endParaRPr sz="15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500">
                          <a:solidFill>
                            <a:schemeClr val="lt1"/>
                          </a:solidFill>
                          <a:latin typeface="Montserrat SemiBold"/>
                          <a:ea typeface="Montserrat SemiBold"/>
                          <a:cs typeface="Montserrat SemiBold"/>
                          <a:sym typeface="Montserrat SemiBold"/>
                        </a:rPr>
                        <a:t>HD 29335</a:t>
                      </a:r>
                      <a:endParaRPr sz="15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txBox="1">
            <a:spLocks noGrp="1"/>
          </p:cNvSpPr>
          <p:nvPr>
            <p:ph type="title"/>
          </p:nvPr>
        </p:nvSpPr>
        <p:spPr>
          <a:xfrm>
            <a:off x="1297500" y="40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dirty="0"/>
              <a:t>Observations with PAVO</a:t>
            </a:r>
            <a:endParaRPr sz="3000" dirty="0"/>
          </a:p>
        </p:txBody>
      </p:sp>
      <p:sp>
        <p:nvSpPr>
          <p:cNvPr id="221" name="Google Shape;22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222" name="Google Shape;222;p23"/>
          <p:cNvGraphicFramePr/>
          <p:nvPr/>
        </p:nvGraphicFramePr>
        <p:xfrm>
          <a:off x="331450" y="1484725"/>
          <a:ext cx="3479775" cy="2636400"/>
        </p:xfrm>
        <a:graphic>
          <a:graphicData uri="http://schemas.openxmlformats.org/drawingml/2006/table">
            <a:tbl>
              <a:tblPr>
                <a:noFill/>
                <a:tableStyleId>{B9EBC7FE-FC42-4750-855D-962D90F6898D}</a:tableStyleId>
              </a:tblPr>
              <a:tblGrid>
                <a:gridCol w="906125">
                  <a:extLst>
                    <a:ext uri="{9D8B030D-6E8A-4147-A177-3AD203B41FA5}">
                      <a16:colId xmlns:a16="http://schemas.microsoft.com/office/drawing/2014/main" val="20000"/>
                    </a:ext>
                  </a:extLst>
                </a:gridCol>
                <a:gridCol w="767800">
                  <a:extLst>
                    <a:ext uri="{9D8B030D-6E8A-4147-A177-3AD203B41FA5}">
                      <a16:colId xmlns:a16="http://schemas.microsoft.com/office/drawing/2014/main" val="20001"/>
                    </a:ext>
                  </a:extLst>
                </a:gridCol>
                <a:gridCol w="817475">
                  <a:extLst>
                    <a:ext uri="{9D8B030D-6E8A-4147-A177-3AD203B41FA5}">
                      <a16:colId xmlns:a16="http://schemas.microsoft.com/office/drawing/2014/main" val="20002"/>
                    </a:ext>
                  </a:extLst>
                </a:gridCol>
                <a:gridCol w="9883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Date (UT)</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Baseline</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Brackets</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Calibrators</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E1/W1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7 (5)</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S2/E2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9 (7)</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2015-11-06</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E2/W1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2016-11-09</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W2/E2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4"/>
                  </a:ext>
                </a:extLst>
              </a:tr>
            </a:tbl>
          </a:graphicData>
        </a:graphic>
      </p:graphicFrame>
      <p:pic>
        <p:nvPicPr>
          <p:cNvPr id="223" name="Google Shape;223;p23"/>
          <p:cNvPicPr preferRelativeResize="0"/>
          <p:nvPr/>
        </p:nvPicPr>
        <p:blipFill>
          <a:blip r:embed="rId3">
            <a:alphaModFix/>
          </a:blip>
          <a:stretch>
            <a:fillRect/>
          </a:stretch>
        </p:blipFill>
        <p:spPr>
          <a:xfrm>
            <a:off x="186275" y="1223425"/>
            <a:ext cx="8771449" cy="3159000"/>
          </a:xfrm>
          <a:prstGeom prst="rect">
            <a:avLst/>
          </a:prstGeom>
          <a:noFill/>
          <a:ln>
            <a:noFill/>
          </a:ln>
        </p:spPr>
      </p:pic>
      <p:sp>
        <p:nvSpPr>
          <p:cNvPr id="224" name="Google Shape;224;p23"/>
          <p:cNvSpPr txBox="1"/>
          <p:nvPr/>
        </p:nvSpPr>
        <p:spPr>
          <a:xfrm>
            <a:off x="2095200" y="1128000"/>
            <a:ext cx="544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Lato"/>
                <a:ea typeface="Lato"/>
                <a:cs typeface="Lato"/>
                <a:sym typeface="Lato"/>
              </a:rPr>
              <a:t>With the bad calibrator- </a:t>
            </a:r>
            <a:r>
              <a:rPr lang="en" sz="1600"/>
              <a:t>Ang diam: 0.3616 mas</a:t>
            </a:r>
            <a:endParaRPr sz="23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1297500" y="40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Observations with PAVO</a:t>
            </a:r>
            <a:endParaRPr sz="3000"/>
          </a:p>
        </p:txBody>
      </p:sp>
      <p:sp>
        <p:nvSpPr>
          <p:cNvPr id="230" name="Google Shape;2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graphicFrame>
        <p:nvGraphicFramePr>
          <p:cNvPr id="231" name="Google Shape;231;p24"/>
          <p:cNvGraphicFramePr/>
          <p:nvPr/>
        </p:nvGraphicFramePr>
        <p:xfrm>
          <a:off x="331450" y="1484725"/>
          <a:ext cx="3479775" cy="2636400"/>
        </p:xfrm>
        <a:graphic>
          <a:graphicData uri="http://schemas.openxmlformats.org/drawingml/2006/table">
            <a:tbl>
              <a:tblPr>
                <a:noFill/>
                <a:tableStyleId>{B9EBC7FE-FC42-4750-855D-962D90F6898D}</a:tableStyleId>
              </a:tblPr>
              <a:tblGrid>
                <a:gridCol w="906125">
                  <a:extLst>
                    <a:ext uri="{9D8B030D-6E8A-4147-A177-3AD203B41FA5}">
                      <a16:colId xmlns:a16="http://schemas.microsoft.com/office/drawing/2014/main" val="20000"/>
                    </a:ext>
                  </a:extLst>
                </a:gridCol>
                <a:gridCol w="767800">
                  <a:extLst>
                    <a:ext uri="{9D8B030D-6E8A-4147-A177-3AD203B41FA5}">
                      <a16:colId xmlns:a16="http://schemas.microsoft.com/office/drawing/2014/main" val="20001"/>
                    </a:ext>
                  </a:extLst>
                </a:gridCol>
                <a:gridCol w="817475">
                  <a:extLst>
                    <a:ext uri="{9D8B030D-6E8A-4147-A177-3AD203B41FA5}">
                      <a16:colId xmlns:a16="http://schemas.microsoft.com/office/drawing/2014/main" val="20002"/>
                    </a:ext>
                  </a:extLst>
                </a:gridCol>
                <a:gridCol w="9883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Date (UT)</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Baseline</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Brackets</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Calibrators</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E1/W1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7 (5)</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S2/E2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9 (7)</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2015-11-06</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E2/W1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2016-11-09</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W2/E2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4"/>
                  </a:ext>
                </a:extLst>
              </a:tr>
            </a:tbl>
          </a:graphicData>
        </a:graphic>
      </p:graphicFrame>
      <p:pic>
        <p:nvPicPr>
          <p:cNvPr id="232" name="Google Shape;232;p24"/>
          <p:cNvPicPr preferRelativeResize="0"/>
          <p:nvPr/>
        </p:nvPicPr>
        <p:blipFill>
          <a:blip r:embed="rId3">
            <a:alphaModFix/>
          </a:blip>
          <a:stretch>
            <a:fillRect/>
          </a:stretch>
        </p:blipFill>
        <p:spPr>
          <a:xfrm>
            <a:off x="3993175" y="1166075"/>
            <a:ext cx="5027975" cy="1810800"/>
          </a:xfrm>
          <a:prstGeom prst="rect">
            <a:avLst/>
          </a:prstGeom>
          <a:noFill/>
          <a:ln>
            <a:noFill/>
          </a:ln>
        </p:spPr>
      </p:pic>
      <p:pic>
        <p:nvPicPr>
          <p:cNvPr id="233" name="Google Shape;233;p24"/>
          <p:cNvPicPr preferRelativeResize="0"/>
          <p:nvPr/>
        </p:nvPicPr>
        <p:blipFill>
          <a:blip r:embed="rId4">
            <a:alphaModFix/>
          </a:blip>
          <a:stretch>
            <a:fillRect/>
          </a:stretch>
        </p:blipFill>
        <p:spPr>
          <a:xfrm>
            <a:off x="62447" y="1177503"/>
            <a:ext cx="9019101" cy="3250835"/>
          </a:xfrm>
          <a:prstGeom prst="rect">
            <a:avLst/>
          </a:prstGeom>
          <a:noFill/>
          <a:ln>
            <a:noFill/>
          </a:ln>
        </p:spPr>
      </p:pic>
      <p:sp>
        <p:nvSpPr>
          <p:cNvPr id="234" name="Google Shape;234;p24"/>
          <p:cNvSpPr txBox="1"/>
          <p:nvPr/>
        </p:nvSpPr>
        <p:spPr>
          <a:xfrm>
            <a:off x="1955250" y="1177500"/>
            <a:ext cx="572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ato"/>
                <a:ea typeface="Lato"/>
                <a:cs typeface="Lato"/>
                <a:sym typeface="Lato"/>
              </a:rPr>
              <a:t>Without the bad calibrator- </a:t>
            </a:r>
            <a:r>
              <a:rPr lang="en" sz="1500"/>
              <a:t>Ang diam: 0.4728 mas</a:t>
            </a:r>
            <a:endParaRPr sz="20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5"/>
          <p:cNvSpPr txBox="1">
            <a:spLocks noGrp="1"/>
          </p:cNvSpPr>
          <p:nvPr>
            <p:ph type="title"/>
          </p:nvPr>
        </p:nvSpPr>
        <p:spPr>
          <a:xfrm>
            <a:off x="1297500" y="4053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Observations with PAVO</a:t>
            </a:r>
            <a:endParaRPr sz="3000"/>
          </a:p>
        </p:txBody>
      </p:sp>
      <p:sp>
        <p:nvSpPr>
          <p:cNvPr id="240" name="Google Shape;24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graphicFrame>
        <p:nvGraphicFramePr>
          <p:cNvPr id="241" name="Google Shape;241;p25"/>
          <p:cNvGraphicFramePr/>
          <p:nvPr/>
        </p:nvGraphicFramePr>
        <p:xfrm>
          <a:off x="331450" y="1484725"/>
          <a:ext cx="3479775" cy="2636400"/>
        </p:xfrm>
        <a:graphic>
          <a:graphicData uri="http://schemas.openxmlformats.org/drawingml/2006/table">
            <a:tbl>
              <a:tblPr>
                <a:noFill/>
                <a:tableStyleId>{B9EBC7FE-FC42-4750-855D-962D90F6898D}</a:tableStyleId>
              </a:tblPr>
              <a:tblGrid>
                <a:gridCol w="906125">
                  <a:extLst>
                    <a:ext uri="{9D8B030D-6E8A-4147-A177-3AD203B41FA5}">
                      <a16:colId xmlns:a16="http://schemas.microsoft.com/office/drawing/2014/main" val="20000"/>
                    </a:ext>
                  </a:extLst>
                </a:gridCol>
                <a:gridCol w="767800">
                  <a:extLst>
                    <a:ext uri="{9D8B030D-6E8A-4147-A177-3AD203B41FA5}">
                      <a16:colId xmlns:a16="http://schemas.microsoft.com/office/drawing/2014/main" val="20001"/>
                    </a:ext>
                  </a:extLst>
                </a:gridCol>
                <a:gridCol w="817475">
                  <a:extLst>
                    <a:ext uri="{9D8B030D-6E8A-4147-A177-3AD203B41FA5}">
                      <a16:colId xmlns:a16="http://schemas.microsoft.com/office/drawing/2014/main" val="20002"/>
                    </a:ext>
                  </a:extLst>
                </a:gridCol>
                <a:gridCol w="9883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Date (UT)</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Baseline</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Brackets</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Calibrators</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E1/W1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7 (5)</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2015-10-12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S2/E2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9 (7)</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28375</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2015-11-06</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E2/W1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2016-11-09</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W2/E2</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3 (1)</a:t>
                      </a:r>
                      <a:endParaRPr sz="1000">
                        <a:solidFill>
                          <a:schemeClr val="lt1"/>
                        </a:solidFill>
                        <a:latin typeface="Montserrat SemiBold"/>
                        <a:ea typeface="Montserrat SemiBold"/>
                        <a:cs typeface="Montserrat SemiBold"/>
                        <a:sym typeface="Montserrat SemiBold"/>
                      </a:endParaRPr>
                    </a:p>
                  </a:txBody>
                  <a:tcPr marL="91425" marR="91425" marT="91425" marB="91425"/>
                </a:tc>
                <a:tc>
                  <a:txBody>
                    <a:bodyPr/>
                    <a:lstStyle/>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27563</a:t>
                      </a:r>
                      <a:endParaRPr sz="1000">
                        <a:solidFill>
                          <a:schemeClr val="lt1"/>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1000">
                          <a:solidFill>
                            <a:schemeClr val="lt1"/>
                          </a:solidFill>
                          <a:latin typeface="Montserrat SemiBold"/>
                          <a:ea typeface="Montserrat SemiBold"/>
                          <a:cs typeface="Montserrat SemiBold"/>
                          <a:sym typeface="Montserrat SemiBold"/>
                        </a:rPr>
                        <a:t>HD 29335</a:t>
                      </a:r>
                      <a:endParaRPr sz="1000">
                        <a:solidFill>
                          <a:schemeClr val="lt1"/>
                        </a:solidFill>
                        <a:latin typeface="Montserrat SemiBold"/>
                        <a:ea typeface="Montserrat SemiBold"/>
                        <a:cs typeface="Montserrat SemiBold"/>
                        <a:sym typeface="Montserrat SemiBold"/>
                      </a:endParaRPr>
                    </a:p>
                  </a:txBody>
                  <a:tcPr marL="91425" marR="91425" marT="91425" marB="91425"/>
                </a:tc>
                <a:extLst>
                  <a:ext uri="{0D108BD9-81ED-4DB2-BD59-A6C34878D82A}">
                    <a16:rowId xmlns:a16="http://schemas.microsoft.com/office/drawing/2014/main" val="10004"/>
                  </a:ext>
                </a:extLst>
              </a:tr>
            </a:tbl>
          </a:graphicData>
        </a:graphic>
      </p:graphicFrame>
      <p:pic>
        <p:nvPicPr>
          <p:cNvPr id="242" name="Google Shape;242;p25"/>
          <p:cNvPicPr preferRelativeResize="0"/>
          <p:nvPr/>
        </p:nvPicPr>
        <p:blipFill>
          <a:blip r:embed="rId3">
            <a:alphaModFix/>
          </a:blip>
          <a:stretch>
            <a:fillRect/>
          </a:stretch>
        </p:blipFill>
        <p:spPr>
          <a:xfrm>
            <a:off x="3993175" y="1166075"/>
            <a:ext cx="5027975" cy="1810800"/>
          </a:xfrm>
          <a:prstGeom prst="rect">
            <a:avLst/>
          </a:prstGeom>
          <a:noFill/>
          <a:ln>
            <a:noFill/>
          </a:ln>
        </p:spPr>
      </p:pic>
      <p:pic>
        <p:nvPicPr>
          <p:cNvPr id="243" name="Google Shape;243;p25"/>
          <p:cNvPicPr preferRelativeResize="0"/>
          <p:nvPr/>
        </p:nvPicPr>
        <p:blipFill>
          <a:blip r:embed="rId4">
            <a:alphaModFix/>
          </a:blip>
          <a:stretch>
            <a:fillRect/>
          </a:stretch>
        </p:blipFill>
        <p:spPr>
          <a:xfrm>
            <a:off x="3995225" y="2976875"/>
            <a:ext cx="5023879" cy="1810800"/>
          </a:xfrm>
          <a:prstGeom prst="rect">
            <a:avLst/>
          </a:prstGeom>
          <a:noFill/>
          <a:ln>
            <a:noFill/>
          </a:ln>
        </p:spPr>
      </p:pic>
      <p:sp>
        <p:nvSpPr>
          <p:cNvPr id="244" name="Google Shape;244;p25"/>
          <p:cNvSpPr txBox="1"/>
          <p:nvPr/>
        </p:nvSpPr>
        <p:spPr>
          <a:xfrm>
            <a:off x="4071250" y="1084525"/>
            <a:ext cx="2548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With the bad calibrator:</a:t>
            </a:r>
            <a:endParaRPr sz="1300">
              <a:latin typeface="Lato"/>
              <a:ea typeface="Lato"/>
              <a:cs typeface="Lato"/>
              <a:sym typeface="Lato"/>
            </a:endParaRPr>
          </a:p>
        </p:txBody>
      </p:sp>
      <p:sp>
        <p:nvSpPr>
          <p:cNvPr id="245" name="Google Shape;245;p25"/>
          <p:cNvSpPr txBox="1"/>
          <p:nvPr/>
        </p:nvSpPr>
        <p:spPr>
          <a:xfrm>
            <a:off x="3993175" y="2873475"/>
            <a:ext cx="2548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Without the bad calibrator:</a:t>
            </a:r>
            <a:endParaRPr sz="13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Data Reduction/Calibration</a:t>
            </a:r>
            <a:endParaRPr sz="3000"/>
          </a:p>
        </p:txBody>
      </p:sp>
      <p:sp>
        <p:nvSpPr>
          <p:cNvPr id="251" name="Google Shape;251;p26"/>
          <p:cNvSpPr txBox="1">
            <a:spLocks noGrp="1"/>
          </p:cNvSpPr>
          <p:nvPr>
            <p:ph type="body" idx="1"/>
          </p:nvPr>
        </p:nvSpPr>
        <p:spPr>
          <a:xfrm>
            <a:off x="341350" y="1387225"/>
            <a:ext cx="4625400" cy="32760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dirty="0"/>
              <a:t>Used the bolometric flux and angular diameter to determine a temperature and limb darkened coefficient</a:t>
            </a:r>
            <a:endParaRPr sz="1600" dirty="0"/>
          </a:p>
          <a:p>
            <a:pPr marL="457200" lvl="0" indent="-330200" algn="l" rtl="0">
              <a:spcBef>
                <a:spcPts val="0"/>
              </a:spcBef>
              <a:spcAft>
                <a:spcPts val="0"/>
              </a:spcAft>
              <a:buSzPts val="1600"/>
              <a:buChar char="●"/>
            </a:pPr>
            <a:r>
              <a:rPr lang="en" sz="1600" dirty="0"/>
              <a:t>Iterated this process until minimal or no change was seen</a:t>
            </a:r>
            <a:endParaRPr sz="1600" dirty="0"/>
          </a:p>
        </p:txBody>
      </p:sp>
      <p:sp>
        <p:nvSpPr>
          <p:cNvPr id="252" name="Google Shape;25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53" name="Google Shape;253;p26"/>
          <p:cNvPicPr preferRelativeResize="0"/>
          <p:nvPr/>
        </p:nvPicPr>
        <p:blipFill>
          <a:blip r:embed="rId3">
            <a:alphaModFix/>
          </a:blip>
          <a:stretch>
            <a:fillRect/>
          </a:stretch>
        </p:blipFill>
        <p:spPr>
          <a:xfrm>
            <a:off x="4966750" y="1387225"/>
            <a:ext cx="3872450" cy="2766036"/>
          </a:xfrm>
          <a:prstGeom prst="rect">
            <a:avLst/>
          </a:prstGeom>
          <a:noFill/>
          <a:ln>
            <a:noFill/>
          </a:ln>
        </p:spPr>
      </p:pic>
      <p:sp>
        <p:nvSpPr>
          <p:cNvPr id="2" name="TextBox 1">
            <a:extLst>
              <a:ext uri="{FF2B5EF4-FFF2-40B4-BE49-F238E27FC236}">
                <a16:creationId xmlns:a16="http://schemas.microsoft.com/office/drawing/2014/main" id="{918C01AD-FD92-C0B1-9B1D-AE738DC86651}"/>
              </a:ext>
            </a:extLst>
          </p:cNvPr>
          <p:cNvSpPr txBox="1"/>
          <p:nvPr/>
        </p:nvSpPr>
        <p:spPr>
          <a:xfrm>
            <a:off x="4966750" y="3971026"/>
            <a:ext cx="1843914" cy="261610"/>
          </a:xfrm>
          <a:prstGeom prst="rect">
            <a:avLst/>
          </a:prstGeom>
          <a:noFill/>
        </p:spPr>
        <p:txBody>
          <a:bodyPr wrap="square" rtlCol="0">
            <a:spAutoFit/>
          </a:bodyPr>
          <a:lstStyle/>
          <a:p>
            <a:r>
              <a:rPr lang="en-US" sz="1100" dirty="0"/>
              <a:t>Andrew Mann (2015)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59" name="Google Shape;259;p27"/>
          <p:cNvPicPr preferRelativeResize="0"/>
          <p:nvPr/>
        </p:nvPicPr>
        <p:blipFill>
          <a:blip r:embed="rId3">
            <a:alphaModFix/>
          </a:blip>
          <a:stretch>
            <a:fillRect/>
          </a:stretch>
        </p:blipFill>
        <p:spPr>
          <a:xfrm>
            <a:off x="1346200" y="152400"/>
            <a:ext cx="6451601" cy="4838701"/>
          </a:xfrm>
          <a:prstGeom prst="rect">
            <a:avLst/>
          </a:prstGeom>
          <a:noFill/>
          <a:ln>
            <a:noFill/>
          </a:ln>
        </p:spPr>
      </p:pic>
      <p:sp>
        <p:nvSpPr>
          <p:cNvPr id="260" name="Google Shape;260;p27"/>
          <p:cNvSpPr/>
          <p:nvPr/>
        </p:nvSpPr>
        <p:spPr>
          <a:xfrm>
            <a:off x="3722500" y="1726125"/>
            <a:ext cx="139500" cy="13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3341500" y="1421325"/>
            <a:ext cx="139500" cy="139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5013C5C-CC33-BC39-6E13-0E21ADDE778C}"/>
              </a:ext>
            </a:extLst>
          </p:cNvPr>
          <p:cNvSpPr txBox="1"/>
          <p:nvPr/>
        </p:nvSpPr>
        <p:spPr>
          <a:xfrm>
            <a:off x="1346199" y="152399"/>
            <a:ext cx="2121108" cy="307777"/>
          </a:xfrm>
          <a:prstGeom prst="rect">
            <a:avLst/>
          </a:prstGeom>
          <a:noFill/>
        </p:spPr>
        <p:txBody>
          <a:bodyPr wrap="square" rtlCol="0">
            <a:spAutoFit/>
          </a:bodyPr>
          <a:lstStyle/>
          <a:p>
            <a:r>
              <a:rPr lang="en-US" dirty="0"/>
              <a:t>Elliott et al. (in prep)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Data Reduction/Calibration</a:t>
            </a:r>
            <a:endParaRPr sz="3000"/>
          </a:p>
        </p:txBody>
      </p:sp>
      <p:sp>
        <p:nvSpPr>
          <p:cNvPr id="251" name="Google Shape;251;p26"/>
          <p:cNvSpPr txBox="1">
            <a:spLocks noGrp="1"/>
          </p:cNvSpPr>
          <p:nvPr>
            <p:ph type="body" idx="1"/>
          </p:nvPr>
        </p:nvSpPr>
        <p:spPr>
          <a:xfrm>
            <a:off x="341350" y="1387225"/>
            <a:ext cx="4625400" cy="32760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dirty="0"/>
              <a:t>Used the bolometric flux and angular diameter to determine a temperature and limb darkened coefficient</a:t>
            </a:r>
            <a:endParaRPr sz="1600" dirty="0"/>
          </a:p>
          <a:p>
            <a:pPr marL="457200" lvl="0" indent="-330200" algn="l" rtl="0">
              <a:spcBef>
                <a:spcPts val="0"/>
              </a:spcBef>
              <a:spcAft>
                <a:spcPts val="0"/>
              </a:spcAft>
              <a:buSzPts val="1600"/>
              <a:buChar char="●"/>
            </a:pPr>
            <a:r>
              <a:rPr lang="en" sz="1600" dirty="0"/>
              <a:t>Iterated this process until minimal or no change was seen</a:t>
            </a:r>
            <a:endParaRPr sz="1600" dirty="0"/>
          </a:p>
          <a:p>
            <a:pPr marL="457200" lvl="0" indent="-330200" algn="l" rtl="0">
              <a:spcBef>
                <a:spcPts val="0"/>
              </a:spcBef>
              <a:spcAft>
                <a:spcPts val="0"/>
              </a:spcAft>
              <a:buSzPts val="1600"/>
              <a:buChar char="●"/>
            </a:pPr>
            <a:r>
              <a:rPr lang="en" sz="1600" dirty="0"/>
              <a:t>Final results:</a:t>
            </a:r>
            <a:endParaRPr sz="1600" dirty="0"/>
          </a:p>
          <a:p>
            <a:pPr marL="914400" lvl="1" indent="-342900" algn="l" rtl="0">
              <a:spcBef>
                <a:spcPts val="0"/>
              </a:spcBef>
              <a:spcAft>
                <a:spcPts val="0"/>
              </a:spcAft>
              <a:buSzPts val="1800"/>
              <a:buChar char="○"/>
            </a:pPr>
            <a:r>
              <a:rPr lang="en" sz="1800" dirty="0"/>
              <a:t>𝛉</a:t>
            </a:r>
            <a:r>
              <a:rPr lang="en" sz="1800" baseline="-25000" dirty="0"/>
              <a:t>LD</a:t>
            </a:r>
            <a:r>
              <a:rPr lang="en" sz="1800" dirty="0"/>
              <a:t> = 0.451 ± 0.001 mas</a:t>
            </a:r>
            <a:endParaRPr sz="1800" dirty="0"/>
          </a:p>
          <a:p>
            <a:pPr marL="914400" lvl="1" indent="-342900" algn="l" rtl="0">
              <a:spcBef>
                <a:spcPts val="0"/>
              </a:spcBef>
              <a:spcAft>
                <a:spcPts val="0"/>
              </a:spcAft>
              <a:buSzPts val="1800"/>
              <a:buChar char="○"/>
            </a:pPr>
            <a:r>
              <a:rPr lang="en" sz="1800" dirty="0"/>
              <a:t>μ = 0.4516</a:t>
            </a:r>
            <a:endParaRPr sz="1800" dirty="0"/>
          </a:p>
          <a:p>
            <a:pPr marL="914400" lvl="1" indent="-342900" algn="l" rtl="0">
              <a:spcBef>
                <a:spcPts val="0"/>
              </a:spcBef>
              <a:spcAft>
                <a:spcPts val="0"/>
              </a:spcAft>
              <a:buSzPts val="1800"/>
              <a:buChar char="○"/>
            </a:pPr>
            <a:r>
              <a:rPr lang="en" sz="1800" dirty="0"/>
              <a:t>T</a:t>
            </a:r>
            <a:r>
              <a:rPr lang="en" sz="1800" baseline="-25000" dirty="0"/>
              <a:t>eff</a:t>
            </a:r>
            <a:r>
              <a:rPr lang="en" sz="1800" dirty="0"/>
              <a:t> = 7414 ± 32 K</a:t>
            </a:r>
            <a:endParaRPr sz="1800" dirty="0"/>
          </a:p>
          <a:p>
            <a:pPr marL="914400" lvl="1" indent="-342900" algn="l" rtl="0">
              <a:spcBef>
                <a:spcPts val="0"/>
              </a:spcBef>
              <a:spcAft>
                <a:spcPts val="0"/>
              </a:spcAft>
              <a:buSzPts val="1800"/>
              <a:buChar char="○"/>
            </a:pPr>
            <a:r>
              <a:rPr lang="en" sz="1800" dirty="0"/>
              <a:t>L</a:t>
            </a:r>
            <a:r>
              <a:rPr lang="en" sz="1800" baseline="-25000" dirty="0"/>
              <a:t>★</a:t>
            </a:r>
            <a:r>
              <a:rPr lang="en" sz="1800" dirty="0"/>
              <a:t> = 5.7 ± 0.1 L</a:t>
            </a:r>
            <a:r>
              <a:rPr lang="en" sz="1800" baseline="-25000" dirty="0"/>
              <a:t>☉</a:t>
            </a:r>
            <a:endParaRPr sz="1800" dirty="0"/>
          </a:p>
        </p:txBody>
      </p:sp>
      <p:sp>
        <p:nvSpPr>
          <p:cNvPr id="252" name="Google Shape;25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53" name="Google Shape;253;p26"/>
          <p:cNvPicPr preferRelativeResize="0"/>
          <p:nvPr/>
        </p:nvPicPr>
        <p:blipFill>
          <a:blip r:embed="rId3">
            <a:alphaModFix/>
          </a:blip>
          <a:stretch>
            <a:fillRect/>
          </a:stretch>
        </p:blipFill>
        <p:spPr>
          <a:xfrm>
            <a:off x="4966750" y="1387225"/>
            <a:ext cx="3872450" cy="2766036"/>
          </a:xfrm>
          <a:prstGeom prst="rect">
            <a:avLst/>
          </a:prstGeom>
          <a:noFill/>
          <a:ln>
            <a:noFill/>
          </a:ln>
        </p:spPr>
      </p:pic>
      <p:sp>
        <p:nvSpPr>
          <p:cNvPr id="2" name="TextBox 1">
            <a:extLst>
              <a:ext uri="{FF2B5EF4-FFF2-40B4-BE49-F238E27FC236}">
                <a16:creationId xmlns:a16="http://schemas.microsoft.com/office/drawing/2014/main" id="{918C01AD-FD92-C0B1-9B1D-AE738DC86651}"/>
              </a:ext>
            </a:extLst>
          </p:cNvPr>
          <p:cNvSpPr txBox="1"/>
          <p:nvPr/>
        </p:nvSpPr>
        <p:spPr>
          <a:xfrm>
            <a:off x="4966750" y="3971026"/>
            <a:ext cx="1843914" cy="261610"/>
          </a:xfrm>
          <a:prstGeom prst="rect">
            <a:avLst/>
          </a:prstGeom>
          <a:noFill/>
        </p:spPr>
        <p:txBody>
          <a:bodyPr wrap="square" rtlCol="0">
            <a:spAutoFit/>
          </a:bodyPr>
          <a:lstStyle/>
          <a:p>
            <a:r>
              <a:rPr lang="en-US" sz="1100" dirty="0"/>
              <a:t>Andrew Mann (2015)</a:t>
            </a:r>
          </a:p>
        </p:txBody>
      </p:sp>
    </p:spTree>
    <p:extLst>
      <p:ext uri="{BB962C8B-B14F-4D97-AF65-F5344CB8AC3E}">
        <p14:creationId xmlns:p14="http://schemas.microsoft.com/office/powerpoint/2010/main" val="196002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Age and Mass Estimates</a:t>
            </a:r>
            <a:endParaRPr sz="3000"/>
          </a:p>
        </p:txBody>
      </p:sp>
      <p:sp>
        <p:nvSpPr>
          <p:cNvPr id="267" name="Google Shape;267;p2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a:t>Multiple models were used to model 51 Eridani</a:t>
            </a:r>
            <a:endParaRPr sz="1900"/>
          </a:p>
          <a:p>
            <a:pPr marL="1371600" lvl="1" indent="-336550" algn="l" rtl="0">
              <a:spcBef>
                <a:spcPts val="0"/>
              </a:spcBef>
              <a:spcAft>
                <a:spcPts val="0"/>
              </a:spcAft>
              <a:buSzPts val="1700"/>
              <a:buChar char="○"/>
            </a:pPr>
            <a:r>
              <a:rPr lang="en" sz="1700"/>
              <a:t>MESA Isochrones and Stellar Tracks (MIST)</a:t>
            </a:r>
            <a:endParaRPr sz="1700"/>
          </a:p>
          <a:p>
            <a:pPr marL="1371600" lvl="1" indent="-336550" algn="l" rtl="0">
              <a:spcBef>
                <a:spcPts val="0"/>
              </a:spcBef>
              <a:spcAft>
                <a:spcPts val="0"/>
              </a:spcAft>
              <a:buSzPts val="1700"/>
              <a:buChar char="○"/>
            </a:pPr>
            <a:r>
              <a:rPr lang="en" sz="1700"/>
              <a:t>The PAdova and TRieste Stellar Evolution Code (PARSEC)</a:t>
            </a:r>
            <a:endParaRPr sz="1700"/>
          </a:p>
          <a:p>
            <a:pPr marL="1371600" lvl="1" indent="-336550" algn="l" rtl="0">
              <a:spcBef>
                <a:spcPts val="0"/>
              </a:spcBef>
              <a:spcAft>
                <a:spcPts val="0"/>
              </a:spcAft>
              <a:buSzPts val="1700"/>
              <a:buChar char="○"/>
            </a:pPr>
            <a:r>
              <a:rPr lang="en" sz="1700"/>
              <a:t>Yale- Potsdam Stellar Isochrones (YaPSI)</a:t>
            </a:r>
            <a:endParaRPr sz="1700"/>
          </a:p>
          <a:p>
            <a:pPr marL="1371600" lvl="1" indent="-336550" algn="l" rtl="0">
              <a:spcBef>
                <a:spcPts val="0"/>
              </a:spcBef>
              <a:spcAft>
                <a:spcPts val="0"/>
              </a:spcAft>
              <a:buSzPts val="1700"/>
              <a:buChar char="○"/>
            </a:pPr>
            <a:r>
              <a:rPr lang="en" sz="1700"/>
              <a:t>The Garching Stellar Evolution Code (GARSTEC)</a:t>
            </a:r>
            <a:endParaRPr sz="1700"/>
          </a:p>
          <a:p>
            <a:pPr marL="457200" lvl="0" indent="-349250" algn="l" rtl="0">
              <a:spcBef>
                <a:spcPts val="0"/>
              </a:spcBef>
              <a:spcAft>
                <a:spcPts val="0"/>
              </a:spcAft>
              <a:buSzPts val="1900"/>
              <a:buChar char="●"/>
            </a:pPr>
            <a:r>
              <a:rPr lang="en" sz="1900"/>
              <a:t>Using the observables calculated, the isochrones were interpolated to get an age and mass estimate</a:t>
            </a:r>
            <a:endParaRPr sz="1900"/>
          </a:p>
        </p:txBody>
      </p:sp>
      <p:sp>
        <p:nvSpPr>
          <p:cNvPr id="268" name="Google Shape;26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74" name="Google Shape;274;p29"/>
          <p:cNvSpPr txBox="1">
            <a:spLocks noGrp="1"/>
          </p:cNvSpPr>
          <p:nvPr>
            <p:ph type="body" idx="1"/>
          </p:nvPr>
        </p:nvSpPr>
        <p:spPr>
          <a:xfrm>
            <a:off x="-89862" y="4309275"/>
            <a:ext cx="4784100" cy="523800"/>
          </a:xfrm>
          <a:prstGeom prst="rect">
            <a:avLst/>
          </a:prstGeom>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770"/>
              <a:buNone/>
            </a:pPr>
            <a:endParaRPr sz="1810"/>
          </a:p>
          <a:p>
            <a:pPr marL="0" lvl="0" indent="0" algn="ctr" rtl="0">
              <a:lnSpc>
                <a:spcPct val="80000"/>
              </a:lnSpc>
              <a:spcBef>
                <a:spcPts val="0"/>
              </a:spcBef>
              <a:spcAft>
                <a:spcPts val="0"/>
              </a:spcAft>
              <a:buSzPts val="770"/>
              <a:buNone/>
            </a:pPr>
            <a:r>
              <a:rPr lang="en" sz="1810"/>
              <a:t>Age Estimate: 35.5 Myr</a:t>
            </a:r>
            <a:endParaRPr sz="1810"/>
          </a:p>
          <a:p>
            <a:pPr marL="0" lvl="0" indent="0" algn="ctr" rtl="0">
              <a:lnSpc>
                <a:spcPct val="80000"/>
              </a:lnSpc>
              <a:spcBef>
                <a:spcPts val="0"/>
              </a:spcBef>
              <a:spcAft>
                <a:spcPts val="0"/>
              </a:spcAft>
              <a:buSzPts val="770"/>
              <a:buNone/>
            </a:pPr>
            <a:r>
              <a:rPr lang="en" sz="1810"/>
              <a:t>Mass Estimate: 1.57 M</a:t>
            </a:r>
            <a:r>
              <a:rPr lang="en" sz="1810" baseline="-25000"/>
              <a:t>☉</a:t>
            </a:r>
            <a:endParaRPr sz="1810" baseline="-25000"/>
          </a:p>
        </p:txBody>
      </p:sp>
      <p:sp>
        <p:nvSpPr>
          <p:cNvPr id="275" name="Google Shape;275;p29"/>
          <p:cNvSpPr txBox="1"/>
          <p:nvPr/>
        </p:nvSpPr>
        <p:spPr>
          <a:xfrm>
            <a:off x="396600" y="65075"/>
            <a:ext cx="3811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solidFill>
                  <a:schemeClr val="lt1"/>
                </a:solidFill>
                <a:latin typeface="Lato"/>
                <a:ea typeface="Lato"/>
                <a:cs typeface="Lato"/>
                <a:sym typeface="Lato"/>
              </a:rPr>
              <a:t>MIST Model:</a:t>
            </a:r>
            <a:endParaRPr sz="3500">
              <a:solidFill>
                <a:schemeClr val="lt1"/>
              </a:solidFill>
              <a:latin typeface="Lato"/>
              <a:ea typeface="Lato"/>
              <a:cs typeface="Lato"/>
              <a:sym typeface="Lato"/>
            </a:endParaRPr>
          </a:p>
        </p:txBody>
      </p:sp>
      <p:pic>
        <p:nvPicPr>
          <p:cNvPr id="276" name="Google Shape;276;p29"/>
          <p:cNvPicPr preferRelativeResize="0"/>
          <p:nvPr/>
        </p:nvPicPr>
        <p:blipFill>
          <a:blip r:embed="rId3">
            <a:alphaModFix/>
          </a:blip>
          <a:stretch>
            <a:fillRect/>
          </a:stretch>
        </p:blipFill>
        <p:spPr>
          <a:xfrm>
            <a:off x="161225" y="618825"/>
            <a:ext cx="4281936" cy="3436475"/>
          </a:xfrm>
          <a:prstGeom prst="rect">
            <a:avLst/>
          </a:prstGeom>
          <a:noFill/>
          <a:ln>
            <a:noFill/>
          </a:ln>
        </p:spPr>
      </p:pic>
      <p:pic>
        <p:nvPicPr>
          <p:cNvPr id="277" name="Google Shape;277;p29"/>
          <p:cNvPicPr preferRelativeResize="0"/>
          <p:nvPr/>
        </p:nvPicPr>
        <p:blipFill>
          <a:blip r:embed="rId4">
            <a:alphaModFix/>
          </a:blip>
          <a:stretch>
            <a:fillRect/>
          </a:stretch>
        </p:blipFill>
        <p:spPr>
          <a:xfrm>
            <a:off x="4571999" y="618824"/>
            <a:ext cx="4560007" cy="3436475"/>
          </a:xfrm>
          <a:prstGeom prst="rect">
            <a:avLst/>
          </a:prstGeom>
          <a:noFill/>
          <a:ln>
            <a:noFill/>
          </a:ln>
        </p:spPr>
      </p:pic>
      <p:sp>
        <p:nvSpPr>
          <p:cNvPr id="278" name="Google Shape;278;p29"/>
          <p:cNvSpPr txBox="1"/>
          <p:nvPr/>
        </p:nvSpPr>
        <p:spPr>
          <a:xfrm>
            <a:off x="5602525" y="4309275"/>
            <a:ext cx="3000000" cy="630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Age Estimate: 22 Myr</a:t>
            </a:r>
            <a:endParaRPr sz="1810">
              <a:solidFill>
                <a:schemeClr val="lt1"/>
              </a:solidFill>
              <a:latin typeface="Lato"/>
              <a:ea typeface="Lato"/>
              <a:cs typeface="Lato"/>
              <a:sym typeface="Lato"/>
            </a:endParaRPr>
          </a:p>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Mass Estimate: 1.54 M</a:t>
            </a:r>
            <a:r>
              <a:rPr lang="en" sz="1810" baseline="-25000">
                <a:solidFill>
                  <a:schemeClr val="lt1"/>
                </a:solidFill>
                <a:latin typeface="Lato"/>
                <a:ea typeface="Lato"/>
                <a:cs typeface="Lato"/>
                <a:sym typeface="Lato"/>
              </a:rPr>
              <a:t>☉</a:t>
            </a:r>
            <a:endParaRPr sz="1810" baseline="-25000">
              <a:solidFill>
                <a:schemeClr val="lt1"/>
              </a:solidFill>
              <a:latin typeface="Lato"/>
              <a:ea typeface="Lato"/>
              <a:cs typeface="Lato"/>
              <a:sym typeface="Lato"/>
            </a:endParaRPr>
          </a:p>
        </p:txBody>
      </p:sp>
      <p:sp>
        <p:nvSpPr>
          <p:cNvPr id="279" name="Google Shape;279;p29"/>
          <p:cNvSpPr txBox="1"/>
          <p:nvPr/>
        </p:nvSpPr>
        <p:spPr>
          <a:xfrm>
            <a:off x="5352000" y="49625"/>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Lato"/>
                <a:ea typeface="Lato"/>
                <a:cs typeface="Lato"/>
                <a:sym typeface="Lato"/>
              </a:rPr>
              <a:t>PARSEC Model: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Motivation</a:t>
            </a:r>
            <a:endParaRPr sz="3000"/>
          </a:p>
        </p:txBody>
      </p:sp>
      <p:sp>
        <p:nvSpPr>
          <p:cNvPr id="142" name="Google Shape;142;p14"/>
          <p:cNvSpPr txBox="1">
            <a:spLocks noGrp="1"/>
          </p:cNvSpPr>
          <p:nvPr>
            <p:ph type="body" idx="1"/>
          </p:nvPr>
        </p:nvSpPr>
        <p:spPr>
          <a:xfrm>
            <a:off x="1084175" y="1163550"/>
            <a:ext cx="3044100" cy="1280400"/>
          </a:xfrm>
          <a:prstGeom prst="rect">
            <a:avLst/>
          </a:prstGeom>
        </p:spPr>
        <p:txBody>
          <a:bodyPr spcFirstLastPara="1" wrap="square" lIns="91425" tIns="91425" rIns="91425" bIns="91425" anchor="t" anchorCtr="0">
            <a:normAutofit fontScale="25000" lnSpcReduction="20000"/>
          </a:bodyPr>
          <a:lstStyle/>
          <a:p>
            <a:pPr marL="457200" lvl="0" indent="-307975" algn="l" rtl="0">
              <a:spcBef>
                <a:spcPts val="0"/>
              </a:spcBef>
              <a:spcAft>
                <a:spcPts val="0"/>
              </a:spcAft>
              <a:buSzPct val="100000"/>
              <a:buChar char="●"/>
            </a:pPr>
            <a:r>
              <a:rPr lang="en" sz="5000" dirty="0"/>
              <a:t>“Know thy star, know thy planet”</a:t>
            </a:r>
            <a:endParaRPr sz="5000" dirty="0"/>
          </a:p>
          <a:p>
            <a:pPr marL="457200" lvl="0" indent="-307975" algn="l" rtl="0">
              <a:spcBef>
                <a:spcPts val="0"/>
              </a:spcBef>
              <a:spcAft>
                <a:spcPts val="0"/>
              </a:spcAft>
              <a:buSzPct val="100000"/>
              <a:buChar char="●"/>
            </a:pPr>
            <a:r>
              <a:rPr lang="en" sz="5000" dirty="0"/>
              <a:t>“Direct” measurements</a:t>
            </a:r>
            <a:endParaRPr sz="5000" dirty="0"/>
          </a:p>
          <a:p>
            <a:pPr marL="914400" lvl="1" indent="-307975" algn="l" rtl="0">
              <a:spcBef>
                <a:spcPts val="0"/>
              </a:spcBef>
              <a:spcAft>
                <a:spcPts val="0"/>
              </a:spcAft>
              <a:buSzPct val="100000"/>
              <a:buChar char="○"/>
            </a:pPr>
            <a:r>
              <a:rPr lang="en" sz="5000" dirty="0"/>
              <a:t>Angular diameter</a:t>
            </a:r>
            <a:endParaRPr sz="5000" dirty="0"/>
          </a:p>
          <a:p>
            <a:pPr marL="914400" lvl="1" indent="-307975" algn="l" rtl="0">
              <a:lnSpc>
                <a:spcPct val="120000"/>
              </a:lnSpc>
              <a:spcBef>
                <a:spcPts val="0"/>
              </a:spcBef>
              <a:spcAft>
                <a:spcPts val="0"/>
              </a:spcAft>
              <a:buSzPct val="100000"/>
              <a:buChar char="○"/>
            </a:pPr>
            <a:r>
              <a:rPr lang="en" sz="5000" dirty="0"/>
              <a:t>Parallax</a:t>
            </a:r>
            <a:endParaRPr sz="5000" dirty="0"/>
          </a:p>
          <a:p>
            <a:pPr marL="914400" lvl="1" indent="-307975" algn="l" rtl="0">
              <a:lnSpc>
                <a:spcPct val="120000"/>
              </a:lnSpc>
              <a:spcBef>
                <a:spcPts val="0"/>
              </a:spcBef>
              <a:spcAft>
                <a:spcPts val="0"/>
              </a:spcAft>
              <a:buSzPct val="100000"/>
              <a:buChar char="○"/>
            </a:pPr>
            <a:r>
              <a:rPr lang="en" sz="5000" dirty="0"/>
              <a:t>Bolometric flux</a:t>
            </a:r>
            <a:endParaRPr dirty="0"/>
          </a:p>
        </p:txBody>
      </p:sp>
      <p:sp>
        <p:nvSpPr>
          <p:cNvPr id="143" name="Google Shape;14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latin typeface="Lato"/>
                <a:ea typeface="Lato"/>
                <a:cs typeface="Lato"/>
                <a:sym typeface="Lato"/>
              </a:rPr>
              <a:t>2</a:t>
            </a:fld>
            <a:endParaRPr>
              <a:solidFill>
                <a:schemeClr val="lt1"/>
              </a:solidFill>
              <a:latin typeface="Lato"/>
              <a:ea typeface="Lato"/>
              <a:cs typeface="Lato"/>
              <a:sym typeface="Lato"/>
            </a:endParaRPr>
          </a:p>
        </p:txBody>
      </p:sp>
      <p:pic>
        <p:nvPicPr>
          <p:cNvPr id="144" name="Google Shape;144;p14"/>
          <p:cNvPicPr preferRelativeResize="0"/>
          <p:nvPr/>
        </p:nvPicPr>
        <p:blipFill>
          <a:blip r:embed="rId3">
            <a:alphaModFix/>
          </a:blip>
          <a:stretch>
            <a:fillRect/>
          </a:stretch>
        </p:blipFill>
        <p:spPr>
          <a:xfrm>
            <a:off x="4234200" y="964950"/>
            <a:ext cx="4581159" cy="3435869"/>
          </a:xfrm>
          <a:prstGeom prst="rect">
            <a:avLst/>
          </a:prstGeom>
          <a:noFill/>
          <a:ln>
            <a:noFill/>
          </a:ln>
        </p:spPr>
      </p:pic>
      <p:sp>
        <p:nvSpPr>
          <p:cNvPr id="145" name="Google Shape;145;p14"/>
          <p:cNvSpPr/>
          <p:nvPr/>
        </p:nvSpPr>
        <p:spPr>
          <a:xfrm>
            <a:off x="2223975" y="3656175"/>
            <a:ext cx="366300" cy="3093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2223975" y="2371950"/>
            <a:ext cx="366300" cy="3093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txBox="1"/>
          <p:nvPr/>
        </p:nvSpPr>
        <p:spPr>
          <a:xfrm>
            <a:off x="1081425" y="3852300"/>
            <a:ext cx="2651400" cy="1146600"/>
          </a:xfrm>
          <a:prstGeom prst="rect">
            <a:avLst/>
          </a:prstGeom>
          <a:noFill/>
          <a:ln>
            <a:noFill/>
          </a:ln>
        </p:spPr>
        <p:txBody>
          <a:bodyPr spcFirstLastPara="1" wrap="square" lIns="91425" tIns="91425" rIns="91425" bIns="91425" anchor="t" anchorCtr="0">
            <a:spAutoFit/>
          </a:bodyPr>
          <a:lstStyle/>
          <a:p>
            <a:pPr marL="457200" lvl="0" indent="-307975" algn="l" rtl="0">
              <a:spcBef>
                <a:spcPts val="0"/>
              </a:spcBef>
              <a:spcAft>
                <a:spcPts val="0"/>
              </a:spcAft>
              <a:buClr>
                <a:schemeClr val="lt1"/>
              </a:buClr>
              <a:buSzPts val="1250"/>
              <a:buFont typeface="Lato"/>
              <a:buChar char="●"/>
            </a:pPr>
            <a:r>
              <a:rPr lang="en" sz="1250">
                <a:solidFill>
                  <a:schemeClr val="lt1"/>
                </a:solidFill>
                <a:latin typeface="Lato"/>
                <a:ea typeface="Lato"/>
                <a:cs typeface="Lato"/>
                <a:sym typeface="Lato"/>
              </a:rPr>
              <a:t>Exoplanet characterization</a:t>
            </a:r>
            <a:endParaRPr sz="1250">
              <a:solidFill>
                <a:schemeClr val="lt1"/>
              </a:solidFill>
              <a:latin typeface="Lato"/>
              <a:ea typeface="Lato"/>
              <a:cs typeface="Lato"/>
              <a:sym typeface="Lato"/>
            </a:endParaRPr>
          </a:p>
          <a:p>
            <a:pPr marL="914400" lvl="1" indent="-307975" algn="l" rtl="0">
              <a:spcBef>
                <a:spcPts val="0"/>
              </a:spcBef>
              <a:spcAft>
                <a:spcPts val="0"/>
              </a:spcAft>
              <a:buClr>
                <a:schemeClr val="lt1"/>
              </a:buClr>
              <a:buSzPts val="1250"/>
              <a:buFont typeface="Lato"/>
              <a:buChar char="○"/>
            </a:pPr>
            <a:r>
              <a:rPr lang="en" sz="1250">
                <a:solidFill>
                  <a:schemeClr val="lt1"/>
                </a:solidFill>
                <a:latin typeface="Lato"/>
                <a:ea typeface="Lato"/>
                <a:cs typeface="Lato"/>
                <a:sym typeface="Lato"/>
              </a:rPr>
              <a:t>Size</a:t>
            </a:r>
            <a:endParaRPr sz="1250">
              <a:solidFill>
                <a:schemeClr val="lt1"/>
              </a:solidFill>
              <a:latin typeface="Lato"/>
              <a:ea typeface="Lato"/>
              <a:cs typeface="Lato"/>
              <a:sym typeface="Lato"/>
            </a:endParaRPr>
          </a:p>
          <a:p>
            <a:pPr marL="914400" lvl="1" indent="-307975" algn="l" rtl="0">
              <a:spcBef>
                <a:spcPts val="0"/>
              </a:spcBef>
              <a:spcAft>
                <a:spcPts val="0"/>
              </a:spcAft>
              <a:buClr>
                <a:schemeClr val="lt1"/>
              </a:buClr>
              <a:buSzPts val="1250"/>
              <a:buFont typeface="Lato"/>
              <a:buChar char="○"/>
            </a:pPr>
            <a:r>
              <a:rPr lang="en" sz="1250">
                <a:solidFill>
                  <a:schemeClr val="lt1"/>
                </a:solidFill>
                <a:latin typeface="Lato"/>
                <a:ea typeface="Lato"/>
                <a:cs typeface="Lato"/>
                <a:sym typeface="Lato"/>
              </a:rPr>
              <a:t>Density</a:t>
            </a:r>
            <a:endParaRPr sz="1250">
              <a:solidFill>
                <a:schemeClr val="lt1"/>
              </a:solidFill>
              <a:latin typeface="Lato"/>
              <a:ea typeface="Lato"/>
              <a:cs typeface="Lato"/>
              <a:sym typeface="Lato"/>
            </a:endParaRPr>
          </a:p>
          <a:p>
            <a:pPr marL="914400" lvl="1" indent="-307975" algn="l" rtl="0">
              <a:spcBef>
                <a:spcPts val="0"/>
              </a:spcBef>
              <a:spcAft>
                <a:spcPts val="0"/>
              </a:spcAft>
              <a:buClr>
                <a:schemeClr val="lt1"/>
              </a:buClr>
              <a:buSzPts val="1250"/>
              <a:buFont typeface="Lato"/>
              <a:buChar char="○"/>
            </a:pPr>
            <a:r>
              <a:rPr lang="en" sz="1250">
                <a:solidFill>
                  <a:schemeClr val="lt1"/>
                </a:solidFill>
                <a:latin typeface="Lato"/>
                <a:ea typeface="Lato"/>
                <a:cs typeface="Lato"/>
                <a:sym typeface="Lato"/>
              </a:rPr>
              <a:t>Insight on how planet was formed</a:t>
            </a:r>
            <a:endParaRPr sz="1250">
              <a:latin typeface="Lato"/>
              <a:ea typeface="Lato"/>
              <a:cs typeface="Lato"/>
              <a:sym typeface="Lato"/>
            </a:endParaRPr>
          </a:p>
        </p:txBody>
      </p:sp>
      <p:sp>
        <p:nvSpPr>
          <p:cNvPr id="148" name="Google Shape;148;p14"/>
          <p:cNvSpPr txBox="1"/>
          <p:nvPr/>
        </p:nvSpPr>
        <p:spPr>
          <a:xfrm>
            <a:off x="1081425" y="2681250"/>
            <a:ext cx="2884500" cy="1169700"/>
          </a:xfrm>
          <a:prstGeom prst="rect">
            <a:avLst/>
          </a:prstGeom>
          <a:noFill/>
          <a:ln>
            <a:noFill/>
          </a:ln>
        </p:spPr>
        <p:txBody>
          <a:bodyPr spcFirstLastPara="1" wrap="square" lIns="91425" tIns="91425" rIns="91425" bIns="91425" anchor="t" anchorCtr="0">
            <a:spAutoFit/>
          </a:bodyPr>
          <a:lstStyle/>
          <a:p>
            <a:pPr marL="457200" lvl="0" indent="-307975" algn="l" rtl="0">
              <a:spcBef>
                <a:spcPts val="0"/>
              </a:spcBef>
              <a:spcAft>
                <a:spcPts val="0"/>
              </a:spcAft>
              <a:buClr>
                <a:schemeClr val="lt1"/>
              </a:buClr>
              <a:buSzPts val="1250"/>
              <a:buFont typeface="Lato"/>
              <a:buChar char="●"/>
            </a:pPr>
            <a:r>
              <a:rPr lang="en" sz="1250" dirty="0">
                <a:solidFill>
                  <a:schemeClr val="lt1"/>
                </a:solidFill>
                <a:latin typeface="Lato"/>
                <a:ea typeface="Lato"/>
                <a:cs typeface="Lato"/>
                <a:sym typeface="Lato"/>
              </a:rPr>
              <a:t>Empirical stellar properties</a:t>
            </a:r>
            <a:endParaRPr sz="1250" dirty="0">
              <a:solidFill>
                <a:schemeClr val="lt1"/>
              </a:solidFill>
              <a:latin typeface="Lato"/>
              <a:ea typeface="Lato"/>
              <a:cs typeface="Lato"/>
              <a:sym typeface="Lato"/>
            </a:endParaRPr>
          </a:p>
          <a:p>
            <a:pPr marL="914400" lvl="1" indent="-307975" algn="l" rtl="0">
              <a:spcBef>
                <a:spcPts val="0"/>
              </a:spcBef>
              <a:spcAft>
                <a:spcPts val="0"/>
              </a:spcAft>
              <a:buClr>
                <a:schemeClr val="lt1"/>
              </a:buClr>
              <a:buSzPts val="1250"/>
              <a:buFont typeface="Lato"/>
              <a:buChar char="○"/>
            </a:pPr>
            <a:r>
              <a:rPr lang="en" sz="1250" dirty="0">
                <a:solidFill>
                  <a:schemeClr val="lt1"/>
                </a:solidFill>
                <a:latin typeface="Lato"/>
                <a:ea typeface="Lato"/>
                <a:cs typeface="Lato"/>
                <a:sym typeface="Lato"/>
              </a:rPr>
              <a:t>Effective Temperature</a:t>
            </a:r>
            <a:endParaRPr sz="1250" dirty="0">
              <a:solidFill>
                <a:schemeClr val="lt1"/>
              </a:solidFill>
              <a:latin typeface="Lato"/>
              <a:ea typeface="Lato"/>
              <a:cs typeface="Lato"/>
              <a:sym typeface="Lato"/>
            </a:endParaRPr>
          </a:p>
          <a:p>
            <a:pPr marL="914400" lvl="1" indent="-307975" algn="l" rtl="0">
              <a:spcBef>
                <a:spcPts val="0"/>
              </a:spcBef>
              <a:spcAft>
                <a:spcPts val="0"/>
              </a:spcAft>
              <a:buClr>
                <a:schemeClr val="lt1"/>
              </a:buClr>
              <a:buSzPts val="1250"/>
              <a:buFont typeface="Lato"/>
              <a:buChar char="○"/>
            </a:pPr>
            <a:r>
              <a:rPr lang="en" sz="1250" dirty="0">
                <a:solidFill>
                  <a:schemeClr val="lt1"/>
                </a:solidFill>
                <a:latin typeface="Lato"/>
                <a:ea typeface="Lato"/>
                <a:cs typeface="Lato"/>
                <a:sym typeface="Lato"/>
              </a:rPr>
              <a:t>Luminosity</a:t>
            </a:r>
            <a:endParaRPr sz="1250" dirty="0">
              <a:solidFill>
                <a:schemeClr val="lt1"/>
              </a:solidFill>
              <a:latin typeface="Lato"/>
              <a:ea typeface="Lato"/>
              <a:cs typeface="Lato"/>
              <a:sym typeface="Lato"/>
            </a:endParaRPr>
          </a:p>
          <a:p>
            <a:pPr marL="457200" lvl="0" indent="-307975" algn="l" rtl="0">
              <a:spcBef>
                <a:spcPts val="0"/>
              </a:spcBef>
              <a:spcAft>
                <a:spcPts val="0"/>
              </a:spcAft>
              <a:buClr>
                <a:schemeClr val="lt1"/>
              </a:buClr>
              <a:buSzPts val="1250"/>
              <a:buFont typeface="Lato"/>
              <a:buChar char="●"/>
            </a:pPr>
            <a:r>
              <a:rPr lang="en" sz="1250" dirty="0">
                <a:solidFill>
                  <a:schemeClr val="lt1"/>
                </a:solidFill>
                <a:latin typeface="Lato"/>
                <a:ea typeface="Lato"/>
                <a:cs typeface="Lato"/>
                <a:sym typeface="Lato"/>
              </a:rPr>
              <a:t>Age and Mass Estimates</a:t>
            </a:r>
            <a:endParaRPr sz="1250" dirty="0">
              <a:solidFill>
                <a:schemeClr val="lt1"/>
              </a:solidFill>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
        <p:nvSpPr>
          <p:cNvPr id="149" name="Google Shape;149;p14"/>
          <p:cNvSpPr txBox="1"/>
          <p:nvPr/>
        </p:nvSpPr>
        <p:spPr>
          <a:xfrm>
            <a:off x="4913275" y="3780000"/>
            <a:ext cx="2884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von Braun &amp; Boyajian (2017)</a:t>
            </a:r>
            <a:endParaRPr sz="9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YaPSI Isochrones</a:t>
            </a:r>
            <a:endParaRPr sz="3000"/>
          </a:p>
        </p:txBody>
      </p:sp>
      <p:sp>
        <p:nvSpPr>
          <p:cNvPr id="293" name="Google Shape;293;p31"/>
          <p:cNvSpPr txBox="1">
            <a:spLocks noGrp="1"/>
          </p:cNvSpPr>
          <p:nvPr>
            <p:ph type="body" idx="1"/>
          </p:nvPr>
        </p:nvSpPr>
        <p:spPr>
          <a:xfrm>
            <a:off x="514800" y="1530275"/>
            <a:ext cx="3886800" cy="2911200"/>
          </a:xfrm>
          <a:prstGeom prst="rect">
            <a:avLst/>
          </a:prstGeom>
        </p:spPr>
        <p:txBody>
          <a:bodyPr spcFirstLastPara="1" wrap="square" lIns="91425" tIns="91425" rIns="91425" bIns="91425" anchor="t" anchorCtr="0">
            <a:normAutofit fontScale="92500" lnSpcReduction="20000"/>
          </a:bodyPr>
          <a:lstStyle/>
          <a:p>
            <a:pPr marL="457200" lvl="0" indent="-345827" algn="l" rtl="0">
              <a:spcBef>
                <a:spcPts val="0"/>
              </a:spcBef>
              <a:spcAft>
                <a:spcPts val="0"/>
              </a:spcAft>
              <a:buSzPct val="100000"/>
              <a:buChar char="●"/>
            </a:pPr>
            <a:r>
              <a:rPr lang="en" sz="2171"/>
              <a:t>Using bagemass, the yapsi28 model was used to run MCMC to get the age and mass</a:t>
            </a:r>
            <a:endParaRPr sz="2171"/>
          </a:p>
          <a:p>
            <a:pPr marL="457200" lvl="0" indent="-345827" algn="l" rtl="0">
              <a:spcBef>
                <a:spcPts val="0"/>
              </a:spcBef>
              <a:spcAft>
                <a:spcPts val="0"/>
              </a:spcAft>
              <a:buSzPct val="100000"/>
              <a:buChar char="●"/>
            </a:pPr>
            <a:r>
              <a:rPr lang="en" sz="2171"/>
              <a:t>The mean run has given the following with an acceptance rate of ~62%</a:t>
            </a:r>
            <a:endParaRPr sz="2171"/>
          </a:p>
          <a:p>
            <a:pPr marL="914400" lvl="1" indent="-335032" algn="l" rtl="0">
              <a:spcBef>
                <a:spcPts val="0"/>
              </a:spcBef>
              <a:spcAft>
                <a:spcPts val="0"/>
              </a:spcAft>
              <a:buSzPct val="100000"/>
              <a:buChar char="○"/>
            </a:pPr>
            <a:r>
              <a:rPr lang="en" sz="1971"/>
              <a:t>Age Estimate: 37 Myr</a:t>
            </a:r>
            <a:endParaRPr sz="1971"/>
          </a:p>
          <a:p>
            <a:pPr marL="914400" lvl="1" indent="-335032" algn="l" rtl="0">
              <a:spcBef>
                <a:spcPts val="0"/>
              </a:spcBef>
              <a:spcAft>
                <a:spcPts val="0"/>
              </a:spcAft>
              <a:buSzPct val="100000"/>
              <a:buChar char="○"/>
            </a:pPr>
            <a:r>
              <a:rPr lang="en" sz="1971"/>
              <a:t>Mass Estimate: 1.538 M</a:t>
            </a:r>
            <a:r>
              <a:rPr lang="en" sz="1971" baseline="-25000"/>
              <a:t>☉ </a:t>
            </a:r>
            <a:endParaRPr sz="2171"/>
          </a:p>
          <a:p>
            <a:pPr marL="0" lvl="0" indent="0" algn="l" rtl="0">
              <a:spcBef>
                <a:spcPts val="1200"/>
              </a:spcBef>
              <a:spcAft>
                <a:spcPts val="1200"/>
              </a:spcAft>
              <a:buNone/>
            </a:pPr>
            <a:endParaRPr sz="1600"/>
          </a:p>
        </p:txBody>
      </p:sp>
      <p:sp>
        <p:nvSpPr>
          <p:cNvPr id="294" name="Google Shape;29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295" name="Google Shape;295;p31"/>
          <p:cNvPicPr preferRelativeResize="0"/>
          <p:nvPr/>
        </p:nvPicPr>
        <p:blipFill>
          <a:blip r:embed="rId3">
            <a:alphaModFix/>
          </a:blip>
          <a:stretch>
            <a:fillRect/>
          </a:stretch>
        </p:blipFill>
        <p:spPr>
          <a:xfrm>
            <a:off x="4805550" y="1220450"/>
            <a:ext cx="3530850" cy="3530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GARSTEC Isochrones</a:t>
            </a:r>
            <a:endParaRPr/>
          </a:p>
        </p:txBody>
      </p:sp>
      <p:sp>
        <p:nvSpPr>
          <p:cNvPr id="301" name="Google Shape;30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02" name="Google Shape;302;p32"/>
          <p:cNvSpPr txBox="1">
            <a:spLocks noGrp="1"/>
          </p:cNvSpPr>
          <p:nvPr>
            <p:ph type="body" idx="1"/>
          </p:nvPr>
        </p:nvSpPr>
        <p:spPr>
          <a:xfrm>
            <a:off x="841750" y="1567550"/>
            <a:ext cx="3850500" cy="2911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Using bagemass, the GARSTEC model with a mixing length of 1.78 and a Helium enhancement value of 0 to run the MCMC</a:t>
            </a:r>
            <a:endParaRPr sz="1800"/>
          </a:p>
          <a:p>
            <a:pPr marL="457200" lvl="0" indent="-342900" algn="l" rtl="0">
              <a:spcBef>
                <a:spcPts val="0"/>
              </a:spcBef>
              <a:spcAft>
                <a:spcPts val="0"/>
              </a:spcAft>
              <a:buSzPts val="1800"/>
              <a:buChar char="●"/>
            </a:pPr>
            <a:r>
              <a:rPr lang="en" sz="1800"/>
              <a:t>The mean run gave:</a:t>
            </a:r>
            <a:endParaRPr sz="1800"/>
          </a:p>
          <a:p>
            <a:pPr marL="914400" lvl="1" indent="-342900" algn="l" rtl="0">
              <a:spcBef>
                <a:spcPts val="0"/>
              </a:spcBef>
              <a:spcAft>
                <a:spcPts val="0"/>
              </a:spcAft>
              <a:buSzPts val="1800"/>
              <a:buChar char="○"/>
            </a:pPr>
            <a:r>
              <a:rPr lang="en" sz="1800"/>
              <a:t>Age Estimate: 34 Myr</a:t>
            </a:r>
            <a:endParaRPr sz="1800"/>
          </a:p>
          <a:p>
            <a:pPr marL="914400" lvl="1" indent="-298450" algn="l" rtl="0">
              <a:spcBef>
                <a:spcPts val="0"/>
              </a:spcBef>
              <a:spcAft>
                <a:spcPts val="0"/>
              </a:spcAft>
              <a:buSzPts val="1100"/>
              <a:buChar char="○"/>
            </a:pPr>
            <a:r>
              <a:rPr lang="en" sz="1800"/>
              <a:t>Mass Estimate: 1.576</a:t>
            </a:r>
            <a:r>
              <a:rPr lang="en"/>
              <a:t> </a:t>
            </a:r>
            <a:r>
              <a:rPr lang="en" sz="1810"/>
              <a:t>M</a:t>
            </a:r>
            <a:r>
              <a:rPr lang="en" sz="1810" baseline="-25000"/>
              <a:t>☉</a:t>
            </a:r>
            <a:endParaRPr/>
          </a:p>
        </p:txBody>
      </p:sp>
      <p:pic>
        <p:nvPicPr>
          <p:cNvPr id="303" name="Google Shape;303;p32"/>
          <p:cNvPicPr preferRelativeResize="0"/>
          <p:nvPr/>
        </p:nvPicPr>
        <p:blipFill>
          <a:blip r:embed="rId3">
            <a:alphaModFix/>
          </a:blip>
          <a:stretch>
            <a:fillRect/>
          </a:stretch>
        </p:blipFill>
        <p:spPr>
          <a:xfrm>
            <a:off x="5069675" y="834050"/>
            <a:ext cx="3475408" cy="34754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Isochrone Result Summary</a:t>
            </a:r>
            <a:endParaRPr sz="3000"/>
          </a:p>
        </p:txBody>
      </p:sp>
      <p:sp>
        <p:nvSpPr>
          <p:cNvPr id="309" name="Google Shape;30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310" name="Google Shape;310;p33"/>
          <p:cNvGraphicFramePr/>
          <p:nvPr/>
        </p:nvGraphicFramePr>
        <p:xfrm>
          <a:off x="731900" y="1388540"/>
          <a:ext cx="8130350" cy="3080500"/>
        </p:xfrm>
        <a:graphic>
          <a:graphicData uri="http://schemas.openxmlformats.org/drawingml/2006/table">
            <a:tbl>
              <a:tblPr>
                <a:noFill/>
                <a:tableStyleId>{B9EBC7FE-FC42-4750-855D-962D90F6898D}</a:tableStyleId>
              </a:tblPr>
              <a:tblGrid>
                <a:gridCol w="1802550">
                  <a:extLst>
                    <a:ext uri="{9D8B030D-6E8A-4147-A177-3AD203B41FA5}">
                      <a16:colId xmlns:a16="http://schemas.microsoft.com/office/drawing/2014/main" val="20000"/>
                    </a:ext>
                  </a:extLst>
                </a:gridCol>
                <a:gridCol w="1581950">
                  <a:extLst>
                    <a:ext uri="{9D8B030D-6E8A-4147-A177-3AD203B41FA5}">
                      <a16:colId xmlns:a16="http://schemas.microsoft.com/office/drawing/2014/main" val="20001"/>
                    </a:ext>
                  </a:extLst>
                </a:gridCol>
                <a:gridCol w="1581950">
                  <a:extLst>
                    <a:ext uri="{9D8B030D-6E8A-4147-A177-3AD203B41FA5}">
                      <a16:colId xmlns:a16="http://schemas.microsoft.com/office/drawing/2014/main" val="20002"/>
                    </a:ext>
                  </a:extLst>
                </a:gridCol>
                <a:gridCol w="1581950">
                  <a:extLst>
                    <a:ext uri="{9D8B030D-6E8A-4147-A177-3AD203B41FA5}">
                      <a16:colId xmlns:a16="http://schemas.microsoft.com/office/drawing/2014/main" val="20003"/>
                    </a:ext>
                  </a:extLst>
                </a:gridCol>
                <a:gridCol w="1581950">
                  <a:extLst>
                    <a:ext uri="{9D8B030D-6E8A-4147-A177-3AD203B41FA5}">
                      <a16:colId xmlns:a16="http://schemas.microsoft.com/office/drawing/2014/main" val="20004"/>
                    </a:ext>
                  </a:extLst>
                </a:gridCol>
              </a:tblGrid>
              <a:tr h="570450">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Model:</a:t>
                      </a:r>
                      <a:endParaRPr sz="1800">
                        <a:solidFill>
                          <a:schemeClr val="lt1"/>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MIST</a:t>
                      </a:r>
                      <a:endParaRPr sz="1800">
                        <a:solidFill>
                          <a:schemeClr val="lt1"/>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PARSEC</a:t>
                      </a:r>
                      <a:endParaRPr sz="1800">
                        <a:solidFill>
                          <a:schemeClr val="lt1"/>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YaPSI</a:t>
                      </a:r>
                      <a:endParaRPr sz="1800">
                        <a:solidFill>
                          <a:schemeClr val="lt1"/>
                        </a:solidFill>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GARSTEC</a:t>
                      </a:r>
                      <a:endParaRPr sz="1800">
                        <a:solidFill>
                          <a:schemeClr val="lt1"/>
                        </a:solidFill>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1255025">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Age Estimate [Myr]</a:t>
                      </a:r>
                      <a:endParaRPr sz="1800">
                        <a:solidFill>
                          <a:schemeClr val="lt1"/>
                        </a:solidFill>
                        <a:latin typeface="Lato"/>
                        <a:ea typeface="Lato"/>
                        <a:cs typeface="Lato"/>
                        <a:sym typeface="Lato"/>
                      </a:endParaRPr>
                    </a:p>
                  </a:txBody>
                  <a:tcPr marL="91425" marR="91425" marT="91425" marB="91425"/>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~35.5</a:t>
                      </a:r>
                      <a:endParaRPr>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~22</a:t>
                      </a:r>
                      <a:endParaRPr>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37</a:t>
                      </a:r>
                      <a:r>
                        <a:rPr lang="en" sz="1210">
                          <a:solidFill>
                            <a:schemeClr val="lt1"/>
                          </a:solidFill>
                          <a:latin typeface="Lato"/>
                          <a:ea typeface="Lato"/>
                          <a:cs typeface="Lato"/>
                          <a:sym typeface="Lato"/>
                        </a:rPr>
                        <a:t>土 </a:t>
                      </a:r>
                      <a:r>
                        <a:rPr lang="en" sz="1800">
                          <a:solidFill>
                            <a:schemeClr val="lt1"/>
                          </a:solidFill>
                          <a:latin typeface="Lato"/>
                          <a:ea typeface="Lato"/>
                          <a:cs typeface="Lato"/>
                          <a:sym typeface="Lato"/>
                        </a:rPr>
                        <a:t>0.5</a:t>
                      </a:r>
                      <a:endParaRPr sz="1800">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34</a:t>
                      </a:r>
                      <a:r>
                        <a:rPr lang="en" sz="1210">
                          <a:solidFill>
                            <a:schemeClr val="lt1"/>
                          </a:solidFill>
                          <a:latin typeface="Lato"/>
                          <a:ea typeface="Lato"/>
                          <a:cs typeface="Lato"/>
                          <a:sym typeface="Lato"/>
                        </a:rPr>
                        <a:t>土 </a:t>
                      </a:r>
                      <a:r>
                        <a:rPr lang="en" sz="1800">
                          <a:solidFill>
                            <a:schemeClr val="lt1"/>
                          </a:solidFill>
                          <a:latin typeface="Lato"/>
                          <a:ea typeface="Lato"/>
                          <a:cs typeface="Lato"/>
                          <a:sym typeface="Lato"/>
                        </a:rPr>
                        <a:t>0.5</a:t>
                      </a:r>
                      <a:endParaRPr>
                        <a:solidFill>
                          <a:schemeClr val="lt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1"/>
                  </a:ext>
                </a:extLst>
              </a:tr>
              <a:tr h="1255025">
                <a:tc>
                  <a:txBody>
                    <a:bodyPr/>
                    <a:lstStyle/>
                    <a:p>
                      <a:pPr marL="0" lvl="0" indent="0" algn="l" rtl="0">
                        <a:spcBef>
                          <a:spcPts val="0"/>
                        </a:spcBef>
                        <a:spcAft>
                          <a:spcPts val="0"/>
                        </a:spcAft>
                        <a:buNone/>
                      </a:pPr>
                      <a:r>
                        <a:rPr lang="en" sz="1800">
                          <a:solidFill>
                            <a:schemeClr val="lt1"/>
                          </a:solidFill>
                          <a:latin typeface="Lato"/>
                          <a:ea typeface="Lato"/>
                          <a:cs typeface="Lato"/>
                          <a:sym typeface="Lato"/>
                        </a:rPr>
                        <a:t>Mass Estimate [M</a:t>
                      </a:r>
                      <a:r>
                        <a:rPr lang="en" sz="1800" baseline="-25000">
                          <a:solidFill>
                            <a:schemeClr val="lt1"/>
                          </a:solidFill>
                          <a:latin typeface="Lato"/>
                          <a:ea typeface="Lato"/>
                          <a:cs typeface="Lato"/>
                          <a:sym typeface="Lato"/>
                        </a:rPr>
                        <a:t>☉ </a:t>
                      </a:r>
                      <a:r>
                        <a:rPr lang="en" sz="1800">
                          <a:solidFill>
                            <a:schemeClr val="lt1"/>
                          </a:solidFill>
                          <a:latin typeface="Lato"/>
                          <a:ea typeface="Lato"/>
                          <a:cs typeface="Lato"/>
                          <a:sym typeface="Lato"/>
                        </a:rPr>
                        <a:t>]</a:t>
                      </a:r>
                      <a:endParaRPr sz="1800">
                        <a:solidFill>
                          <a:schemeClr val="lt1"/>
                        </a:solidFill>
                        <a:latin typeface="Lato"/>
                        <a:ea typeface="Lato"/>
                        <a:cs typeface="Lato"/>
                        <a:sym typeface="Lato"/>
                      </a:endParaRPr>
                    </a:p>
                  </a:txBody>
                  <a:tcPr marL="91425" marR="91425" marT="91425" marB="91425"/>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~1.57 </a:t>
                      </a:r>
                      <a:endParaRPr>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~1.54</a:t>
                      </a:r>
                      <a:endParaRPr>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1.538 </a:t>
                      </a:r>
                      <a:r>
                        <a:rPr lang="en" sz="1210">
                          <a:solidFill>
                            <a:schemeClr val="lt1"/>
                          </a:solidFill>
                          <a:latin typeface="Lato"/>
                          <a:ea typeface="Lato"/>
                          <a:cs typeface="Lato"/>
                          <a:sym typeface="Lato"/>
                        </a:rPr>
                        <a:t>土 </a:t>
                      </a:r>
                      <a:r>
                        <a:rPr lang="en" sz="1800">
                          <a:solidFill>
                            <a:schemeClr val="lt1"/>
                          </a:solidFill>
                          <a:latin typeface="Lato"/>
                          <a:ea typeface="Lato"/>
                          <a:cs typeface="Lato"/>
                          <a:sym typeface="Lato"/>
                        </a:rPr>
                        <a:t>0.003</a:t>
                      </a:r>
                      <a:endParaRPr>
                        <a:solidFill>
                          <a:schemeClr val="lt1"/>
                        </a:solidFill>
                        <a:latin typeface="Lato"/>
                        <a:ea typeface="Lato"/>
                        <a:cs typeface="Lato"/>
                        <a:sym typeface="Lato"/>
                      </a:endParaRPr>
                    </a:p>
                  </a:txBody>
                  <a:tcPr marL="91425" marR="91425" marT="91425" marB="91425" anchor="ctr"/>
                </a:tc>
                <a:tc>
                  <a:txBody>
                    <a:bodyPr/>
                    <a:lstStyle/>
                    <a:p>
                      <a:pPr marL="0" lvl="0" indent="0" algn="ctr" rtl="0">
                        <a:lnSpc>
                          <a:spcPct val="80000"/>
                        </a:lnSpc>
                        <a:spcBef>
                          <a:spcPts val="0"/>
                        </a:spcBef>
                        <a:spcAft>
                          <a:spcPts val="0"/>
                        </a:spcAft>
                        <a:buNone/>
                      </a:pPr>
                      <a:r>
                        <a:rPr lang="en" sz="1810">
                          <a:solidFill>
                            <a:schemeClr val="lt1"/>
                          </a:solidFill>
                          <a:latin typeface="Lato"/>
                          <a:ea typeface="Lato"/>
                          <a:cs typeface="Lato"/>
                          <a:sym typeface="Lato"/>
                        </a:rPr>
                        <a:t>1.576 </a:t>
                      </a:r>
                      <a:r>
                        <a:rPr lang="en" sz="1210">
                          <a:solidFill>
                            <a:schemeClr val="lt1"/>
                          </a:solidFill>
                          <a:latin typeface="Lato"/>
                          <a:ea typeface="Lato"/>
                          <a:cs typeface="Lato"/>
                          <a:sym typeface="Lato"/>
                        </a:rPr>
                        <a:t>土 </a:t>
                      </a:r>
                      <a:r>
                        <a:rPr lang="en" sz="1800">
                          <a:solidFill>
                            <a:schemeClr val="lt1"/>
                          </a:solidFill>
                          <a:latin typeface="Lato"/>
                          <a:ea typeface="Lato"/>
                          <a:cs typeface="Lato"/>
                          <a:sym typeface="Lato"/>
                        </a:rPr>
                        <a:t>0.003</a:t>
                      </a:r>
                      <a:endParaRPr sz="1800">
                        <a:solidFill>
                          <a:schemeClr val="lt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Summary</a:t>
            </a:r>
            <a:endParaRPr sz="3000"/>
          </a:p>
        </p:txBody>
      </p:sp>
      <p:sp>
        <p:nvSpPr>
          <p:cNvPr id="316" name="Google Shape;316;p34"/>
          <p:cNvSpPr txBox="1">
            <a:spLocks noGrp="1"/>
          </p:cNvSpPr>
          <p:nvPr>
            <p:ph type="body" idx="1"/>
          </p:nvPr>
        </p:nvSpPr>
        <p:spPr>
          <a:xfrm>
            <a:off x="1297500" y="1307850"/>
            <a:ext cx="7038900" cy="291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Using observations taken by PAVO, raw visibilities were reduced and calibrated</a:t>
            </a:r>
            <a:endParaRPr sz="1600" dirty="0"/>
          </a:p>
          <a:p>
            <a:pPr marL="457200" lvl="0" indent="-311150" algn="l" rtl="0">
              <a:spcBef>
                <a:spcPts val="0"/>
              </a:spcBef>
              <a:spcAft>
                <a:spcPts val="0"/>
              </a:spcAft>
              <a:buSzPts val="1300"/>
              <a:buChar char="●"/>
            </a:pPr>
            <a:r>
              <a:rPr lang="en" sz="1600" dirty="0"/>
              <a:t>Calibrated visibilities were fitted to obtain an angular diameter of 0.451</a:t>
            </a:r>
            <a:r>
              <a:rPr lang="en" sz="1200" dirty="0"/>
              <a:t> </a:t>
            </a:r>
            <a:r>
              <a:rPr lang="en" sz="1700" dirty="0"/>
              <a:t> </a:t>
            </a:r>
            <a:r>
              <a:rPr lang="en" sz="1600" dirty="0"/>
              <a:t>± 0.001 mas</a:t>
            </a:r>
            <a:endParaRPr sz="1100" dirty="0"/>
          </a:p>
          <a:p>
            <a:pPr marL="457200" lvl="0" indent="-330200" algn="l" rtl="0">
              <a:spcBef>
                <a:spcPts val="0"/>
              </a:spcBef>
              <a:spcAft>
                <a:spcPts val="0"/>
              </a:spcAft>
              <a:buSzPts val="1600"/>
              <a:buChar char="●"/>
            </a:pPr>
            <a:r>
              <a:rPr lang="en" sz="1600" dirty="0"/>
              <a:t>The effective temperature was determined to be 7414 ± 32 K</a:t>
            </a:r>
            <a:endParaRPr sz="1600" dirty="0"/>
          </a:p>
          <a:p>
            <a:pPr marL="457200" lvl="0" indent="-330200" algn="l" rtl="0">
              <a:spcBef>
                <a:spcPts val="0"/>
              </a:spcBef>
              <a:spcAft>
                <a:spcPts val="0"/>
              </a:spcAft>
              <a:buSzPts val="1600"/>
              <a:buChar char="●"/>
            </a:pPr>
            <a:r>
              <a:rPr lang="en" sz="1600" dirty="0"/>
              <a:t>The luminosity was determined to be 5.7 ± 0.1 L</a:t>
            </a:r>
            <a:r>
              <a:rPr lang="en" sz="1600" baseline="-25000" dirty="0"/>
              <a:t>☉</a:t>
            </a:r>
            <a:endParaRPr sz="1100" dirty="0"/>
          </a:p>
          <a:p>
            <a:pPr marL="457200" lvl="0" indent="-330200" algn="l" rtl="0">
              <a:spcBef>
                <a:spcPts val="0"/>
              </a:spcBef>
              <a:spcAft>
                <a:spcPts val="0"/>
              </a:spcAft>
              <a:buSzPts val="1600"/>
              <a:buChar char="●"/>
            </a:pPr>
            <a:r>
              <a:rPr lang="en" sz="1600" dirty="0"/>
              <a:t>Using isochronal methods, age and mass estimates were determined.</a:t>
            </a:r>
            <a:endParaRPr sz="1600" dirty="0"/>
          </a:p>
          <a:p>
            <a:pPr marL="457200" lvl="0" indent="-330200" algn="l" rtl="0">
              <a:spcBef>
                <a:spcPts val="0"/>
              </a:spcBef>
              <a:spcAft>
                <a:spcPts val="0"/>
              </a:spcAft>
              <a:buSzPts val="1600"/>
              <a:buChar char="●"/>
            </a:pPr>
            <a:r>
              <a:rPr lang="en" sz="1600" dirty="0"/>
              <a:t>Future work:</a:t>
            </a:r>
            <a:endParaRPr sz="1600" dirty="0"/>
          </a:p>
          <a:p>
            <a:pPr marL="914400" lvl="1" indent="-317500" algn="l" rtl="0">
              <a:spcBef>
                <a:spcPts val="0"/>
              </a:spcBef>
              <a:spcAft>
                <a:spcPts val="0"/>
              </a:spcAft>
              <a:buSzPts val="1400"/>
              <a:buChar char="○"/>
            </a:pPr>
            <a:r>
              <a:rPr lang="en" sz="1400" dirty="0"/>
              <a:t>Finalizing the age and mass estimates</a:t>
            </a:r>
            <a:endParaRPr sz="1400" dirty="0"/>
          </a:p>
          <a:p>
            <a:pPr marL="914400" lvl="1" indent="-317500" algn="l" rtl="0">
              <a:spcBef>
                <a:spcPts val="0"/>
              </a:spcBef>
              <a:spcAft>
                <a:spcPts val="0"/>
              </a:spcAft>
              <a:buSzPts val="1400"/>
              <a:buChar char="○"/>
            </a:pPr>
            <a:r>
              <a:rPr lang="en" sz="1400" dirty="0"/>
              <a:t>Starting work on refining the planetary parameters of 51 Eridani b</a:t>
            </a:r>
          </a:p>
          <a:p>
            <a:pPr indent="-317500">
              <a:buSzPts val="1400"/>
              <a:buChar char="○"/>
            </a:pPr>
            <a:r>
              <a:rPr lang="en" sz="1800" dirty="0">
                <a:solidFill>
                  <a:schemeClr val="bg1"/>
                </a:solidFill>
              </a:rPr>
              <a:t>Postdoc position at LSU for the LUSTER mission!</a:t>
            </a:r>
          </a:p>
          <a:p>
            <a:pPr marL="139700" indent="0">
              <a:buSzPts val="1400"/>
              <a:buNone/>
            </a:pPr>
            <a:endParaRPr sz="1600" dirty="0"/>
          </a:p>
        </p:txBody>
      </p:sp>
      <p:sp>
        <p:nvSpPr>
          <p:cNvPr id="317" name="Google Shape;31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084AF6-039D-EA86-40FB-1B370E6BAE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9" name="Picture 8" descr="A picture containing sky, outdoor&#10;&#10;Description automatically generated">
            <a:extLst>
              <a:ext uri="{FF2B5EF4-FFF2-40B4-BE49-F238E27FC236}">
                <a16:creationId xmlns:a16="http://schemas.microsoft.com/office/drawing/2014/main" id="{0D8D27BB-87E0-3F6D-E953-74B45C544051}"/>
              </a:ext>
            </a:extLst>
          </p:cNvPr>
          <p:cNvPicPr>
            <a:picLocks noChangeAspect="1"/>
          </p:cNvPicPr>
          <p:nvPr/>
        </p:nvPicPr>
        <p:blipFill>
          <a:blip r:embed="rId2"/>
          <a:stretch>
            <a:fillRect/>
          </a:stretch>
        </p:blipFill>
        <p:spPr>
          <a:xfrm rot="5400000">
            <a:off x="-642938" y="642938"/>
            <a:ext cx="5143500" cy="3857625"/>
          </a:xfrm>
          <a:prstGeom prst="rect">
            <a:avLst/>
          </a:prstGeom>
        </p:spPr>
      </p:pic>
      <p:pic>
        <p:nvPicPr>
          <p:cNvPr id="11" name="Picture 10" descr="A picture containing tree, outdoor, nature&#10;&#10;Description automatically generated">
            <a:extLst>
              <a:ext uri="{FF2B5EF4-FFF2-40B4-BE49-F238E27FC236}">
                <a16:creationId xmlns:a16="http://schemas.microsoft.com/office/drawing/2014/main" id="{6EF01628-93E5-A44D-4E88-9D55BA418C08}"/>
              </a:ext>
            </a:extLst>
          </p:cNvPr>
          <p:cNvPicPr>
            <a:picLocks noChangeAspect="1"/>
          </p:cNvPicPr>
          <p:nvPr/>
        </p:nvPicPr>
        <p:blipFill>
          <a:blip r:embed="rId3"/>
          <a:stretch>
            <a:fillRect/>
          </a:stretch>
        </p:blipFill>
        <p:spPr>
          <a:xfrm>
            <a:off x="5650659" y="0"/>
            <a:ext cx="3396186" cy="2571750"/>
          </a:xfrm>
          <a:prstGeom prst="rect">
            <a:avLst/>
          </a:prstGeom>
        </p:spPr>
      </p:pic>
      <p:pic>
        <p:nvPicPr>
          <p:cNvPr id="13" name="Picture 12" descr="A group of people standing on a grassy hill with a body of water behind them&#10;&#10;Description automatically generated with low confidence">
            <a:extLst>
              <a:ext uri="{FF2B5EF4-FFF2-40B4-BE49-F238E27FC236}">
                <a16:creationId xmlns:a16="http://schemas.microsoft.com/office/drawing/2014/main" id="{AE6F7947-826F-F675-58A3-824E09D4A133}"/>
              </a:ext>
            </a:extLst>
          </p:cNvPr>
          <p:cNvPicPr>
            <a:picLocks noChangeAspect="1"/>
          </p:cNvPicPr>
          <p:nvPr/>
        </p:nvPicPr>
        <p:blipFill>
          <a:blip r:embed="rId4"/>
          <a:stretch>
            <a:fillRect/>
          </a:stretch>
        </p:blipFill>
        <p:spPr>
          <a:xfrm flipV="1">
            <a:off x="3857625" y="2170874"/>
            <a:ext cx="3857626" cy="2893220"/>
          </a:xfrm>
          <a:prstGeom prst="rect">
            <a:avLst/>
          </a:prstGeom>
        </p:spPr>
      </p:pic>
      <p:sp>
        <p:nvSpPr>
          <p:cNvPr id="2" name="TextBox 1">
            <a:extLst>
              <a:ext uri="{FF2B5EF4-FFF2-40B4-BE49-F238E27FC236}">
                <a16:creationId xmlns:a16="http://schemas.microsoft.com/office/drawing/2014/main" id="{9239EBDA-4DC7-CC5D-9369-823D4DB5909D}"/>
              </a:ext>
            </a:extLst>
          </p:cNvPr>
          <p:cNvSpPr txBox="1"/>
          <p:nvPr/>
        </p:nvSpPr>
        <p:spPr>
          <a:xfrm>
            <a:off x="2999576" y="1586865"/>
            <a:ext cx="3396186" cy="984885"/>
          </a:xfrm>
          <a:prstGeom prst="rect">
            <a:avLst/>
          </a:prstGeom>
          <a:noFill/>
        </p:spPr>
        <p:txBody>
          <a:bodyPr wrap="square" rtlCol="0">
            <a:spAutoFit/>
          </a:bodyPr>
          <a:lstStyle/>
          <a:p>
            <a:r>
              <a:rPr lang="en-US" sz="4400" dirty="0">
                <a:solidFill>
                  <a:schemeClr val="bg1"/>
                </a:solidFill>
              </a:rPr>
              <a:t>Questions?</a:t>
            </a:r>
          </a:p>
          <a:p>
            <a:endParaRPr lang="en-US" dirty="0">
              <a:solidFill>
                <a:schemeClr val="bg1"/>
              </a:solidFill>
            </a:endParaRPr>
          </a:p>
        </p:txBody>
      </p:sp>
    </p:spTree>
    <p:extLst>
      <p:ext uri="{BB962C8B-B14F-4D97-AF65-F5344CB8AC3E}">
        <p14:creationId xmlns:p14="http://schemas.microsoft.com/office/powerpoint/2010/main" val="60602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5"/>
          <p:cNvSpPr txBox="1">
            <a:spLocks noGrp="1"/>
          </p:cNvSpPr>
          <p:nvPr>
            <p:ph type="title"/>
          </p:nvPr>
        </p:nvSpPr>
        <p:spPr>
          <a:xfrm>
            <a:off x="1297500" y="5003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References:</a:t>
            </a:r>
            <a:endParaRPr sz="3000"/>
          </a:p>
        </p:txBody>
      </p:sp>
      <p:sp>
        <p:nvSpPr>
          <p:cNvPr id="323" name="Google Shape;323;p35"/>
          <p:cNvSpPr txBox="1">
            <a:spLocks noGrp="1"/>
          </p:cNvSpPr>
          <p:nvPr>
            <p:ph type="body" idx="1"/>
          </p:nvPr>
        </p:nvSpPr>
        <p:spPr>
          <a:xfrm>
            <a:off x="1297500" y="1221325"/>
            <a:ext cx="7038900" cy="3762600"/>
          </a:xfrm>
          <a:prstGeom prst="rect">
            <a:avLst/>
          </a:prstGeom>
        </p:spPr>
        <p:txBody>
          <a:bodyPr spcFirstLastPara="1" wrap="square" lIns="91425" tIns="91425" rIns="91425" bIns="91425" anchor="t" anchorCtr="0">
            <a:normAutofit fontScale="40000" lnSpcReduction="20000"/>
          </a:bodyPr>
          <a:lstStyle/>
          <a:p>
            <a:pPr marL="457200" lvl="0" indent="-304800" algn="l" rtl="0">
              <a:lnSpc>
                <a:spcPct val="100000"/>
              </a:lnSpc>
              <a:spcBef>
                <a:spcPts val="1200"/>
              </a:spcBef>
              <a:spcAft>
                <a:spcPts val="0"/>
              </a:spcAft>
              <a:buSzPct val="100000"/>
              <a:buFont typeface="Fira Sans"/>
              <a:buAutoNum type="arabicPeriod"/>
            </a:pPr>
            <a:r>
              <a:rPr lang="en" sz="3000">
                <a:latin typeface="Fira Sans"/>
                <a:ea typeface="Fira Sans"/>
                <a:cs typeface="Fira Sans"/>
                <a:sym typeface="Fira Sans"/>
              </a:rPr>
              <a:t>Baines E.~K., White R.~J., Huber D., Jones J., Boyajian T., McAlister H.~A., ten Brummelaar T.~A., et al., 2012, ApJ, 761, 57. doi:10.1088/0004-637X/761/1/57</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Bressan A., Marigo P., Girardi L., Salasnich B., Dal Cero C., Rubele S., Nanni A., 2012, MNRAS, 427, 127. doi:10.1111/j.1365-2966.2012.21948.x</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Choi J., Dotter A., Conroy C., Cantiello M., Paxton B., Johnson B. D., 2016, ApJ 823 102</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Dotter A., 2016, ApJS 222 8</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Dupuy T. J., Brandt G. M., Brandt T. D., 2022, MNRAS, 509,4411</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Ireland M. J., et al., 2008, in Schöller M., Danchi W. C., Delplancke F., eds, Society of Photo-Optical Instrumentation Engineers (SPIE) Conference Series Vol. 7013, Optical and Infrared Interferometry. p. 701324, </a:t>
            </a:r>
            <a:r>
              <a:rPr lang="en" sz="3000" u="sng">
                <a:latin typeface="Fira Sans"/>
                <a:ea typeface="Fira Sans"/>
                <a:cs typeface="Fira Sans"/>
                <a:sym typeface="Fira Sans"/>
                <a:hlinkClick r:id="rId3"/>
              </a:rPr>
              <a:t>http://dx.doi.org/10.1117/12.788386</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Jones J., White R.~J., Quinn S., Ireland M., Boyajian T., Schaefer G., Baines E.~K., 2016, ApJL, 822, L3. doi:10.3847/2041-8205/822/1/L3</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 Mann A.~W., Feiden G.~A., Gaidos E., Boyajian T., von Braun K., 2015, ApJ, 804, 64. doi:10.1088/0004-637X/804/1/64</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Maxted P.~F.~L., Serenelli A.~M., Southworth J., 2017, ascl.soft. Ascl:1708.010</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AutoNum type="arabicPeriod"/>
            </a:pPr>
            <a:r>
              <a:rPr lang="en" sz="3000">
                <a:latin typeface="Fira Sans"/>
                <a:ea typeface="Fira Sans"/>
                <a:cs typeface="Fira Sans"/>
                <a:sym typeface="Fira Sans"/>
              </a:rPr>
              <a:t>M. Simon and G. H. Schaefer 2011 </a:t>
            </a:r>
            <a:r>
              <a:rPr lang="en" sz="3000" i="1">
                <a:latin typeface="Fira Sans"/>
                <a:ea typeface="Fira Sans"/>
                <a:cs typeface="Fira Sans"/>
                <a:sym typeface="Fira Sans"/>
              </a:rPr>
              <a:t>ApJ</a:t>
            </a:r>
            <a:r>
              <a:rPr lang="en" sz="3000">
                <a:latin typeface="Fira Sans"/>
                <a:ea typeface="Fira Sans"/>
                <a:cs typeface="Fira Sans"/>
                <a:sym typeface="Fira Sans"/>
              </a:rPr>
              <a:t> 743 158</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Samland M., et al., 2017, A&amp;A,603,A57</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Spada F., Demarque P., Kim Y.-C., Boyajian T.~S., Brewer J.~M., 2017, ApJ, 838, 161. doi:10.3847/1538-4357/aa661d</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Spiegel D.~S., Burrows A., 2012, ApJ, 745, 174. doi:10.1088/0004-637X/745/2/174</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ten Brummelaar T. A., et al., 2005 ApJ 628 453</a:t>
            </a:r>
            <a:endParaRPr sz="3000">
              <a:latin typeface="Fira Sans"/>
              <a:ea typeface="Fira Sans"/>
              <a:cs typeface="Fira Sans"/>
              <a:sym typeface="Fira Sans"/>
            </a:endParaRPr>
          </a:p>
          <a:p>
            <a:pPr marL="457200" lvl="0" indent="-304800" algn="l" rtl="0">
              <a:lnSpc>
                <a:spcPct val="100000"/>
              </a:lnSpc>
              <a:spcBef>
                <a:spcPts val="0"/>
              </a:spcBef>
              <a:spcAft>
                <a:spcPts val="0"/>
              </a:spcAft>
              <a:buSzPct val="100000"/>
              <a:buFont typeface="Fira Sans"/>
              <a:buAutoNum type="arabicPeriod"/>
            </a:pPr>
            <a:r>
              <a:rPr lang="en" sz="3000">
                <a:latin typeface="Fira Sans"/>
                <a:ea typeface="Fira Sans"/>
                <a:cs typeface="Fira Sans"/>
                <a:sym typeface="Fira Sans"/>
              </a:rPr>
              <a:t>Weiss A., Schlattl H., 2008, Ap\&amp;SS, 316, 99. doi:10.1007/s10509-007-9606-5</a:t>
            </a:r>
            <a:endParaRPr sz="3000">
              <a:latin typeface="Fira Sans"/>
              <a:ea typeface="Fira Sans"/>
              <a:cs typeface="Fira Sans"/>
              <a:sym typeface="Fira Sans"/>
            </a:endParaRPr>
          </a:p>
          <a:p>
            <a:pPr marL="457200" lvl="0" indent="-251459" algn="l" rtl="0">
              <a:lnSpc>
                <a:spcPct val="100000"/>
              </a:lnSpc>
              <a:spcBef>
                <a:spcPts val="0"/>
              </a:spcBef>
              <a:spcAft>
                <a:spcPts val="0"/>
              </a:spcAft>
              <a:buClr>
                <a:srgbClr val="000000"/>
              </a:buClr>
              <a:buSzPct val="100000"/>
              <a:buFont typeface="Fira Sans"/>
              <a:buAutoNum type="arabicPeriod"/>
            </a:pPr>
            <a:endParaRPr sz="900">
              <a:solidFill>
                <a:srgbClr val="000000"/>
              </a:solidFill>
              <a:latin typeface="Fira Sans"/>
              <a:ea typeface="Fira Sans"/>
              <a:cs typeface="Fira Sans"/>
              <a:sym typeface="Fira Sans"/>
            </a:endParaRPr>
          </a:p>
          <a:p>
            <a:pPr marL="0" lvl="0" indent="0" algn="l" rtl="0">
              <a:lnSpc>
                <a:spcPct val="100000"/>
              </a:lnSpc>
              <a:spcBef>
                <a:spcPts val="1200"/>
              </a:spcBef>
              <a:spcAft>
                <a:spcPts val="1200"/>
              </a:spcAft>
              <a:buNone/>
            </a:pPr>
            <a:endParaRPr sz="900">
              <a:latin typeface="Fira Sans"/>
              <a:ea typeface="Fira Sans"/>
              <a:cs typeface="Fira Sans"/>
              <a:sym typeface="Fira Sans"/>
            </a:endParaRPr>
          </a:p>
        </p:txBody>
      </p:sp>
      <p:sp>
        <p:nvSpPr>
          <p:cNvPr id="324" name="Google Shape;32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29" name="Google Shape;329;p3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Outline</a:t>
            </a:r>
            <a:endParaRPr/>
          </a:p>
        </p:txBody>
      </p:sp>
      <p:sp>
        <p:nvSpPr>
          <p:cNvPr id="330" name="Google Shape;330;p3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fontScale="92500" lnSpcReduction="20000"/>
          </a:bodyPr>
          <a:lstStyle/>
          <a:p>
            <a:pPr marL="457200" lvl="0" indent="-311150" algn="l" rtl="0">
              <a:spcBef>
                <a:spcPts val="0"/>
              </a:spcBef>
              <a:spcAft>
                <a:spcPts val="0"/>
              </a:spcAft>
              <a:buSzPts val="1300"/>
              <a:buAutoNum type="arabicPeriod"/>
            </a:pPr>
            <a:r>
              <a:rPr lang="en"/>
              <a:t>Motivation behind project</a:t>
            </a:r>
            <a:endParaRPr/>
          </a:p>
          <a:p>
            <a:pPr marL="914400" lvl="1" indent="-298450" algn="l" rtl="0">
              <a:spcBef>
                <a:spcPts val="0"/>
              </a:spcBef>
              <a:spcAft>
                <a:spcPts val="0"/>
              </a:spcAft>
              <a:buSzPts val="1100"/>
              <a:buAutoNum type="alphaLcPeriod"/>
            </a:pPr>
            <a:r>
              <a:rPr lang="en"/>
              <a:t>Directly imaged exoplanet, exoplanet science is growing every day, star/system is relatively young</a:t>
            </a:r>
            <a:endParaRPr/>
          </a:p>
          <a:p>
            <a:pPr marL="457200" lvl="0" indent="-311150" algn="l" rtl="0">
              <a:spcBef>
                <a:spcPts val="0"/>
              </a:spcBef>
              <a:spcAft>
                <a:spcPts val="0"/>
              </a:spcAft>
              <a:buSzPts val="1300"/>
              <a:buAutoNum type="arabicPeriod"/>
            </a:pPr>
            <a:r>
              <a:rPr lang="en"/>
              <a:t>Background on the system</a:t>
            </a:r>
            <a:endParaRPr/>
          </a:p>
          <a:p>
            <a:pPr marL="914400" lvl="1" indent="-298450" algn="l" rtl="0">
              <a:spcBef>
                <a:spcPts val="0"/>
              </a:spcBef>
              <a:spcAft>
                <a:spcPts val="0"/>
              </a:spcAft>
              <a:buSzPts val="1100"/>
              <a:buAutoNum type="alphaLcPeriod"/>
            </a:pPr>
            <a:r>
              <a:rPr lang="en"/>
              <a:t>What makes up the 51 Eridani system</a:t>
            </a:r>
            <a:endParaRPr/>
          </a:p>
          <a:p>
            <a:pPr marL="914400" lvl="1" indent="-298450" algn="l" rtl="0">
              <a:spcBef>
                <a:spcPts val="0"/>
              </a:spcBef>
              <a:spcAft>
                <a:spcPts val="0"/>
              </a:spcAft>
              <a:buSzPts val="1100"/>
              <a:buAutoNum type="alphaLcPeriod"/>
            </a:pPr>
            <a:r>
              <a:rPr lang="en"/>
              <a:t>Past work on 51 Eridani</a:t>
            </a:r>
            <a:endParaRPr/>
          </a:p>
          <a:p>
            <a:pPr marL="457200" lvl="0" indent="-311150" algn="l" rtl="0">
              <a:spcBef>
                <a:spcPts val="0"/>
              </a:spcBef>
              <a:spcAft>
                <a:spcPts val="0"/>
              </a:spcAft>
              <a:buSzPts val="1300"/>
              <a:buAutoNum type="arabicPeriod"/>
            </a:pPr>
            <a:r>
              <a:rPr lang="en"/>
              <a:t>Data Reduction/Calibration Results</a:t>
            </a:r>
            <a:endParaRPr/>
          </a:p>
          <a:p>
            <a:pPr marL="914400" lvl="1" indent="-298450" algn="l" rtl="0">
              <a:spcBef>
                <a:spcPts val="0"/>
              </a:spcBef>
              <a:spcAft>
                <a:spcPts val="0"/>
              </a:spcAft>
              <a:buSzPts val="1100"/>
              <a:buAutoNum type="alphaLcPeriod"/>
            </a:pPr>
            <a:r>
              <a:rPr lang="en"/>
              <a:t>Any issues found</a:t>
            </a:r>
            <a:endParaRPr/>
          </a:p>
          <a:p>
            <a:pPr marL="914400" lvl="1" indent="-298450" algn="l" rtl="0">
              <a:spcBef>
                <a:spcPts val="0"/>
              </a:spcBef>
              <a:spcAft>
                <a:spcPts val="0"/>
              </a:spcAft>
              <a:buSzPts val="1100"/>
              <a:buAutoNum type="alphaLcPeriod"/>
            </a:pPr>
            <a:r>
              <a:rPr lang="en"/>
              <a:t>Final results of calibration: angular diameter and the limb darkened coefficient </a:t>
            </a:r>
            <a:endParaRPr/>
          </a:p>
          <a:p>
            <a:pPr marL="914400" lvl="1" indent="-298450" algn="l" rtl="0">
              <a:spcBef>
                <a:spcPts val="0"/>
              </a:spcBef>
              <a:spcAft>
                <a:spcPts val="0"/>
              </a:spcAft>
              <a:buSzPts val="1100"/>
              <a:buAutoNum type="alphaLcPeriod"/>
            </a:pPr>
            <a:r>
              <a:rPr lang="en"/>
              <a:t>Plot with fit</a:t>
            </a:r>
            <a:endParaRPr/>
          </a:p>
          <a:p>
            <a:pPr marL="457200" lvl="0" indent="-311150" algn="l" rtl="0">
              <a:spcBef>
                <a:spcPts val="0"/>
              </a:spcBef>
              <a:spcAft>
                <a:spcPts val="0"/>
              </a:spcAft>
              <a:buSzPts val="1300"/>
              <a:buAutoNum type="arabicPeriod"/>
            </a:pPr>
            <a:r>
              <a:rPr lang="en"/>
              <a:t>Stellar Parameter Calculations</a:t>
            </a:r>
            <a:endParaRPr/>
          </a:p>
          <a:p>
            <a:pPr marL="914400" lvl="1" indent="-298450" algn="l" rtl="0">
              <a:spcBef>
                <a:spcPts val="0"/>
              </a:spcBef>
              <a:spcAft>
                <a:spcPts val="0"/>
              </a:spcAft>
              <a:buSzPts val="1100"/>
              <a:buAutoNum type="alphaLcPeriod"/>
            </a:pPr>
            <a:r>
              <a:rPr lang="en"/>
              <a:t>Report final temperature, luminosity, and linear radius</a:t>
            </a:r>
            <a:endParaRPr/>
          </a:p>
          <a:p>
            <a:pPr marL="457200" lvl="0" indent="-311150" algn="l" rtl="0">
              <a:spcBef>
                <a:spcPts val="0"/>
              </a:spcBef>
              <a:spcAft>
                <a:spcPts val="0"/>
              </a:spcAft>
              <a:buSzPts val="1300"/>
              <a:buAutoNum type="arabicPeriod"/>
            </a:pPr>
            <a:r>
              <a:rPr lang="en"/>
              <a:t>Age and Mass Estimations</a:t>
            </a:r>
            <a:endParaRPr/>
          </a:p>
          <a:p>
            <a:pPr marL="914400" lvl="1" indent="-298450" algn="l" rtl="0">
              <a:spcBef>
                <a:spcPts val="0"/>
              </a:spcBef>
              <a:spcAft>
                <a:spcPts val="0"/>
              </a:spcAft>
              <a:buSzPts val="1100"/>
              <a:buAutoNum type="alphaLcPeriod"/>
            </a:pPr>
            <a:r>
              <a:rPr lang="en"/>
              <a:t>Why isochronal fitting</a:t>
            </a:r>
            <a:endParaRPr/>
          </a:p>
          <a:p>
            <a:pPr marL="914400" lvl="1" indent="-298450" algn="l" rtl="0">
              <a:spcBef>
                <a:spcPts val="0"/>
              </a:spcBef>
              <a:spcAft>
                <a:spcPts val="0"/>
              </a:spcAft>
              <a:buSzPts val="1100"/>
              <a:buAutoNum type="alphaLcPeriod"/>
            </a:pPr>
            <a:r>
              <a:rPr lang="en"/>
              <a:t>Isochrone models used and the results for each one</a:t>
            </a:r>
            <a:endParaRPr/>
          </a:p>
          <a:p>
            <a:pPr marL="457200" lvl="0" indent="-311150" algn="l" rtl="0">
              <a:spcBef>
                <a:spcPts val="0"/>
              </a:spcBef>
              <a:spcAft>
                <a:spcPts val="0"/>
              </a:spcAft>
              <a:buSzPts val="1300"/>
              <a:buAutoNum type="arabicPeriod"/>
            </a:pPr>
            <a:r>
              <a:rPr lang="en"/>
              <a:t>Future Steps </a:t>
            </a:r>
            <a:endParaRPr/>
          </a:p>
          <a:p>
            <a:pPr marL="914400" lvl="1" indent="-298450" algn="l" rtl="0">
              <a:spcBef>
                <a:spcPts val="0"/>
              </a:spcBef>
              <a:spcAft>
                <a:spcPts val="0"/>
              </a:spcAft>
              <a:buSzPts val="1100"/>
              <a:buAutoNum type="alphaLcPeriod"/>
            </a:pPr>
            <a:r>
              <a:rPr lang="en"/>
              <a:t>Move towards planet calculations, </a:t>
            </a:r>
            <a:endParaRPr/>
          </a:p>
        </p:txBody>
      </p:sp>
      <p:sp>
        <p:nvSpPr>
          <p:cNvPr id="331" name="Google Shape;33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latin typeface="Lato"/>
                <a:ea typeface="Lato"/>
                <a:cs typeface="Lato"/>
                <a:sym typeface="Lato"/>
              </a:rPr>
              <a:t>26</a:t>
            </a:fld>
            <a:endParaRPr>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5"/>
          <p:cNvSpPr txBox="1">
            <a:spLocks noGrp="1"/>
          </p:cNvSpPr>
          <p:nvPr>
            <p:ph type="body" idx="1"/>
          </p:nvPr>
        </p:nvSpPr>
        <p:spPr>
          <a:xfrm>
            <a:off x="803175" y="986125"/>
            <a:ext cx="3955200" cy="40707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sz="3000" u="sng" dirty="0"/>
              <a:t>“Hot” Start Model</a:t>
            </a:r>
            <a:endParaRPr sz="3000" u="sng" dirty="0"/>
          </a:p>
          <a:p>
            <a:pPr marL="457200" lvl="0" indent="-325755" algn="l" rtl="0">
              <a:spcBef>
                <a:spcPts val="1200"/>
              </a:spcBef>
              <a:spcAft>
                <a:spcPts val="0"/>
              </a:spcAft>
              <a:buSzPct val="100000"/>
              <a:buChar char="●"/>
            </a:pPr>
            <a:r>
              <a:rPr lang="en" sz="1800" dirty="0"/>
              <a:t>Disk instability</a:t>
            </a:r>
            <a:endParaRPr sz="1800" dirty="0"/>
          </a:p>
          <a:p>
            <a:pPr marL="914400" lvl="1" indent="-325755" algn="l" rtl="0">
              <a:spcBef>
                <a:spcPts val="0"/>
              </a:spcBef>
              <a:spcAft>
                <a:spcPts val="0"/>
              </a:spcAft>
              <a:buSzPct val="100000"/>
              <a:buChar char="○"/>
            </a:pPr>
            <a:r>
              <a:rPr lang="en" sz="1800" dirty="0"/>
              <a:t>Part of the disk collapses rapidly into a planet</a:t>
            </a:r>
            <a:endParaRPr sz="1800" dirty="0"/>
          </a:p>
          <a:p>
            <a:pPr marL="914400" lvl="1" indent="-325755" algn="l" rtl="0">
              <a:spcBef>
                <a:spcPts val="0"/>
              </a:spcBef>
              <a:spcAft>
                <a:spcPts val="0"/>
              </a:spcAft>
              <a:buSzPct val="100000"/>
              <a:buChar char="○"/>
            </a:pPr>
            <a:r>
              <a:rPr lang="en" sz="1800" dirty="0"/>
              <a:t>Faster time</a:t>
            </a:r>
            <a:endParaRPr sz="1800" dirty="0"/>
          </a:p>
          <a:p>
            <a:pPr marL="457200" lvl="0" indent="-325755" algn="l" rtl="0">
              <a:spcBef>
                <a:spcPts val="0"/>
              </a:spcBef>
              <a:spcAft>
                <a:spcPts val="0"/>
              </a:spcAft>
              <a:buSzPct val="100000"/>
              <a:buChar char="●"/>
            </a:pPr>
            <a:r>
              <a:rPr lang="en" sz="1800" dirty="0"/>
              <a:t>Results in higher effective temperature, larger radii, and high entropy</a:t>
            </a:r>
            <a:endParaRPr sz="1800" dirty="0"/>
          </a:p>
          <a:p>
            <a:pPr marL="0" lvl="0" indent="0" algn="ctr" rtl="0">
              <a:spcBef>
                <a:spcPts val="1200"/>
              </a:spcBef>
              <a:spcAft>
                <a:spcPts val="0"/>
              </a:spcAft>
              <a:buNone/>
            </a:pPr>
            <a:r>
              <a:rPr lang="en" sz="3000" u="sng" dirty="0"/>
              <a:t>“Cold” Start Model</a:t>
            </a:r>
            <a:endParaRPr sz="3000" u="sng" dirty="0"/>
          </a:p>
          <a:p>
            <a:pPr marL="457200" lvl="0" indent="-325755" algn="l" rtl="0">
              <a:spcBef>
                <a:spcPts val="1200"/>
              </a:spcBef>
              <a:spcAft>
                <a:spcPts val="0"/>
              </a:spcAft>
              <a:buSzPct val="100000"/>
              <a:buChar char="●"/>
            </a:pPr>
            <a:r>
              <a:rPr lang="en" sz="1800" dirty="0"/>
              <a:t>Core accretion</a:t>
            </a:r>
            <a:endParaRPr sz="1800" dirty="0"/>
          </a:p>
          <a:p>
            <a:pPr marL="914400" lvl="1" indent="-325755" algn="l" rtl="0">
              <a:spcBef>
                <a:spcPts val="0"/>
              </a:spcBef>
              <a:spcAft>
                <a:spcPts val="0"/>
              </a:spcAft>
              <a:buSzPct val="100000"/>
              <a:buChar char="○"/>
            </a:pPr>
            <a:r>
              <a:rPr lang="en" sz="1800" dirty="0"/>
              <a:t>Rocky core forms and material accretes onto the core</a:t>
            </a:r>
            <a:endParaRPr sz="1800" dirty="0"/>
          </a:p>
          <a:p>
            <a:pPr marL="457200" lvl="0" indent="-325755" algn="l" rtl="0">
              <a:spcBef>
                <a:spcPts val="0"/>
              </a:spcBef>
              <a:spcAft>
                <a:spcPts val="0"/>
              </a:spcAft>
              <a:buSzPct val="100000"/>
              <a:buChar char="●"/>
            </a:pPr>
            <a:r>
              <a:rPr lang="en" sz="1800" dirty="0"/>
              <a:t>Results in lower entropy and smaller radii</a:t>
            </a:r>
            <a:endParaRPr sz="1800" dirty="0"/>
          </a:p>
        </p:txBody>
      </p:sp>
      <p:sp>
        <p:nvSpPr>
          <p:cNvPr id="155" name="Google Shape;15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56" name="Google Shape;156;p15"/>
          <p:cNvPicPr preferRelativeResize="0"/>
          <p:nvPr/>
        </p:nvPicPr>
        <p:blipFill>
          <a:blip r:embed="rId3">
            <a:alphaModFix/>
          </a:blip>
          <a:stretch>
            <a:fillRect/>
          </a:stretch>
        </p:blipFill>
        <p:spPr>
          <a:xfrm>
            <a:off x="4754751" y="1049213"/>
            <a:ext cx="4389249" cy="3045074"/>
          </a:xfrm>
          <a:prstGeom prst="rect">
            <a:avLst/>
          </a:prstGeom>
          <a:noFill/>
          <a:ln>
            <a:noFill/>
          </a:ln>
        </p:spPr>
      </p:pic>
      <p:sp>
        <p:nvSpPr>
          <p:cNvPr id="157" name="Google Shape;157;p15"/>
          <p:cNvSpPr txBox="1">
            <a:spLocks noGrp="1"/>
          </p:cNvSpPr>
          <p:nvPr>
            <p:ph type="title"/>
          </p:nvPr>
        </p:nvSpPr>
        <p:spPr>
          <a:xfrm>
            <a:off x="1120950" y="9417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Are young planets hot or cold?</a:t>
            </a:r>
            <a:endParaRPr sz="3000"/>
          </a:p>
        </p:txBody>
      </p:sp>
      <p:sp>
        <p:nvSpPr>
          <p:cNvPr id="158" name="Google Shape;158;p15"/>
          <p:cNvSpPr txBox="1"/>
          <p:nvPr/>
        </p:nvSpPr>
        <p:spPr>
          <a:xfrm>
            <a:off x="4754751" y="3870702"/>
            <a:ext cx="275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Lato"/>
                <a:ea typeface="Lato"/>
                <a:cs typeface="Lato"/>
                <a:sym typeface="Lato"/>
              </a:rPr>
              <a:t>Spiegel &amp; Burrows (2011)</a:t>
            </a:r>
            <a:endParaRPr sz="1000" dirty="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Two Similar Systems: HR 8799</a:t>
            </a:r>
            <a:endParaRPr/>
          </a:p>
        </p:txBody>
      </p:sp>
      <p:sp>
        <p:nvSpPr>
          <p:cNvPr id="164" name="Google Shape;164;p16"/>
          <p:cNvSpPr txBox="1">
            <a:spLocks noGrp="1"/>
          </p:cNvSpPr>
          <p:nvPr>
            <p:ph type="body" idx="1"/>
          </p:nvPr>
        </p:nvSpPr>
        <p:spPr>
          <a:xfrm>
            <a:off x="798275" y="1437650"/>
            <a:ext cx="4031700" cy="3171000"/>
          </a:xfrm>
          <a:prstGeom prst="rect">
            <a:avLst/>
          </a:prstGeom>
        </p:spPr>
        <p:txBody>
          <a:bodyPr spcFirstLastPara="1" wrap="square" lIns="91425" tIns="91425" rIns="91425" bIns="91425" anchor="t" anchorCtr="0">
            <a:normAutofit fontScale="70000" lnSpcReduction="20000"/>
          </a:bodyPr>
          <a:lstStyle/>
          <a:p>
            <a:pPr marL="126365" lvl="0" indent="0" algn="l" rtl="0">
              <a:spcBef>
                <a:spcPts val="0"/>
              </a:spcBef>
              <a:spcAft>
                <a:spcPts val="0"/>
              </a:spcAft>
              <a:buSzPct val="100000"/>
              <a:buNone/>
            </a:pPr>
            <a:endParaRPr sz="2300" dirty="0"/>
          </a:p>
          <a:p>
            <a:pPr marL="457200" lvl="0" indent="-330835" algn="l" rtl="0">
              <a:spcBef>
                <a:spcPts val="0"/>
              </a:spcBef>
              <a:spcAft>
                <a:spcPts val="0"/>
              </a:spcAft>
              <a:buSzPct val="100000"/>
              <a:buChar char="●"/>
            </a:pPr>
            <a:r>
              <a:rPr lang="en" sz="2300" dirty="0"/>
              <a:t>Ellyn Baines published two different age and mass estimate scenarios in 2012 (used PAVO data):</a:t>
            </a:r>
            <a:endParaRPr sz="2300" dirty="0"/>
          </a:p>
          <a:p>
            <a:pPr marL="914400" lvl="1" indent="-330835" algn="l" rtl="0">
              <a:spcBef>
                <a:spcPts val="0"/>
              </a:spcBef>
              <a:spcAft>
                <a:spcPts val="0"/>
              </a:spcAft>
              <a:buSzPct val="100000"/>
              <a:buChar char="○"/>
            </a:pPr>
            <a:r>
              <a:rPr lang="en" sz="2300" dirty="0"/>
              <a:t>Contracting onto the ZAMS</a:t>
            </a:r>
            <a:endParaRPr sz="2300" dirty="0"/>
          </a:p>
          <a:p>
            <a:pPr marL="1371600" lvl="2" indent="-330835" algn="l" rtl="0">
              <a:spcBef>
                <a:spcPts val="0"/>
              </a:spcBef>
              <a:spcAft>
                <a:spcPts val="0"/>
              </a:spcAft>
              <a:buSzPct val="100000"/>
              <a:buChar char="■"/>
            </a:pPr>
            <a:r>
              <a:rPr lang="en" sz="2300" dirty="0"/>
              <a:t>Age: 33 Myr</a:t>
            </a:r>
            <a:endParaRPr sz="2300" dirty="0"/>
          </a:p>
          <a:p>
            <a:pPr marL="1371600" lvl="2" indent="-330835" algn="l" rtl="0">
              <a:spcBef>
                <a:spcPts val="0"/>
              </a:spcBef>
              <a:spcAft>
                <a:spcPts val="0"/>
              </a:spcAft>
              <a:buSzPct val="100000"/>
              <a:buChar char="■"/>
            </a:pPr>
            <a:r>
              <a:rPr lang="en" sz="2300" dirty="0"/>
              <a:t>Mass: 1.516 M</a:t>
            </a:r>
            <a:r>
              <a:rPr lang="en" sz="2300" baseline="-25000" dirty="0"/>
              <a:t>☉</a:t>
            </a:r>
            <a:endParaRPr sz="2300" baseline="-25000" dirty="0"/>
          </a:p>
          <a:p>
            <a:pPr marL="914400" lvl="1" indent="-330835" algn="l" rtl="0">
              <a:spcBef>
                <a:spcPts val="0"/>
              </a:spcBef>
              <a:spcAft>
                <a:spcPts val="0"/>
              </a:spcAft>
              <a:buSzPct val="100000"/>
              <a:buChar char="○"/>
            </a:pPr>
            <a:r>
              <a:rPr lang="en" sz="2300" dirty="0"/>
              <a:t>Moving away from the ZAMS</a:t>
            </a:r>
            <a:endParaRPr sz="2300" dirty="0"/>
          </a:p>
          <a:p>
            <a:pPr marL="1371600" lvl="2" indent="-330835" algn="l" rtl="0">
              <a:spcBef>
                <a:spcPts val="0"/>
              </a:spcBef>
              <a:spcAft>
                <a:spcPts val="0"/>
              </a:spcAft>
              <a:buSzPct val="100000"/>
              <a:buChar char="■"/>
            </a:pPr>
            <a:r>
              <a:rPr lang="en" sz="2300" dirty="0"/>
              <a:t>Age: 90 Myr</a:t>
            </a:r>
            <a:endParaRPr sz="2300" dirty="0"/>
          </a:p>
          <a:p>
            <a:pPr marL="1371600" lvl="2" indent="-330835" algn="l" rtl="0">
              <a:spcBef>
                <a:spcPts val="0"/>
              </a:spcBef>
              <a:spcAft>
                <a:spcPts val="0"/>
              </a:spcAft>
              <a:buSzPct val="100000"/>
              <a:buChar char="■"/>
            </a:pPr>
            <a:r>
              <a:rPr lang="en" sz="2300" dirty="0"/>
              <a:t>Mass: 1.513 M</a:t>
            </a:r>
            <a:r>
              <a:rPr lang="en" sz="2300" baseline="-25000" dirty="0"/>
              <a:t>☉</a:t>
            </a:r>
            <a:endParaRPr sz="2300" dirty="0"/>
          </a:p>
          <a:p>
            <a:pPr marL="457200" lvl="0" indent="-330835" algn="l" rtl="0">
              <a:spcBef>
                <a:spcPts val="0"/>
              </a:spcBef>
              <a:spcAft>
                <a:spcPts val="0"/>
              </a:spcAft>
              <a:buSzPct val="100000"/>
              <a:buChar char="●"/>
            </a:pPr>
            <a:r>
              <a:rPr lang="en" sz="2300" dirty="0"/>
              <a:t>Strongly suggests that the 4 objects were planets not brown dwarfs</a:t>
            </a:r>
            <a:endParaRPr sz="2300" dirty="0"/>
          </a:p>
          <a:p>
            <a:pPr marL="0" lvl="0" indent="0" algn="l" rtl="0">
              <a:spcBef>
                <a:spcPts val="1200"/>
              </a:spcBef>
              <a:spcAft>
                <a:spcPts val="1200"/>
              </a:spcAft>
              <a:buNone/>
            </a:pPr>
            <a:endParaRPr baseline="-25000" dirty="0"/>
          </a:p>
        </p:txBody>
      </p:sp>
      <p:sp>
        <p:nvSpPr>
          <p:cNvPr id="165" name="Google Shape;165;p16"/>
          <p:cNvSpPr txBox="1">
            <a:spLocks noGrp="1"/>
          </p:cNvSpPr>
          <p:nvPr>
            <p:ph type="body" idx="2"/>
          </p:nvPr>
        </p:nvSpPr>
        <p:spPr>
          <a:xfrm>
            <a:off x="5196950" y="4313350"/>
            <a:ext cx="3403200" cy="200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275"/>
              <a:buNone/>
            </a:pPr>
            <a:r>
              <a:rPr lang="en" sz="1225" dirty="0"/>
              <a:t>Jason Wang et al.</a:t>
            </a:r>
            <a:endParaRPr sz="1225" dirty="0"/>
          </a:p>
        </p:txBody>
      </p:sp>
      <p:sp>
        <p:nvSpPr>
          <p:cNvPr id="166" name="Google Shape;1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67" name="Google Shape;167;p16"/>
          <p:cNvPicPr preferRelativeResize="0"/>
          <p:nvPr/>
        </p:nvPicPr>
        <p:blipFill>
          <a:blip r:embed="rId3">
            <a:alphaModFix/>
          </a:blip>
          <a:stretch>
            <a:fillRect/>
          </a:stretch>
        </p:blipFill>
        <p:spPr>
          <a:xfrm>
            <a:off x="5460697" y="1437653"/>
            <a:ext cx="2875701" cy="2875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Two Similar Systems: ϰ Andromeda</a:t>
            </a:r>
            <a:endParaRPr/>
          </a:p>
        </p:txBody>
      </p:sp>
      <p:sp>
        <p:nvSpPr>
          <p:cNvPr id="173" name="Google Shape;173;p17"/>
          <p:cNvSpPr txBox="1">
            <a:spLocks noGrp="1"/>
          </p:cNvSpPr>
          <p:nvPr>
            <p:ph type="body" idx="1"/>
          </p:nvPr>
        </p:nvSpPr>
        <p:spPr>
          <a:xfrm>
            <a:off x="1103400" y="1325250"/>
            <a:ext cx="3403200" cy="29112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dirty="0"/>
              <a:t>Jeremy Jones published mass and age estimates in 2016</a:t>
            </a:r>
          </a:p>
          <a:p>
            <a:pPr marL="457200" lvl="0" indent="-336550" algn="l" rtl="0">
              <a:spcBef>
                <a:spcPts val="0"/>
              </a:spcBef>
              <a:spcAft>
                <a:spcPts val="0"/>
              </a:spcAft>
              <a:buSzPts val="1700"/>
              <a:buChar char="●"/>
            </a:pPr>
            <a:r>
              <a:rPr lang="en" sz="1700" dirty="0"/>
              <a:t>PAVO data</a:t>
            </a:r>
            <a:endParaRPr sz="1700" dirty="0"/>
          </a:p>
          <a:p>
            <a:pPr marL="457200" lvl="0" indent="-336550" algn="l" rtl="0">
              <a:spcBef>
                <a:spcPts val="0"/>
              </a:spcBef>
              <a:spcAft>
                <a:spcPts val="0"/>
              </a:spcAft>
              <a:buSzPts val="1700"/>
              <a:buChar char="●"/>
            </a:pPr>
            <a:r>
              <a:rPr lang="en" sz="1700" dirty="0"/>
              <a:t>Used MESA evolutionary models for oblate stars to obtain:</a:t>
            </a:r>
            <a:endParaRPr sz="1700" dirty="0"/>
          </a:p>
          <a:p>
            <a:pPr marL="914400" lvl="1" indent="-323850" algn="l" rtl="0">
              <a:spcBef>
                <a:spcPts val="0"/>
              </a:spcBef>
              <a:spcAft>
                <a:spcPts val="0"/>
              </a:spcAft>
              <a:buSzPts val="1500"/>
              <a:buChar char="○"/>
            </a:pPr>
            <a:r>
              <a:rPr lang="en" sz="1500" dirty="0"/>
              <a:t>Age: 47 Myr</a:t>
            </a:r>
            <a:endParaRPr sz="1500" dirty="0"/>
          </a:p>
          <a:p>
            <a:pPr marL="914400" lvl="1" indent="-323850" algn="l" rtl="0">
              <a:spcBef>
                <a:spcPts val="0"/>
              </a:spcBef>
              <a:spcAft>
                <a:spcPts val="0"/>
              </a:spcAft>
              <a:buSzPts val="1500"/>
              <a:buChar char="○"/>
            </a:pPr>
            <a:r>
              <a:rPr lang="en" sz="1500" dirty="0"/>
              <a:t>Mass: 2.768 M</a:t>
            </a:r>
            <a:r>
              <a:rPr lang="en" sz="1500" baseline="-25000" dirty="0"/>
              <a:t>☉</a:t>
            </a:r>
            <a:endParaRPr sz="1500" baseline="-25000" dirty="0"/>
          </a:p>
          <a:p>
            <a:pPr marL="0" lvl="0" indent="0" algn="l" rtl="0">
              <a:spcBef>
                <a:spcPts val="1200"/>
              </a:spcBef>
              <a:spcAft>
                <a:spcPts val="1200"/>
              </a:spcAft>
              <a:buNone/>
            </a:pPr>
            <a:endParaRPr baseline="-25000" dirty="0"/>
          </a:p>
        </p:txBody>
      </p:sp>
      <p:sp>
        <p:nvSpPr>
          <p:cNvPr id="174" name="Google Shape;1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75" name="Google Shape;175;p17"/>
          <p:cNvSpPr txBox="1"/>
          <p:nvPr/>
        </p:nvSpPr>
        <p:spPr>
          <a:xfrm>
            <a:off x="6109500" y="4384725"/>
            <a:ext cx="190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lt1"/>
                </a:solidFill>
                <a:latin typeface="Lato"/>
                <a:ea typeface="Lato"/>
                <a:cs typeface="Lato"/>
                <a:sym typeface="Lato"/>
              </a:rPr>
              <a:t>J. Carson et al 2012</a:t>
            </a:r>
            <a:endParaRPr sz="700">
              <a:solidFill>
                <a:schemeClr val="lt1"/>
              </a:solidFill>
              <a:latin typeface="Lato"/>
              <a:ea typeface="Lato"/>
              <a:cs typeface="Lato"/>
              <a:sym typeface="Lato"/>
            </a:endParaRPr>
          </a:p>
        </p:txBody>
      </p:sp>
      <p:pic>
        <p:nvPicPr>
          <p:cNvPr id="176" name="Google Shape;176;p17"/>
          <p:cNvPicPr preferRelativeResize="0"/>
          <p:nvPr/>
        </p:nvPicPr>
        <p:blipFill>
          <a:blip r:embed="rId3">
            <a:alphaModFix/>
          </a:blip>
          <a:stretch>
            <a:fillRect/>
          </a:stretch>
        </p:blipFill>
        <p:spPr>
          <a:xfrm>
            <a:off x="5459900" y="1176975"/>
            <a:ext cx="3202404" cy="3207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t>The 51 Eridani System</a:t>
            </a:r>
            <a:endParaRPr sz="3000"/>
          </a:p>
        </p:txBody>
      </p:sp>
      <p:sp>
        <p:nvSpPr>
          <p:cNvPr id="182" name="Google Shape;182;p18"/>
          <p:cNvSpPr txBox="1">
            <a:spLocks noGrp="1"/>
          </p:cNvSpPr>
          <p:nvPr>
            <p:ph type="body" idx="1"/>
          </p:nvPr>
        </p:nvSpPr>
        <p:spPr>
          <a:xfrm>
            <a:off x="323550" y="1423700"/>
            <a:ext cx="51417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Composed of:</a:t>
            </a:r>
            <a:endParaRPr sz="1600"/>
          </a:p>
          <a:p>
            <a:pPr marL="914400" lvl="1" indent="-330200" algn="l" rtl="0">
              <a:spcBef>
                <a:spcPts val="0"/>
              </a:spcBef>
              <a:spcAft>
                <a:spcPts val="0"/>
              </a:spcAft>
              <a:buSzPts val="1600"/>
              <a:buChar char="○"/>
            </a:pPr>
            <a:r>
              <a:rPr lang="en" sz="1600"/>
              <a:t>51 Eridani</a:t>
            </a:r>
            <a:endParaRPr sz="1600"/>
          </a:p>
          <a:p>
            <a:pPr marL="914400" lvl="1" indent="-330200" algn="l" rtl="0">
              <a:spcBef>
                <a:spcPts val="0"/>
              </a:spcBef>
              <a:spcAft>
                <a:spcPts val="0"/>
              </a:spcAft>
              <a:buSzPts val="1600"/>
              <a:buChar char="○"/>
            </a:pPr>
            <a:r>
              <a:rPr lang="en" sz="1600"/>
              <a:t>Binary system GJ 3305 AB</a:t>
            </a:r>
            <a:endParaRPr sz="1600"/>
          </a:p>
          <a:p>
            <a:pPr marL="914400" lvl="1" indent="-330200" algn="l" rtl="0">
              <a:spcBef>
                <a:spcPts val="0"/>
              </a:spcBef>
              <a:spcAft>
                <a:spcPts val="0"/>
              </a:spcAft>
              <a:buSzPts val="1600"/>
              <a:buChar char="○"/>
            </a:pPr>
            <a:r>
              <a:rPr lang="en" sz="1600"/>
              <a:t>51 Eridani b</a:t>
            </a:r>
            <a:endParaRPr sz="1600"/>
          </a:p>
          <a:p>
            <a:pPr marL="457200" lvl="0" indent="-330200" algn="l" rtl="0">
              <a:spcBef>
                <a:spcPts val="0"/>
              </a:spcBef>
              <a:spcAft>
                <a:spcPts val="0"/>
              </a:spcAft>
              <a:buSzPts val="1600"/>
              <a:buChar char="●"/>
            </a:pPr>
            <a:r>
              <a:rPr lang="en" sz="1600"/>
              <a:t>51 Eridani and GJ 3305 AB are separated by 66”</a:t>
            </a:r>
            <a:endParaRPr sz="1600"/>
          </a:p>
          <a:p>
            <a:pPr marL="457200" lvl="0" indent="-330200" algn="l" rtl="0">
              <a:spcBef>
                <a:spcPts val="0"/>
              </a:spcBef>
              <a:spcAft>
                <a:spcPts val="0"/>
              </a:spcAft>
              <a:buSzPts val="1600"/>
              <a:buChar char="●"/>
            </a:pPr>
            <a:r>
              <a:rPr lang="en" sz="1600"/>
              <a:t>Planet was discovered in 2015 by Macintosh et al. via the Gemini Planet Imager (First one!!)</a:t>
            </a:r>
            <a:endParaRPr sz="1600"/>
          </a:p>
          <a:p>
            <a:pPr marL="457200" lvl="0" indent="-330200" algn="l" rtl="0">
              <a:spcBef>
                <a:spcPts val="0"/>
              </a:spcBef>
              <a:spcAft>
                <a:spcPts val="0"/>
              </a:spcAft>
              <a:buSzPts val="1600"/>
              <a:buChar char="●"/>
            </a:pPr>
            <a:r>
              <a:rPr lang="en" sz="1600"/>
              <a:t>A member of the 𝛃 Pictoris Moving Group</a:t>
            </a:r>
            <a:endParaRPr sz="1600"/>
          </a:p>
          <a:p>
            <a:pPr marL="914400" lvl="1" indent="-330200" algn="l" rtl="0">
              <a:spcBef>
                <a:spcPts val="0"/>
              </a:spcBef>
              <a:spcAft>
                <a:spcPts val="0"/>
              </a:spcAft>
              <a:buSzPts val="1600"/>
              <a:buChar char="○"/>
            </a:pPr>
            <a:r>
              <a:rPr lang="en" sz="1600"/>
              <a:t>Young, nearby group of stars</a:t>
            </a:r>
            <a:endParaRPr sz="1600"/>
          </a:p>
          <a:p>
            <a:pPr marL="914400" lvl="1" indent="-330200" algn="l" rtl="0">
              <a:spcBef>
                <a:spcPts val="0"/>
              </a:spcBef>
              <a:spcAft>
                <a:spcPts val="0"/>
              </a:spcAft>
              <a:buSzPts val="1600"/>
              <a:buChar char="○"/>
            </a:pPr>
            <a:r>
              <a:rPr lang="en" sz="1600"/>
              <a:t>Ages: ~10-30 Myr</a:t>
            </a:r>
            <a:endParaRPr sz="1600"/>
          </a:p>
        </p:txBody>
      </p:sp>
      <p:sp>
        <p:nvSpPr>
          <p:cNvPr id="183" name="Google Shape;1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latin typeface="Lato"/>
                <a:ea typeface="Lato"/>
                <a:cs typeface="Lato"/>
                <a:sym typeface="Lato"/>
              </a:rPr>
              <a:t>6</a:t>
            </a:fld>
            <a:endParaRPr>
              <a:solidFill>
                <a:schemeClr val="lt1"/>
              </a:solidFill>
              <a:latin typeface="Lato"/>
              <a:ea typeface="Lato"/>
              <a:cs typeface="Lato"/>
              <a:sym typeface="Lato"/>
            </a:endParaRPr>
          </a:p>
        </p:txBody>
      </p:sp>
      <p:pic>
        <p:nvPicPr>
          <p:cNvPr id="184" name="Google Shape;184;p18"/>
          <p:cNvPicPr preferRelativeResize="0"/>
          <p:nvPr/>
        </p:nvPicPr>
        <p:blipFill>
          <a:blip r:embed="rId3">
            <a:alphaModFix/>
          </a:blip>
          <a:stretch>
            <a:fillRect/>
          </a:stretch>
        </p:blipFill>
        <p:spPr>
          <a:xfrm>
            <a:off x="5465250" y="1154900"/>
            <a:ext cx="3241474" cy="3241474"/>
          </a:xfrm>
          <a:prstGeom prst="rect">
            <a:avLst/>
          </a:prstGeom>
          <a:noFill/>
          <a:ln>
            <a:noFill/>
          </a:ln>
        </p:spPr>
      </p:pic>
      <p:sp>
        <p:nvSpPr>
          <p:cNvPr id="185" name="Google Shape;185;p18"/>
          <p:cNvSpPr txBox="1"/>
          <p:nvPr/>
        </p:nvSpPr>
        <p:spPr>
          <a:xfrm>
            <a:off x="5465238" y="4396375"/>
            <a:ext cx="3241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Jason Wang (Caltech)/Gemini Planet Imager Exoplanet Survey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9"/>
          <p:cNvSpPr txBox="1">
            <a:spLocks noGrp="1"/>
          </p:cNvSpPr>
          <p:nvPr>
            <p:ph type="title"/>
          </p:nvPr>
        </p:nvSpPr>
        <p:spPr>
          <a:xfrm>
            <a:off x="1297500" y="393750"/>
            <a:ext cx="7518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Past Work on 51 Eridani/ 51 Eridani b:</a:t>
            </a:r>
            <a:endParaRPr sz="3000"/>
          </a:p>
        </p:txBody>
      </p:sp>
      <p:sp>
        <p:nvSpPr>
          <p:cNvPr id="191" name="Google Shape;191;p19"/>
          <p:cNvSpPr txBox="1">
            <a:spLocks noGrp="1"/>
          </p:cNvSpPr>
          <p:nvPr>
            <p:ph type="body" idx="1"/>
          </p:nvPr>
        </p:nvSpPr>
        <p:spPr>
          <a:xfrm>
            <a:off x="345924" y="1455100"/>
            <a:ext cx="4867631" cy="3416400"/>
          </a:xfrm>
          <a:prstGeom prst="rect">
            <a:avLst/>
          </a:prstGeom>
        </p:spPr>
        <p:txBody>
          <a:bodyPr spcFirstLastPara="1" wrap="square" lIns="91425" tIns="91425" rIns="91425" bIns="91425" anchor="t" anchorCtr="0">
            <a:normAutofit fontScale="62500" lnSpcReduction="20000"/>
          </a:bodyPr>
          <a:lstStyle/>
          <a:p>
            <a:pPr marL="457200" lvl="0"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Current Stellar Parameters:</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Mass: 1.75±0.05 M๏ </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Angular Diameter: 0.518±0.009 mas </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Age: ~18-20 Myr</a:t>
            </a:r>
            <a:endParaRPr sz="2850" dirty="0">
              <a:latin typeface="Fira Sans"/>
              <a:ea typeface="Fira Sans"/>
              <a:cs typeface="Fira Sans"/>
              <a:sym typeface="Fira Sans"/>
            </a:endParaRPr>
          </a:p>
          <a:p>
            <a:pPr marL="914400" lvl="0" indent="0" algn="l" rtl="0">
              <a:lnSpc>
                <a:spcPct val="100000"/>
              </a:lnSpc>
              <a:spcBef>
                <a:spcPts val="0"/>
              </a:spcBef>
              <a:spcAft>
                <a:spcPts val="0"/>
              </a:spcAft>
              <a:buNone/>
            </a:pPr>
            <a:endParaRPr sz="2850" dirty="0">
              <a:latin typeface="Fira Sans"/>
              <a:ea typeface="Fira Sans"/>
              <a:cs typeface="Fira Sans"/>
              <a:sym typeface="Fira Sans"/>
            </a:endParaRPr>
          </a:p>
          <a:p>
            <a:pPr marL="457200" lvl="0" indent="-300037" algn="l" rtl="0">
              <a:lnSpc>
                <a:spcPct val="100000"/>
              </a:lnSpc>
              <a:spcBef>
                <a:spcPts val="0"/>
              </a:spcBef>
              <a:spcAft>
                <a:spcPts val="0"/>
              </a:spcAft>
              <a:buClr>
                <a:schemeClr val="lt1"/>
              </a:buClr>
              <a:buSzPct val="63157"/>
              <a:buFont typeface="Fira Sans"/>
              <a:buChar char="●"/>
            </a:pPr>
            <a:r>
              <a:rPr lang="en" sz="2850" dirty="0">
                <a:latin typeface="Fira Sans"/>
                <a:ea typeface="Fira Sans"/>
                <a:cs typeface="Fira Sans"/>
                <a:sym typeface="Fira Sans"/>
              </a:rPr>
              <a:t>Age estimates were obtained through lithium depletion, FGKM dynamical age trace-backs, and isochronal methods.</a:t>
            </a:r>
            <a:r>
              <a:rPr lang="en" sz="1800" dirty="0">
                <a:latin typeface="Fira Sans"/>
                <a:ea typeface="Fira Sans"/>
                <a:cs typeface="Fira Sans"/>
                <a:sym typeface="Fira Sans"/>
              </a:rPr>
              <a:t> </a:t>
            </a: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r>
              <a:rPr lang="en" dirty="0">
                <a:latin typeface="Fira Sans"/>
                <a:ea typeface="Fira Sans"/>
                <a:cs typeface="Fira Sans"/>
                <a:sym typeface="Fira Sans"/>
              </a:rPr>
              <a:t>Mass and angular diameter from M.Simon and G. Schafer</a:t>
            </a:r>
            <a:endParaRPr dirty="0">
              <a:latin typeface="Fira Sans"/>
              <a:ea typeface="Fira Sans"/>
              <a:cs typeface="Fira Sans"/>
              <a:sym typeface="Fira Sans"/>
            </a:endParaRPr>
          </a:p>
          <a:p>
            <a:pPr marL="0" lvl="0" indent="0" algn="l" rtl="0">
              <a:spcBef>
                <a:spcPts val="0"/>
              </a:spcBef>
              <a:spcAft>
                <a:spcPts val="1200"/>
              </a:spcAft>
              <a:buNone/>
            </a:pPr>
            <a:endParaRPr dirty="0"/>
          </a:p>
        </p:txBody>
      </p:sp>
      <p:sp>
        <p:nvSpPr>
          <p:cNvPr id="192" name="Google Shape;19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latin typeface="Lato"/>
                <a:ea typeface="Lato"/>
                <a:cs typeface="Lato"/>
                <a:sym typeface="Lato"/>
              </a:rPr>
              <a:t>7</a:t>
            </a:fld>
            <a:endParaRPr>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a:t>Results from M.Simon and G. Schafer:</a:t>
            </a:r>
            <a:endParaRPr sz="3000"/>
          </a:p>
        </p:txBody>
      </p:sp>
      <p:sp>
        <p:nvSpPr>
          <p:cNvPr id="198" name="Google Shape;198;p20"/>
          <p:cNvSpPr txBox="1">
            <a:spLocks noGrp="1"/>
          </p:cNvSpPr>
          <p:nvPr>
            <p:ph type="body" idx="1"/>
          </p:nvPr>
        </p:nvSpPr>
        <p:spPr>
          <a:xfrm>
            <a:off x="498175" y="1544375"/>
            <a:ext cx="3403200" cy="29112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Best fit visibility curve is for 0.5 mas</a:t>
            </a:r>
            <a:endParaRPr sz="1700"/>
          </a:p>
          <a:p>
            <a:pPr marL="457200" lvl="0" indent="-336550" algn="l" rtl="0">
              <a:spcBef>
                <a:spcPts val="0"/>
              </a:spcBef>
              <a:spcAft>
                <a:spcPts val="0"/>
              </a:spcAft>
              <a:buSzPts val="1700"/>
              <a:buChar char="●"/>
            </a:pPr>
            <a:r>
              <a:rPr lang="en" sz="1700"/>
              <a:t>Solid line represents limb darkened</a:t>
            </a:r>
            <a:endParaRPr sz="1700"/>
          </a:p>
          <a:p>
            <a:pPr marL="457200" lvl="0" indent="-336550" algn="l" rtl="0">
              <a:spcBef>
                <a:spcPts val="0"/>
              </a:spcBef>
              <a:spcAft>
                <a:spcPts val="0"/>
              </a:spcAft>
              <a:buSzPts val="1700"/>
              <a:buChar char="●"/>
            </a:pPr>
            <a:r>
              <a:rPr lang="en" sz="1700"/>
              <a:t>Dashed line represents uniform disk</a:t>
            </a:r>
            <a:endParaRPr sz="1700"/>
          </a:p>
        </p:txBody>
      </p:sp>
      <p:sp>
        <p:nvSpPr>
          <p:cNvPr id="199" name="Google Shape;19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200" name="Google Shape;200;p20"/>
          <p:cNvPicPr preferRelativeResize="0"/>
          <p:nvPr/>
        </p:nvPicPr>
        <p:blipFill>
          <a:blip r:embed="rId3">
            <a:alphaModFix/>
          </a:blip>
          <a:stretch>
            <a:fillRect/>
          </a:stretch>
        </p:blipFill>
        <p:spPr>
          <a:xfrm>
            <a:off x="3964138" y="1119925"/>
            <a:ext cx="5114925" cy="35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1297500" y="393750"/>
            <a:ext cx="75180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Past Work on 51 Eridani/ 51 Eridani b:</a:t>
            </a:r>
            <a:endParaRPr sz="3000"/>
          </a:p>
        </p:txBody>
      </p:sp>
      <p:sp>
        <p:nvSpPr>
          <p:cNvPr id="206" name="Google Shape;206;p21"/>
          <p:cNvSpPr txBox="1">
            <a:spLocks noGrp="1"/>
          </p:cNvSpPr>
          <p:nvPr>
            <p:ph type="body" idx="1"/>
          </p:nvPr>
        </p:nvSpPr>
        <p:spPr>
          <a:xfrm>
            <a:off x="345925" y="1455100"/>
            <a:ext cx="4712772" cy="3416400"/>
          </a:xfrm>
          <a:prstGeom prst="rect">
            <a:avLst/>
          </a:prstGeom>
        </p:spPr>
        <p:txBody>
          <a:bodyPr spcFirstLastPara="1" wrap="square" lIns="91425" tIns="91425" rIns="91425" bIns="91425" anchor="t" anchorCtr="0">
            <a:normAutofit fontScale="62500" lnSpcReduction="20000"/>
          </a:bodyPr>
          <a:lstStyle/>
          <a:p>
            <a:pPr marL="457200" lvl="0"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Current Stellar Parameters:</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Mass: 1.75±0.05 M๏ </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Angular Diameter: 0.518±0.009 mas </a:t>
            </a:r>
            <a:endParaRPr sz="2850" dirty="0">
              <a:latin typeface="Fira Sans"/>
              <a:ea typeface="Fira Sans"/>
              <a:cs typeface="Fira Sans"/>
              <a:sym typeface="Fira Sans"/>
            </a:endParaRPr>
          </a:p>
          <a:p>
            <a:pPr marL="914400" lvl="1" indent="-341709" algn="l" rtl="0">
              <a:lnSpc>
                <a:spcPct val="100000"/>
              </a:lnSpc>
              <a:spcBef>
                <a:spcPts val="0"/>
              </a:spcBef>
              <a:spcAft>
                <a:spcPts val="0"/>
              </a:spcAft>
              <a:buClr>
                <a:schemeClr val="lt1"/>
              </a:buClr>
              <a:buSzPct val="100000"/>
              <a:buFont typeface="Fira Sans"/>
              <a:buChar char="○"/>
            </a:pPr>
            <a:r>
              <a:rPr lang="en" sz="2850" dirty="0">
                <a:latin typeface="Fira Sans"/>
                <a:ea typeface="Fira Sans"/>
                <a:cs typeface="Fira Sans"/>
                <a:sym typeface="Fira Sans"/>
              </a:rPr>
              <a:t>Age: ~18-20 Myr</a:t>
            </a:r>
            <a:endParaRPr sz="2850" dirty="0">
              <a:latin typeface="Fira Sans"/>
              <a:ea typeface="Fira Sans"/>
              <a:cs typeface="Fira Sans"/>
              <a:sym typeface="Fira Sans"/>
            </a:endParaRPr>
          </a:p>
          <a:p>
            <a:pPr marL="914400" lvl="0" indent="0" algn="l" rtl="0">
              <a:lnSpc>
                <a:spcPct val="100000"/>
              </a:lnSpc>
              <a:spcBef>
                <a:spcPts val="0"/>
              </a:spcBef>
              <a:spcAft>
                <a:spcPts val="0"/>
              </a:spcAft>
              <a:buNone/>
            </a:pPr>
            <a:endParaRPr sz="2850" dirty="0">
              <a:latin typeface="Fira Sans"/>
              <a:ea typeface="Fira Sans"/>
              <a:cs typeface="Fira Sans"/>
              <a:sym typeface="Fira Sans"/>
            </a:endParaRPr>
          </a:p>
          <a:p>
            <a:pPr marL="457200" lvl="0" indent="-300037" algn="l" rtl="0">
              <a:lnSpc>
                <a:spcPct val="100000"/>
              </a:lnSpc>
              <a:spcBef>
                <a:spcPts val="0"/>
              </a:spcBef>
              <a:spcAft>
                <a:spcPts val="0"/>
              </a:spcAft>
              <a:buClr>
                <a:schemeClr val="lt1"/>
              </a:buClr>
              <a:buSzPct val="63157"/>
              <a:buFont typeface="Fira Sans"/>
              <a:buChar char="●"/>
            </a:pPr>
            <a:r>
              <a:rPr lang="en" sz="2850" dirty="0">
                <a:latin typeface="Fira Sans"/>
                <a:ea typeface="Fira Sans"/>
                <a:cs typeface="Fira Sans"/>
                <a:sym typeface="Fira Sans"/>
              </a:rPr>
              <a:t>Age estimates were obtained through lithium depletion, FGKM dynamical age trace-backs, and isochronal methods.</a:t>
            </a:r>
            <a:r>
              <a:rPr lang="en" sz="1800" dirty="0">
                <a:latin typeface="Fira Sans"/>
                <a:ea typeface="Fira Sans"/>
                <a:cs typeface="Fira Sans"/>
                <a:sym typeface="Fira Sans"/>
              </a:rPr>
              <a:t> </a:t>
            </a: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sz="1800"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endParaRPr dirty="0">
              <a:latin typeface="Fira Sans"/>
              <a:ea typeface="Fira Sans"/>
              <a:cs typeface="Fira Sans"/>
              <a:sym typeface="Fira Sans"/>
            </a:endParaRPr>
          </a:p>
          <a:p>
            <a:pPr marL="0" lvl="0" indent="0" algn="l" rtl="0">
              <a:lnSpc>
                <a:spcPct val="100000"/>
              </a:lnSpc>
              <a:spcBef>
                <a:spcPts val="0"/>
              </a:spcBef>
              <a:spcAft>
                <a:spcPts val="0"/>
              </a:spcAft>
              <a:buNone/>
            </a:pPr>
            <a:r>
              <a:rPr lang="en" dirty="0">
                <a:latin typeface="Fira Sans"/>
                <a:ea typeface="Fira Sans"/>
                <a:cs typeface="Fira Sans"/>
                <a:sym typeface="Fira Sans"/>
              </a:rPr>
              <a:t>Mass and angular diameter from M.Simon and G. Schafer</a:t>
            </a:r>
            <a:endParaRPr dirty="0">
              <a:latin typeface="Fira Sans"/>
              <a:ea typeface="Fira Sans"/>
              <a:cs typeface="Fira Sans"/>
              <a:sym typeface="Fira Sans"/>
            </a:endParaRPr>
          </a:p>
          <a:p>
            <a:pPr marL="0" lvl="0" indent="0" algn="l" rtl="0">
              <a:spcBef>
                <a:spcPts val="0"/>
              </a:spcBef>
              <a:spcAft>
                <a:spcPts val="1200"/>
              </a:spcAft>
              <a:buNone/>
            </a:pPr>
            <a:endParaRPr dirty="0"/>
          </a:p>
        </p:txBody>
      </p:sp>
      <p:sp>
        <p:nvSpPr>
          <p:cNvPr id="207" name="Google Shape;20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latin typeface="Lato"/>
                <a:ea typeface="Lato"/>
                <a:cs typeface="Lato"/>
                <a:sym typeface="Lato"/>
              </a:rPr>
              <a:t>9</a:t>
            </a:fld>
            <a:endParaRPr>
              <a:solidFill>
                <a:schemeClr val="lt1"/>
              </a:solidFill>
              <a:latin typeface="Lato"/>
              <a:ea typeface="Lato"/>
              <a:cs typeface="Lato"/>
              <a:sym typeface="Lato"/>
            </a:endParaRPr>
          </a:p>
        </p:txBody>
      </p:sp>
      <p:sp>
        <p:nvSpPr>
          <p:cNvPr id="208" name="Google Shape;208;p21"/>
          <p:cNvSpPr txBox="1">
            <a:spLocks noGrp="1"/>
          </p:cNvSpPr>
          <p:nvPr>
            <p:ph type="body" idx="2"/>
          </p:nvPr>
        </p:nvSpPr>
        <p:spPr>
          <a:xfrm>
            <a:off x="4829750" y="1455100"/>
            <a:ext cx="4125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lt1"/>
              </a:buClr>
              <a:buSzPts val="1800"/>
              <a:buFont typeface="Fira Sans"/>
              <a:buChar char="●"/>
            </a:pPr>
            <a:r>
              <a:rPr lang="en" sz="1800">
                <a:latin typeface="Fira Sans"/>
                <a:ea typeface="Fira Sans"/>
                <a:cs typeface="Fira Sans"/>
                <a:sym typeface="Fira Sans"/>
              </a:rPr>
              <a:t>Current Planetary Parameters:</a:t>
            </a:r>
            <a:endParaRPr sz="1800">
              <a:latin typeface="Fira Sans"/>
              <a:ea typeface="Fira Sans"/>
              <a:cs typeface="Fira Sans"/>
              <a:sym typeface="Fira Sans"/>
            </a:endParaRPr>
          </a:p>
          <a:p>
            <a:pPr marL="914400" lvl="1" indent="-342900" algn="l" rtl="0">
              <a:spcBef>
                <a:spcPts val="0"/>
              </a:spcBef>
              <a:spcAft>
                <a:spcPts val="0"/>
              </a:spcAft>
              <a:buClr>
                <a:schemeClr val="lt1"/>
              </a:buClr>
              <a:buSzPts val="1800"/>
              <a:buFont typeface="Fira Sans"/>
              <a:buChar char="○"/>
            </a:pPr>
            <a:r>
              <a:rPr lang="en" sz="1800">
                <a:latin typeface="Fira Sans"/>
                <a:ea typeface="Fira Sans"/>
                <a:cs typeface="Fira Sans"/>
                <a:sym typeface="Fira Sans"/>
              </a:rPr>
              <a:t>Mass: ≤ 10.6 M</a:t>
            </a:r>
            <a:r>
              <a:rPr lang="en" sz="1800" baseline="-25000">
                <a:latin typeface="Fira Sans"/>
                <a:ea typeface="Fira Sans"/>
                <a:cs typeface="Fira Sans"/>
                <a:sym typeface="Fira Sans"/>
              </a:rPr>
              <a:t>Jup</a:t>
            </a:r>
            <a:endParaRPr sz="1800" baseline="-25000">
              <a:latin typeface="Fira Sans"/>
              <a:ea typeface="Fira Sans"/>
              <a:cs typeface="Fira Sans"/>
              <a:sym typeface="Fira Sans"/>
            </a:endParaRPr>
          </a:p>
          <a:p>
            <a:pPr marL="914400" lvl="1" indent="-342900" algn="l" rtl="0">
              <a:spcBef>
                <a:spcPts val="0"/>
              </a:spcBef>
              <a:spcAft>
                <a:spcPts val="0"/>
              </a:spcAft>
              <a:buClr>
                <a:schemeClr val="lt1"/>
              </a:buClr>
              <a:buSzPts val="1800"/>
              <a:buFont typeface="Fira Sans"/>
              <a:buChar char="○"/>
            </a:pPr>
            <a:r>
              <a:rPr lang="en" sz="1800">
                <a:latin typeface="Fira Sans"/>
                <a:ea typeface="Fira Sans"/>
                <a:cs typeface="Fira Sans"/>
                <a:sym typeface="Fira Sans"/>
              </a:rPr>
              <a:t>Radius: 1.11±0.15</a:t>
            </a:r>
            <a:r>
              <a:rPr lang="en" sz="1800" baseline="30000">
                <a:latin typeface="Fira Sans"/>
                <a:ea typeface="Fira Sans"/>
                <a:cs typeface="Fira Sans"/>
                <a:sym typeface="Fira Sans"/>
              </a:rPr>
              <a:t> </a:t>
            </a:r>
            <a:r>
              <a:rPr lang="en" sz="1800">
                <a:latin typeface="Fira Sans"/>
                <a:ea typeface="Fira Sans"/>
                <a:cs typeface="Fira Sans"/>
                <a:sym typeface="Fira Sans"/>
              </a:rPr>
              <a:t>R</a:t>
            </a:r>
            <a:r>
              <a:rPr lang="en" sz="1800" baseline="-25000">
                <a:latin typeface="Fira Sans"/>
                <a:ea typeface="Fira Sans"/>
                <a:cs typeface="Fira Sans"/>
                <a:sym typeface="Fira Sans"/>
              </a:rPr>
              <a:t>Jup</a:t>
            </a:r>
            <a:endParaRPr sz="1800" baseline="-25000">
              <a:latin typeface="Fira Sans"/>
              <a:ea typeface="Fira Sans"/>
              <a:cs typeface="Fira Sans"/>
              <a:sym typeface="Fira Sans"/>
            </a:endParaRPr>
          </a:p>
          <a:p>
            <a:pPr marL="914400" lvl="1" indent="-342900" algn="l" rtl="0">
              <a:spcBef>
                <a:spcPts val="0"/>
              </a:spcBef>
              <a:spcAft>
                <a:spcPts val="0"/>
              </a:spcAft>
              <a:buClr>
                <a:schemeClr val="lt1"/>
              </a:buClr>
              <a:buSzPts val="1800"/>
              <a:buFont typeface="Fira Sans"/>
              <a:buChar char="○"/>
            </a:pPr>
            <a:r>
              <a:rPr lang="en" sz="1800">
                <a:latin typeface="Fira Sans"/>
                <a:ea typeface="Fira Sans"/>
                <a:cs typeface="Fira Sans"/>
                <a:sym typeface="Fira Sans"/>
              </a:rPr>
              <a:t>Effective temperature: 760±20 K</a:t>
            </a:r>
            <a:endParaRPr sz="1300"/>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2620</Words>
  <Application>Microsoft Office PowerPoint</Application>
  <PresentationFormat>On-screen Show (16:9)</PresentationFormat>
  <Paragraphs>432</Paragraphs>
  <Slides>26</Slides>
  <Notes>25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Montserrat SemiBold</vt:lpstr>
      <vt:lpstr>Montserrat</vt:lpstr>
      <vt:lpstr>Arial</vt:lpstr>
      <vt:lpstr>Lato</vt:lpstr>
      <vt:lpstr>Fira Sans</vt:lpstr>
      <vt:lpstr>Focus</vt:lpstr>
      <vt:lpstr>Measuring Stellar and Planetary Parameters of the 51 Eridani System</vt:lpstr>
      <vt:lpstr>Motivation</vt:lpstr>
      <vt:lpstr>Are young planets hot or cold?</vt:lpstr>
      <vt:lpstr>Two Similar Systems: HR 8799</vt:lpstr>
      <vt:lpstr>Two Similar Systems: ϰ Andromeda</vt:lpstr>
      <vt:lpstr>The 51 Eridani System</vt:lpstr>
      <vt:lpstr>Past Work on 51 Eridani/ 51 Eridani b:</vt:lpstr>
      <vt:lpstr>Results from M.Simon and G. Schafer:</vt:lpstr>
      <vt:lpstr>Past Work on 51 Eridani/ 51 Eridani b:</vt:lpstr>
      <vt:lpstr>Observations with……</vt:lpstr>
      <vt:lpstr>Observations with PAVO!!</vt:lpstr>
      <vt:lpstr>Observations with PAVO</vt:lpstr>
      <vt:lpstr>Observations with PAVO</vt:lpstr>
      <vt:lpstr>Observations with PAVO</vt:lpstr>
      <vt:lpstr>Data Reduction/Calibration</vt:lpstr>
      <vt:lpstr>PowerPoint Presentation</vt:lpstr>
      <vt:lpstr>Data Reduction/Calibration</vt:lpstr>
      <vt:lpstr>Age and Mass Estimates</vt:lpstr>
      <vt:lpstr>PowerPoint Presentation</vt:lpstr>
      <vt:lpstr>YaPSI Isochrones</vt:lpstr>
      <vt:lpstr>GARSTEC Isochrones</vt:lpstr>
      <vt:lpstr>Isochrone Result Summary</vt:lpstr>
      <vt:lpstr>Summary</vt:lpstr>
      <vt:lpstr>PowerPoint Presentation</vt:lpstr>
      <vt:lpstr>References:</vt:lpstr>
      <vt:lpstr>Outline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Stellar and Planetary Parameters of the 51 Eridani System</dc:title>
  <cp:lastModifiedBy>Ashley Elliott</cp:lastModifiedBy>
  <cp:revision>4</cp:revision>
  <dcterms:modified xsi:type="dcterms:W3CDTF">2023-03-15T18:24:07Z</dcterms:modified>
</cp:coreProperties>
</file>