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74" r:id="rId7"/>
    <p:sldId id="279" r:id="rId8"/>
    <p:sldId id="297" r:id="rId9"/>
    <p:sldId id="298" r:id="rId10"/>
    <p:sldId id="286" r:id="rId11"/>
    <p:sldId id="266" r:id="rId12"/>
    <p:sldId id="265" r:id="rId13"/>
    <p:sldId id="292" r:id="rId14"/>
    <p:sldId id="267" r:id="rId15"/>
    <p:sldId id="268" r:id="rId16"/>
    <p:sldId id="269" r:id="rId17"/>
    <p:sldId id="281" r:id="rId18"/>
    <p:sldId id="289" r:id="rId19"/>
    <p:sldId id="293" r:id="rId20"/>
    <p:sldId id="295" r:id="rId21"/>
    <p:sldId id="300" r:id="rId22"/>
    <p:sldId id="299" r:id="rId23"/>
    <p:sldId id="2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245"/>
    <a:srgbClr val="1F7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6"/>
  </p:normalViewPr>
  <p:slideViewPr>
    <p:cSldViewPr snapToGrid="0" snapToObjects="1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70FA8-2E2D-CC47-9F12-41210C0FEBC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E4355-2EDA-014E-97D8-D27E31D8C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2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4355-2EDA-014E-97D8-D27E31D8C1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4355-2EDA-014E-97D8-D27E31D8C1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99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4355-2EDA-014E-97D8-D27E31D8C1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0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4355-2EDA-014E-97D8-D27E31D8C1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42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4355-2EDA-014E-97D8-D27E31D8C1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08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4355-2EDA-014E-97D8-D27E31D8C1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04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4355-2EDA-014E-97D8-D27E31D8C1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0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4355-2EDA-014E-97D8-D27E31D8C1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28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4355-2EDA-014E-97D8-D27E31D8C1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5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993" y="6395026"/>
            <a:ext cx="1827810" cy="365125"/>
          </a:xfrm>
        </p:spPr>
        <p:txBody>
          <a:bodyPr/>
          <a:lstStyle/>
          <a:p>
            <a:r>
              <a:rPr lang="en-US" dirty="0"/>
              <a:t>Your 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tif"/><Relationship Id="rId9" Type="http://schemas.openxmlformats.org/officeDocument/2006/relationships/image" Target="../media/image7.svg"/><Relationship Id="rId14" Type="http://schemas.openxmlformats.org/officeDocument/2006/relationships/image" Target="../media/image1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868" y="6395027"/>
            <a:ext cx="1827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942" y="6395026"/>
            <a:ext cx="4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E484E-D9B0-EF48-8060-2F19FFE281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4730381" y="1337"/>
            <a:ext cx="24861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baseline="0" dirty="0">
                <a:solidFill>
                  <a:schemeClr val="tx2"/>
                </a:solidFill>
                <a:latin typeface="Times New Roman" charset="0"/>
              </a:rPr>
              <a:t>The CHARA Science Meeting 2023</a:t>
            </a:r>
          </a:p>
        </p:txBody>
      </p:sp>
      <p:sp>
        <p:nvSpPr>
          <p:cNvPr id="11" name="Line 12"/>
          <p:cNvSpPr>
            <a:spLocks noChangeShapeType="1"/>
          </p:cNvSpPr>
          <p:nvPr userDrawn="1"/>
        </p:nvSpPr>
        <p:spPr bwMode="auto">
          <a:xfrm>
            <a:off x="152400" y="762000"/>
            <a:ext cx="0" cy="564084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 userDrawn="1"/>
        </p:nvSpPr>
        <p:spPr bwMode="auto">
          <a:xfrm>
            <a:off x="7401425" y="152400"/>
            <a:ext cx="4653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12039600" y="152400"/>
            <a:ext cx="11873" cy="6248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 userDrawn="1"/>
        </p:nvSpPr>
        <p:spPr bwMode="auto">
          <a:xfrm flipV="1">
            <a:off x="914400" y="152399"/>
            <a:ext cx="3560613" cy="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CC83FCF-3CFD-36CE-9715-E6C9792278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9448" y="6264519"/>
            <a:ext cx="768465" cy="594360"/>
          </a:xfrm>
          <a:prstGeom prst="rect">
            <a:avLst/>
          </a:prstGeom>
        </p:spPr>
      </p:pic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ECCEE3-04F1-E682-81A4-FC14253ED2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5576" y="6308444"/>
            <a:ext cx="1128308" cy="548640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ED4177D5-D5D6-3DAA-EE95-702F56929E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2243" y="6417911"/>
            <a:ext cx="1308440" cy="365760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4B9D84AB-5864-8FB8-9DF1-6B3E9228F14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56902" y="6405984"/>
            <a:ext cx="387565" cy="411480"/>
          </a:xfrm>
          <a:prstGeom prst="rect">
            <a:avLst/>
          </a:prstGeom>
        </p:spPr>
      </p:pic>
      <p:pic>
        <p:nvPicPr>
          <p:cNvPr id="31" name="Picture 3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1AA4DEF-D6B2-F0A1-2519-1FA6A804670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894065" y="6417911"/>
            <a:ext cx="1280160" cy="38404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557B0C1E-C9D8-769D-4BC3-6A9705E3CE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60899" y="6454772"/>
            <a:ext cx="922095" cy="32004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86C8126-150F-21E2-D799-11080FC286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36716" y="6458581"/>
            <a:ext cx="908914" cy="320040"/>
          </a:xfrm>
          <a:prstGeom prst="rect">
            <a:avLst/>
          </a:prstGeom>
        </p:spPr>
      </p:pic>
      <p:pic>
        <p:nvPicPr>
          <p:cNvPr id="39" name="Picture 38" descr="A picture containing logo&#10;&#10;Description automatically generated">
            <a:extLst>
              <a:ext uri="{FF2B5EF4-FFF2-40B4-BE49-F238E27FC236}">
                <a16:creationId xmlns:a16="http://schemas.microsoft.com/office/drawing/2014/main" id="{43CE3FAF-ABAB-6A98-40A2-D4A3363D8D0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566817" y="6456548"/>
            <a:ext cx="908720" cy="365760"/>
          </a:xfrm>
          <a:prstGeom prst="rect">
            <a:avLst/>
          </a:prstGeom>
        </p:spPr>
      </p:pic>
      <p:pic>
        <p:nvPicPr>
          <p:cNvPr id="45" name="Picture 44" descr="Logo, company name&#10;&#10;Description automatically generated">
            <a:extLst>
              <a:ext uri="{FF2B5EF4-FFF2-40B4-BE49-F238E27FC236}">
                <a16:creationId xmlns:a16="http://schemas.microsoft.com/office/drawing/2014/main" id="{2C78B3B4-C110-3D56-3F2B-23A0A4D5393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989" y="91458"/>
            <a:ext cx="814533" cy="80467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A37841A-4B73-3055-1F47-243B8623590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25411" y="6454602"/>
            <a:ext cx="10668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1618" y="6395026"/>
            <a:ext cx="1929938" cy="365125"/>
          </a:xfrm>
        </p:spPr>
        <p:txBody>
          <a:bodyPr/>
          <a:lstStyle/>
          <a:p>
            <a:r>
              <a:rPr lang="en-US" dirty="0"/>
              <a:t>CHARA Remote Operations and Data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39B918-6461-AA42-F3BC-32DB0F9C326B}"/>
              </a:ext>
            </a:extLst>
          </p:cNvPr>
          <p:cNvSpPr txBox="1">
            <a:spLocks/>
          </p:cNvSpPr>
          <p:nvPr/>
        </p:nvSpPr>
        <p:spPr>
          <a:xfrm>
            <a:off x="698121" y="483571"/>
            <a:ext cx="6673586" cy="366795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CHARA</a:t>
            </a:r>
            <a:br>
              <a:rPr lang="en-US" dirty="0"/>
            </a:br>
            <a:r>
              <a:rPr lang="en-US" dirty="0"/>
              <a:t>Remote Operations </a:t>
            </a:r>
            <a:br>
              <a:rPr lang="en-US" dirty="0"/>
            </a:br>
            <a:r>
              <a:rPr lang="en-US" dirty="0"/>
              <a:t>and Data Access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5B46F5-4978-C48A-0F34-59C0770FF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657" y="1385686"/>
            <a:ext cx="3973285" cy="491200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75F883F-796B-E05C-373A-FEF4BFA6F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37086" y="3323645"/>
            <a:ext cx="9144000" cy="1655762"/>
          </a:xfrm>
        </p:spPr>
        <p:txBody>
          <a:bodyPr/>
          <a:lstStyle/>
          <a:p>
            <a:r>
              <a:rPr lang="en-US" dirty="0"/>
              <a:t>Jeremy Jones, CHARA Data Scientist</a:t>
            </a:r>
          </a:p>
        </p:txBody>
      </p:sp>
    </p:spTree>
    <p:extLst>
      <p:ext uri="{BB962C8B-B14F-4D97-AF65-F5344CB8AC3E}">
        <p14:creationId xmlns:p14="http://schemas.microsoft.com/office/powerpoint/2010/main" val="41392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3AAAA5B5-37C4-4886-A4E9-A8BDBE442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17" y="1037941"/>
            <a:ext cx="10133965" cy="514238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6E14E-F707-4144-AA67-BA5F1A54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DC8E6-EEC7-4F3D-9EF0-1D66341B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44A70-6F56-425E-8219-7D6F4428462B}"/>
              </a:ext>
            </a:extLst>
          </p:cNvPr>
          <p:cNvSpPr txBox="1"/>
          <p:nvPr/>
        </p:nvSpPr>
        <p:spPr>
          <a:xfrm>
            <a:off x="2792563" y="268500"/>
            <a:ext cx="6606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CHARA Atlanta Data Archive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D2BC7163-E08E-4813-BF08-008C147ACC18}"/>
              </a:ext>
            </a:extLst>
          </p:cNvPr>
          <p:cNvSpPr/>
          <p:nvPr/>
        </p:nvSpPr>
        <p:spPr>
          <a:xfrm>
            <a:off x="2609683" y="2446168"/>
            <a:ext cx="182880" cy="18288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ECAE9FF7-E6A5-4D0B-967A-F95D24D04446}"/>
              </a:ext>
            </a:extLst>
          </p:cNvPr>
          <p:cNvSpPr/>
          <p:nvPr/>
        </p:nvSpPr>
        <p:spPr>
          <a:xfrm>
            <a:off x="3684136" y="2140027"/>
            <a:ext cx="182880" cy="18288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50EB051-CB3C-4D39-BD14-029A41B73A18}"/>
              </a:ext>
            </a:extLst>
          </p:cNvPr>
          <p:cNvSpPr/>
          <p:nvPr/>
        </p:nvSpPr>
        <p:spPr>
          <a:xfrm>
            <a:off x="5787223" y="1957147"/>
            <a:ext cx="182880" cy="18288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9905E3BF-913C-42B4-B89B-E4A54C4B7459}"/>
              </a:ext>
            </a:extLst>
          </p:cNvPr>
          <p:cNvSpPr/>
          <p:nvPr/>
        </p:nvSpPr>
        <p:spPr>
          <a:xfrm>
            <a:off x="5913119" y="2149446"/>
            <a:ext cx="182880" cy="18288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6A450F58-27FB-4B25-B1CA-63CA2ACFE4E7}"/>
              </a:ext>
            </a:extLst>
          </p:cNvPr>
          <p:cNvSpPr/>
          <p:nvPr/>
        </p:nvSpPr>
        <p:spPr>
          <a:xfrm>
            <a:off x="9802963" y="4595008"/>
            <a:ext cx="182880" cy="18288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1BD095-27D6-400B-B7ED-4376BC7D15C8}"/>
              </a:ext>
            </a:extLst>
          </p:cNvPr>
          <p:cNvCxnSpPr>
            <a:cxnSpLocks/>
            <a:stCxn id="13" idx="4"/>
          </p:cNvCxnSpPr>
          <p:nvPr/>
        </p:nvCxnSpPr>
        <p:spPr>
          <a:xfrm flipV="1">
            <a:off x="2792563" y="2515457"/>
            <a:ext cx="754413" cy="565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1A03F1-173D-4DFB-8DEA-5DB55931796D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3546976" y="2322907"/>
            <a:ext cx="172087" cy="193115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2D3121-8915-4C54-8CEF-E992953FACF9}"/>
              </a:ext>
            </a:extLst>
          </p:cNvPr>
          <p:cNvCxnSpPr>
            <a:cxnSpLocks/>
          </p:cNvCxnSpPr>
          <p:nvPr/>
        </p:nvCxnSpPr>
        <p:spPr>
          <a:xfrm flipH="1">
            <a:off x="3546976" y="2048587"/>
            <a:ext cx="2240247" cy="46687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4F4860-E979-4A1A-8B18-373E90978EC1}"/>
              </a:ext>
            </a:extLst>
          </p:cNvPr>
          <p:cNvCxnSpPr>
            <a:cxnSpLocks/>
          </p:cNvCxnSpPr>
          <p:nvPr/>
        </p:nvCxnSpPr>
        <p:spPr>
          <a:xfrm flipH="1">
            <a:off x="3546976" y="2254048"/>
            <a:ext cx="2366143" cy="261974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830EFD-3F92-4463-BDC9-EEFFC8778E80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3546976" y="2503111"/>
            <a:ext cx="6255987" cy="2161751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8C73FD72-0F8F-4C7B-934D-14D6273BFC74}"/>
              </a:ext>
            </a:extLst>
          </p:cNvPr>
          <p:cNvSpPr/>
          <p:nvPr/>
        </p:nvSpPr>
        <p:spPr>
          <a:xfrm>
            <a:off x="3409816" y="2354728"/>
            <a:ext cx="274320" cy="27432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7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E4FF1-2B33-4B4D-89D3-8C09DEC5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BEE14-D149-4DF2-BDF9-6DF227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11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5432FC8-4C4F-41A1-8CA1-7C2F9C615F12}"/>
              </a:ext>
            </a:extLst>
          </p:cNvPr>
          <p:cNvSpPr txBox="1">
            <a:spLocks/>
          </p:cNvSpPr>
          <p:nvPr/>
        </p:nvSpPr>
        <p:spPr>
          <a:xfrm>
            <a:off x="11625942" y="6395026"/>
            <a:ext cx="4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7E484E-D9B0-EF48-8060-2F19FFE281E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30947-2820-447E-B798-11CD16EB36A1}"/>
              </a:ext>
            </a:extLst>
          </p:cNvPr>
          <p:cNvSpPr txBox="1"/>
          <p:nvPr/>
        </p:nvSpPr>
        <p:spPr>
          <a:xfrm>
            <a:off x="3869749" y="435429"/>
            <a:ext cx="4452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CHARA Data Policy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32F1AA-302E-4DFE-AA3D-D1E443D7B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888" y="3960722"/>
            <a:ext cx="8311050" cy="2337483"/>
          </a:xfrm>
          <a:prstGeom prst="rect">
            <a:avLst/>
          </a:prstGeom>
        </p:spPr>
      </p:pic>
      <p:sp>
        <p:nvSpPr>
          <p:cNvPr id="11" name="TextShape 2">
            <a:extLst>
              <a:ext uri="{FF2B5EF4-FFF2-40B4-BE49-F238E27FC236}">
                <a16:creationId xmlns:a16="http://schemas.microsoft.com/office/drawing/2014/main" id="{8DE2E59C-BD6C-4271-A677-FBEBA41041F6}"/>
              </a:ext>
            </a:extLst>
          </p:cNvPr>
          <p:cNvSpPr txBox="1"/>
          <p:nvPr/>
        </p:nvSpPr>
        <p:spPr>
          <a:xfrm>
            <a:off x="-281517" y="1456396"/>
            <a:ext cx="6590877" cy="23374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All CHARA data are public EXCEPT:</a:t>
            </a:r>
          </a:p>
          <a:p>
            <a:pPr marL="1346400" lvl="2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z="2400" spc="-1" dirty="0">
                <a:solidFill>
                  <a:schemeClr val="tx2"/>
                </a:solidFill>
              </a:rPr>
              <a:t>New data (18-month proprietary period)</a:t>
            </a:r>
          </a:p>
          <a:p>
            <a:pPr marL="1346400" lvl="2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kumimoji="0" lang="en-US" sz="2400" i="0" u="none" strike="noStrike" kern="1200" cap="none" spc="-1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Student thesis data</a:t>
            </a:r>
          </a:p>
          <a:p>
            <a:pPr marL="1346400" lvl="2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z="2400" spc="-1" dirty="0">
                <a:solidFill>
                  <a:schemeClr val="tx2"/>
                </a:solidFill>
              </a:rPr>
              <a:t>Long-term survey data</a:t>
            </a:r>
            <a:endParaRPr kumimoji="0" lang="en-US" sz="2400" i="0" u="none" strike="noStrike" kern="1200" cap="none" spc="-1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TextShape 2">
            <a:extLst>
              <a:ext uri="{FF2B5EF4-FFF2-40B4-BE49-F238E27FC236}">
                <a16:creationId xmlns:a16="http://schemas.microsoft.com/office/drawing/2014/main" id="{CB415834-17FA-47BC-86FB-7FAA616488E7}"/>
              </a:ext>
            </a:extLst>
          </p:cNvPr>
          <p:cNvSpPr txBox="1"/>
          <p:nvPr/>
        </p:nvSpPr>
        <p:spPr>
          <a:xfrm>
            <a:off x="5143639" y="3705888"/>
            <a:ext cx="5321547" cy="2728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10000"/>
          </a:bodyPr>
          <a:lstStyle/>
          <a:p>
            <a:pPr marL="108000" marR="0" lvl="0" algn="ctr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  <a:defRPr/>
            </a:pPr>
            <a:r>
              <a:rPr lang="en-US" sz="2000" spc="-1" dirty="0">
                <a:solidFill>
                  <a:srgbClr val="000000"/>
                </a:solidFill>
              </a:rPr>
              <a:t>Data accessible on the Remote Data Reduction Machine</a:t>
            </a: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01384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E4FF1-2B33-4B4D-89D3-8C09DEC5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BEE14-D149-4DF2-BDF9-6DF227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12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5432FC8-4C4F-41A1-8CA1-7C2F9C615F12}"/>
              </a:ext>
            </a:extLst>
          </p:cNvPr>
          <p:cNvSpPr txBox="1">
            <a:spLocks/>
          </p:cNvSpPr>
          <p:nvPr/>
        </p:nvSpPr>
        <p:spPr>
          <a:xfrm>
            <a:off x="11625942" y="6395026"/>
            <a:ext cx="4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7E484E-D9B0-EF48-8060-2F19FFE281E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30947-2820-447E-B798-11CD16EB36A1}"/>
              </a:ext>
            </a:extLst>
          </p:cNvPr>
          <p:cNvSpPr txBox="1"/>
          <p:nvPr/>
        </p:nvSpPr>
        <p:spPr>
          <a:xfrm>
            <a:off x="3286384" y="435429"/>
            <a:ext cx="5619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Remote Data Reduction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7134E-935F-45B3-B16D-F470CB8D3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6" y="1897904"/>
            <a:ext cx="11956648" cy="336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76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E4FF1-2B33-4B4D-89D3-8C09DEC5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BEE14-D149-4DF2-BDF9-6DF227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13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5432FC8-4C4F-41A1-8CA1-7C2F9C615F12}"/>
              </a:ext>
            </a:extLst>
          </p:cNvPr>
          <p:cNvSpPr txBox="1">
            <a:spLocks/>
          </p:cNvSpPr>
          <p:nvPr/>
        </p:nvSpPr>
        <p:spPr>
          <a:xfrm>
            <a:off x="11625942" y="6395026"/>
            <a:ext cx="4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7E484E-D9B0-EF48-8060-2F19FFE281E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30947-2820-447E-B798-11CD16EB36A1}"/>
              </a:ext>
            </a:extLst>
          </p:cNvPr>
          <p:cNvSpPr txBox="1"/>
          <p:nvPr/>
        </p:nvSpPr>
        <p:spPr>
          <a:xfrm>
            <a:off x="3286384" y="435429"/>
            <a:ext cx="5619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Remote Data Reduction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32F1AA-302E-4DFE-AA3D-D1E443D7B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888" y="1840977"/>
            <a:ext cx="8311050" cy="2337483"/>
          </a:xfrm>
          <a:prstGeom prst="rect">
            <a:avLst/>
          </a:prstGeom>
        </p:spPr>
      </p:pic>
      <p:sp>
        <p:nvSpPr>
          <p:cNvPr id="11" name="TextShape 2">
            <a:extLst>
              <a:ext uri="{FF2B5EF4-FFF2-40B4-BE49-F238E27FC236}">
                <a16:creationId xmlns:a16="http://schemas.microsoft.com/office/drawing/2014/main" id="{8DE2E59C-BD6C-4271-A677-FBEBA41041F6}"/>
              </a:ext>
            </a:extLst>
          </p:cNvPr>
          <p:cNvSpPr txBox="1"/>
          <p:nvPr/>
        </p:nvSpPr>
        <p:spPr>
          <a:xfrm>
            <a:off x="-306453" y="1647589"/>
            <a:ext cx="3712028" cy="43667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Data Reduction Machine</a:t>
            </a:r>
            <a:r>
              <a:rPr lang="en-US" sz="2400" spc="-1" dirty="0">
                <a:solidFill>
                  <a:schemeClr val="tx2"/>
                </a:solidFill>
              </a:rPr>
              <a:t> linked to archive</a:t>
            </a:r>
          </a:p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Reduce </a:t>
            </a:r>
            <a:r>
              <a:rPr lang="en-US" sz="2400" spc="-1" dirty="0">
                <a:solidFill>
                  <a:schemeClr val="tx2"/>
                </a:solidFill>
              </a:rPr>
              <a:t>data remotely</a:t>
            </a:r>
          </a:p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Download final reduction</a:t>
            </a:r>
          </a:p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Benefits:</a:t>
            </a:r>
            <a:endParaRPr kumimoji="0" lang="en-US" sz="2400" i="0" u="none" strike="noStrike" kern="1200" cap="none" spc="-1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1346400" lvl="2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z="2400" spc="-1" dirty="0">
                <a:solidFill>
                  <a:schemeClr val="tx2"/>
                </a:solidFill>
              </a:rPr>
              <a:t>Reduction software always up to date</a:t>
            </a:r>
          </a:p>
          <a:p>
            <a:pPr marL="1346400" lvl="2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z="2400" spc="-1" dirty="0">
                <a:solidFill>
                  <a:schemeClr val="tx2"/>
                </a:solidFill>
              </a:rPr>
              <a:t>No need to download raw data</a:t>
            </a:r>
          </a:p>
          <a:p>
            <a:pPr marL="1346400" lvl="2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z="2400" spc="-1" dirty="0">
                <a:solidFill>
                  <a:schemeClr val="tx2"/>
                </a:solidFill>
              </a:rPr>
              <a:t>Cross-platform</a:t>
            </a:r>
          </a:p>
          <a:p>
            <a:pPr marL="1346400" lvl="2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endParaRPr kumimoji="0" lang="en-US" sz="2400" i="0" u="none" strike="noStrike" kern="1200" cap="none" spc="-1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377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A8D48B-638B-4357-9A82-0303B4E73E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22575" y="598932"/>
            <a:ext cx="7546848" cy="56601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E4FF1-2B33-4B4D-89D3-8C09DEC5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BEE14-D149-4DF2-BDF9-6DF227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14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5432FC8-4C4F-41A1-8CA1-7C2F9C615F12}"/>
              </a:ext>
            </a:extLst>
          </p:cNvPr>
          <p:cNvSpPr txBox="1">
            <a:spLocks/>
          </p:cNvSpPr>
          <p:nvPr/>
        </p:nvSpPr>
        <p:spPr>
          <a:xfrm>
            <a:off x="11625942" y="6395026"/>
            <a:ext cx="4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7E484E-D9B0-EF48-8060-2F19FFE281E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30947-2820-447E-B798-11CD16EB36A1}"/>
              </a:ext>
            </a:extLst>
          </p:cNvPr>
          <p:cNvSpPr txBox="1"/>
          <p:nvPr/>
        </p:nvSpPr>
        <p:spPr>
          <a:xfrm>
            <a:off x="3286384" y="435429"/>
            <a:ext cx="5619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Remote Data Reduction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D5E15C-BA3D-4EC4-A79D-86682994AC80}"/>
              </a:ext>
            </a:extLst>
          </p:cNvPr>
          <p:cNvSpPr txBox="1"/>
          <p:nvPr/>
        </p:nvSpPr>
        <p:spPr>
          <a:xfrm>
            <a:off x="9603272" y="1677964"/>
            <a:ext cx="1630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46 Users</a:t>
            </a:r>
          </a:p>
          <a:p>
            <a:r>
              <a:rPr lang="en-US" dirty="0"/>
              <a:t>~1 User/Month</a:t>
            </a:r>
          </a:p>
        </p:txBody>
      </p:sp>
    </p:spTree>
    <p:extLst>
      <p:ext uri="{BB962C8B-B14F-4D97-AF65-F5344CB8AC3E}">
        <p14:creationId xmlns:p14="http://schemas.microsoft.com/office/powerpoint/2010/main" val="1375409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E4FF1-2B33-4B4D-89D3-8C09DEC5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BEE14-D149-4DF2-BDF9-6DF227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15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5432FC8-4C4F-41A1-8CA1-7C2F9C615F12}"/>
              </a:ext>
            </a:extLst>
          </p:cNvPr>
          <p:cNvSpPr txBox="1">
            <a:spLocks/>
          </p:cNvSpPr>
          <p:nvPr/>
        </p:nvSpPr>
        <p:spPr>
          <a:xfrm>
            <a:off x="11625942" y="6395026"/>
            <a:ext cx="4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7E484E-D9B0-EF48-8060-2F19FFE281E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30947-2820-447E-B798-11CD16EB36A1}"/>
              </a:ext>
            </a:extLst>
          </p:cNvPr>
          <p:cNvSpPr txBox="1"/>
          <p:nvPr/>
        </p:nvSpPr>
        <p:spPr>
          <a:xfrm>
            <a:off x="2435863" y="154459"/>
            <a:ext cx="71835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CHARA Online Database Portal</a:t>
            </a:r>
          </a:p>
          <a:p>
            <a:pPr algn="ctr"/>
            <a:r>
              <a:rPr lang="en-US" sz="2400" dirty="0"/>
              <a:t>database.chara-array.org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64A7EC-9C1B-4FB1-9A6E-7D23A3A75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00" y="1293232"/>
            <a:ext cx="4078626" cy="50292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8D92B6-B7A0-4264-85BE-50FB4E509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66"/>
          <a:stretch/>
        </p:blipFill>
        <p:spPr>
          <a:xfrm>
            <a:off x="5230447" y="1293232"/>
            <a:ext cx="5878909" cy="50292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163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DC3D8E1-1CFD-4FC0-BE8D-FB43A4F5A5A6}"/>
              </a:ext>
            </a:extLst>
          </p:cNvPr>
          <p:cNvCxnSpPr>
            <a:cxnSpLocks/>
            <a:stCxn id="12" idx="2"/>
            <a:endCxn id="18" idx="0"/>
          </p:cNvCxnSpPr>
          <p:nvPr/>
        </p:nvCxnSpPr>
        <p:spPr>
          <a:xfrm flipH="1">
            <a:off x="2039245" y="2544363"/>
            <a:ext cx="2" cy="1457158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E4FF1-2B33-4B4D-89D3-8C09DEC5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BEE14-D149-4DF2-BDF9-6DF227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16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5432FC8-4C4F-41A1-8CA1-7C2F9C615F12}"/>
              </a:ext>
            </a:extLst>
          </p:cNvPr>
          <p:cNvSpPr txBox="1">
            <a:spLocks/>
          </p:cNvSpPr>
          <p:nvPr/>
        </p:nvSpPr>
        <p:spPr>
          <a:xfrm>
            <a:off x="11625942" y="6395026"/>
            <a:ext cx="4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7E484E-D9B0-EF48-8060-2F19FFE281E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6DDA39-867B-4611-919C-67FFDD6F280B}"/>
              </a:ext>
            </a:extLst>
          </p:cNvPr>
          <p:cNvSpPr txBox="1"/>
          <p:nvPr/>
        </p:nvSpPr>
        <p:spPr>
          <a:xfrm>
            <a:off x="1060581" y="1898032"/>
            <a:ext cx="1957331" cy="64633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Raw Data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249A13-1AE8-4370-A3AA-9B1D4A753F84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017912" y="2221197"/>
            <a:ext cx="2185855" cy="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05FA9F4-FCAE-456E-92D0-6BEB66C4E465}"/>
              </a:ext>
            </a:extLst>
          </p:cNvPr>
          <p:cNvSpPr txBox="1"/>
          <p:nvPr/>
        </p:nvSpPr>
        <p:spPr>
          <a:xfrm>
            <a:off x="5319023" y="1898032"/>
            <a:ext cx="3989747" cy="64633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SQLite Database File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C06D13-BF26-439D-A861-193A92D907AE}"/>
              </a:ext>
            </a:extLst>
          </p:cNvPr>
          <p:cNvCxnSpPr>
            <a:cxnSpLocks/>
          </p:cNvCxnSpPr>
          <p:nvPr/>
        </p:nvCxnSpPr>
        <p:spPr>
          <a:xfrm>
            <a:off x="5916191" y="2565090"/>
            <a:ext cx="0" cy="205732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923A682-8725-4F86-8920-61118D06C683}"/>
              </a:ext>
            </a:extLst>
          </p:cNvPr>
          <p:cNvSpPr txBox="1"/>
          <p:nvPr/>
        </p:nvSpPr>
        <p:spPr>
          <a:xfrm>
            <a:off x="4543090" y="4634886"/>
            <a:ext cx="2746201" cy="64633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Flask Website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4C6F86-B950-4DAA-87B7-5C9794AB6C98}"/>
              </a:ext>
            </a:extLst>
          </p:cNvPr>
          <p:cNvSpPr txBox="1"/>
          <p:nvPr/>
        </p:nvSpPr>
        <p:spPr>
          <a:xfrm>
            <a:off x="283861" y="1423598"/>
            <a:ext cx="3510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Stored on archive machine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E3FE99-BA7D-423C-A3C9-6D6B86975C89}"/>
              </a:ext>
            </a:extLst>
          </p:cNvPr>
          <p:cNvSpPr txBox="1"/>
          <p:nvPr/>
        </p:nvSpPr>
        <p:spPr>
          <a:xfrm>
            <a:off x="3133168" y="1806657"/>
            <a:ext cx="187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Read headers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48823F-C6DF-4FE1-8FB5-A8EA2A887799}"/>
              </a:ext>
            </a:extLst>
          </p:cNvPr>
          <p:cNvSpPr txBox="1"/>
          <p:nvPr/>
        </p:nvSpPr>
        <p:spPr>
          <a:xfrm>
            <a:off x="5973819" y="3218894"/>
            <a:ext cx="2472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Read database file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42F9D3-9612-43D9-8F6C-236B571BFF1E}"/>
              </a:ext>
            </a:extLst>
          </p:cNvPr>
          <p:cNvSpPr txBox="1"/>
          <p:nvPr/>
        </p:nvSpPr>
        <p:spPr>
          <a:xfrm>
            <a:off x="4201119" y="5345907"/>
            <a:ext cx="3430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Online &amp; Accessible</a:t>
            </a:r>
          </a:p>
          <a:p>
            <a:pPr algn="ctr"/>
            <a:r>
              <a:rPr lang="en-US" sz="2400" dirty="0"/>
              <a:t>Searchable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68BAF3-A98B-4C43-A6E9-7BAA2D4FD01E}"/>
              </a:ext>
            </a:extLst>
          </p:cNvPr>
          <p:cNvSpPr txBox="1"/>
          <p:nvPr/>
        </p:nvSpPr>
        <p:spPr>
          <a:xfrm>
            <a:off x="2435863" y="238659"/>
            <a:ext cx="7320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CHARA Online Database Portal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A56470-C1E3-477C-BB4D-6E1041C28A13}"/>
              </a:ext>
            </a:extLst>
          </p:cNvPr>
          <p:cNvSpPr txBox="1"/>
          <p:nvPr/>
        </p:nvSpPr>
        <p:spPr>
          <a:xfrm>
            <a:off x="511647" y="4001521"/>
            <a:ext cx="3055195" cy="1200329"/>
          </a:xfrm>
          <a:prstGeom prst="rect">
            <a:avLst/>
          </a:prstGeom>
          <a:noFill/>
          <a:ln w="76200">
            <a:solidFill>
              <a:srgbClr val="0070C0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Data Reduction</a:t>
            </a:r>
          </a:p>
          <a:p>
            <a:pPr algn="ctr"/>
            <a:r>
              <a:rPr lang="en-US" sz="3600" dirty="0"/>
              <a:t>Machine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DF72E7-AE87-4335-B99D-98FE1CD1EB5F}"/>
              </a:ext>
            </a:extLst>
          </p:cNvPr>
          <p:cNvSpPr txBox="1"/>
          <p:nvPr/>
        </p:nvSpPr>
        <p:spPr>
          <a:xfrm>
            <a:off x="2061560" y="3066879"/>
            <a:ext cx="258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Accessible on the…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4E90F5D-83E7-4747-BD72-6422F2C90B38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10347939" y="2268322"/>
            <a:ext cx="2" cy="1733199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EB2C250-41D6-4A16-BDDB-92DA66277100}"/>
              </a:ext>
            </a:extLst>
          </p:cNvPr>
          <p:cNvSpPr txBox="1"/>
          <p:nvPr/>
        </p:nvSpPr>
        <p:spPr>
          <a:xfrm>
            <a:off x="9541694" y="4001521"/>
            <a:ext cx="1612493" cy="1508105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JMMC</a:t>
            </a:r>
          </a:p>
          <a:p>
            <a:pPr algn="ctr"/>
            <a:r>
              <a:rPr lang="en-US" sz="2800" dirty="0"/>
              <a:t>OIDB</a:t>
            </a:r>
          </a:p>
          <a:p>
            <a:pPr algn="ctr"/>
            <a:r>
              <a:rPr lang="en-US" sz="2800" dirty="0" err="1"/>
              <a:t>ObsPortal</a:t>
            </a:r>
            <a:endParaRPr lang="en-US" sz="2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5C06A9-02D1-47B6-8EBD-C8AE3E5E317B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9308770" y="2221198"/>
            <a:ext cx="103917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6DEEED6-CA2E-4F39-9594-06D871C72357}"/>
              </a:ext>
            </a:extLst>
          </p:cNvPr>
          <p:cNvSpPr txBox="1"/>
          <p:nvPr/>
        </p:nvSpPr>
        <p:spPr>
          <a:xfrm>
            <a:off x="9541694" y="1794802"/>
            <a:ext cx="2196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Upload info to…</a:t>
            </a:r>
          </a:p>
        </p:txBody>
      </p:sp>
    </p:spTree>
    <p:extLst>
      <p:ext uri="{BB962C8B-B14F-4D97-AF65-F5344CB8AC3E}">
        <p14:creationId xmlns:p14="http://schemas.microsoft.com/office/powerpoint/2010/main" val="1745020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E4FF1-2B33-4B4D-89D3-8C09DEC5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BEE14-D149-4DF2-BDF9-6DF227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17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5432FC8-4C4F-41A1-8CA1-7C2F9C615F12}"/>
              </a:ext>
            </a:extLst>
          </p:cNvPr>
          <p:cNvSpPr txBox="1">
            <a:spLocks/>
          </p:cNvSpPr>
          <p:nvPr/>
        </p:nvSpPr>
        <p:spPr>
          <a:xfrm>
            <a:off x="11625942" y="6395026"/>
            <a:ext cx="4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7E484E-D9B0-EF48-8060-2F19FFE281E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CB12B-9E12-4EDD-98F8-A4D00E99D131}"/>
              </a:ext>
            </a:extLst>
          </p:cNvPr>
          <p:cNvSpPr txBox="1"/>
          <p:nvPr/>
        </p:nvSpPr>
        <p:spPr>
          <a:xfrm>
            <a:off x="2043577" y="238659"/>
            <a:ext cx="79681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CHARA Online Database Portal</a:t>
            </a:r>
          </a:p>
          <a:p>
            <a:pPr algn="ctr"/>
            <a:r>
              <a:rPr lang="en-US" sz="4400" dirty="0"/>
              <a:t>Demo! (everybody loves a demo!)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B5A3DE-75B6-463E-BA31-D224ACFC5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67" y="1625741"/>
            <a:ext cx="3707842" cy="45720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7528D8-2137-477C-8103-235EA564C5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66"/>
          <a:stretch/>
        </p:blipFill>
        <p:spPr>
          <a:xfrm>
            <a:off x="5862214" y="1625741"/>
            <a:ext cx="5344463" cy="45720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2732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E4FF1-2B33-4B4D-89D3-8C09DEC5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BEE14-D149-4DF2-BDF9-6DF227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18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5432FC8-4C4F-41A1-8CA1-7C2F9C615F12}"/>
              </a:ext>
            </a:extLst>
          </p:cNvPr>
          <p:cNvSpPr txBox="1">
            <a:spLocks/>
          </p:cNvSpPr>
          <p:nvPr/>
        </p:nvSpPr>
        <p:spPr>
          <a:xfrm>
            <a:off x="11625942" y="6395026"/>
            <a:ext cx="4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7E484E-D9B0-EF48-8060-2F19FFE281E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CB12B-9E12-4EDD-98F8-A4D00E99D131}"/>
              </a:ext>
            </a:extLst>
          </p:cNvPr>
          <p:cNvSpPr txBox="1"/>
          <p:nvPr/>
        </p:nvSpPr>
        <p:spPr>
          <a:xfrm>
            <a:off x="3187550" y="238659"/>
            <a:ext cx="5680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CHARA Seeing Reviewer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592419-7936-46E9-A614-9504B3991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00" y="1008100"/>
            <a:ext cx="10169108" cy="526112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1482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E4FF1-2B33-4B4D-89D3-8C09DEC5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BEE14-D149-4DF2-BDF9-6DF227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19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5432FC8-4C4F-41A1-8CA1-7C2F9C615F12}"/>
              </a:ext>
            </a:extLst>
          </p:cNvPr>
          <p:cNvSpPr txBox="1">
            <a:spLocks/>
          </p:cNvSpPr>
          <p:nvPr/>
        </p:nvSpPr>
        <p:spPr>
          <a:xfrm>
            <a:off x="11625942" y="6395026"/>
            <a:ext cx="4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7E484E-D9B0-EF48-8060-2F19FFE281E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CB12B-9E12-4EDD-98F8-A4D00E99D131}"/>
              </a:ext>
            </a:extLst>
          </p:cNvPr>
          <p:cNvSpPr txBox="1"/>
          <p:nvPr/>
        </p:nvSpPr>
        <p:spPr>
          <a:xfrm>
            <a:off x="3745396" y="238659"/>
            <a:ext cx="45645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CHARA Discord Bot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816264-D378-4B00-75C1-5829F827E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868" y="1580803"/>
            <a:ext cx="2385865" cy="3513513"/>
          </a:xfrm>
          <a:prstGeom prst="rect">
            <a:avLst/>
          </a:prstGeom>
        </p:spPr>
      </p:pic>
      <p:sp>
        <p:nvSpPr>
          <p:cNvPr id="11" name="TextShape 2">
            <a:extLst>
              <a:ext uri="{FF2B5EF4-FFF2-40B4-BE49-F238E27FC236}">
                <a16:creationId xmlns:a16="http://schemas.microsoft.com/office/drawing/2014/main" id="{9AF8D64D-7D65-A960-046C-D5B371257B96}"/>
              </a:ext>
            </a:extLst>
          </p:cNvPr>
          <p:cNvSpPr txBox="1"/>
          <p:nvPr/>
        </p:nvSpPr>
        <p:spPr>
          <a:xfrm>
            <a:off x="-315887" y="1389895"/>
            <a:ext cx="4555509" cy="47947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</a:rPr>
              <a:t>Reads wavefront sensor and weather logs</a:t>
            </a:r>
          </a:p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z="2400" spc="-1" dirty="0"/>
              <a:t>bot-spam channel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z="2400" spc="-1" dirty="0"/>
              <a:t>Can print reports:</a:t>
            </a:r>
          </a:p>
          <a:p>
            <a:pPr marL="1346400" lvl="2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z="2400" spc="-1" dirty="0"/>
              <a:t>!seeing (R0 seeing in cm)</a:t>
            </a:r>
          </a:p>
          <a:p>
            <a:pPr marL="1346400" lvl="2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z="2400" spc="-1" dirty="0"/>
              <a:t>!rh (Relative Humidity)</a:t>
            </a:r>
          </a:p>
          <a:p>
            <a:pPr marL="1346400" lvl="2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z="2400" spc="-1" dirty="0"/>
              <a:t>!wind (Sustained &amp; Gust)</a:t>
            </a:r>
          </a:p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z="2400" spc="-1" dirty="0"/>
              <a:t>In the future:</a:t>
            </a:r>
          </a:p>
          <a:p>
            <a:pPr marL="1346400" lvl="2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z="2400" spc="-1" dirty="0"/>
              <a:t>Warn about weather risks</a:t>
            </a:r>
          </a:p>
          <a:p>
            <a:pPr marL="1346400" lvl="2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endParaRPr kumimoji="0" lang="en-US" sz="240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7551FC-622C-FF1F-B0BD-528C77B69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623" y="1001683"/>
            <a:ext cx="4491513" cy="485463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10DC49A-E034-849E-B384-BC5EEEE0BB8A}"/>
              </a:ext>
            </a:extLst>
          </p:cNvPr>
          <p:cNvSpPr/>
          <p:nvPr/>
        </p:nvSpPr>
        <p:spPr>
          <a:xfrm>
            <a:off x="4056611" y="4597038"/>
            <a:ext cx="1762298" cy="598417"/>
          </a:xfrm>
          <a:prstGeom prst="ellipse">
            <a:avLst/>
          </a:prstGeom>
          <a:noFill/>
          <a:ln w="57150">
            <a:solidFill>
              <a:srgbClr val="ED4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8A1290-925C-AA89-1314-095A86663C11}"/>
              </a:ext>
            </a:extLst>
          </p:cNvPr>
          <p:cNvCxnSpPr>
            <a:stCxn id="10" idx="1"/>
            <a:endCxn id="10" idx="3"/>
          </p:cNvCxnSpPr>
          <p:nvPr/>
        </p:nvCxnSpPr>
        <p:spPr>
          <a:xfrm>
            <a:off x="8866868" y="3337560"/>
            <a:ext cx="2385865" cy="0"/>
          </a:xfrm>
          <a:prstGeom prst="line">
            <a:avLst/>
          </a:prstGeom>
          <a:ln w="57150">
            <a:solidFill>
              <a:srgbClr val="ED4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47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1618" y="6395026"/>
            <a:ext cx="1827810" cy="365125"/>
          </a:xfrm>
        </p:spPr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F1C0D0-AAFB-4037-B85D-6C95BC059855}"/>
              </a:ext>
            </a:extLst>
          </p:cNvPr>
          <p:cNvSpPr txBox="1"/>
          <p:nvPr/>
        </p:nvSpPr>
        <p:spPr>
          <a:xfrm>
            <a:off x="3907868" y="256021"/>
            <a:ext cx="4376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The CHARA Server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774AB9-5736-463F-A95C-1116E6985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609" y="933974"/>
            <a:ext cx="4288902" cy="53021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D437DF-7E3F-421F-800F-4087175AEE88}"/>
              </a:ext>
            </a:extLst>
          </p:cNvPr>
          <p:cNvSpPr txBox="1"/>
          <p:nvPr/>
        </p:nvSpPr>
        <p:spPr>
          <a:xfrm>
            <a:off x="306914" y="1997839"/>
            <a:ext cx="58329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Located at GSU Data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4 Virtual Machines: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Remote Observing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Data Archive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Remote Data Reduction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Database Portal</a:t>
            </a:r>
          </a:p>
        </p:txBody>
      </p:sp>
    </p:spTree>
    <p:extLst>
      <p:ext uri="{BB962C8B-B14F-4D97-AF65-F5344CB8AC3E}">
        <p14:creationId xmlns:p14="http://schemas.microsoft.com/office/powerpoint/2010/main" val="3792837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E4FF1-2B33-4B4D-89D3-8C09DEC5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BEE14-D149-4DF2-BDF9-6DF227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20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5432FC8-4C4F-41A1-8CA1-7C2F9C615F12}"/>
              </a:ext>
            </a:extLst>
          </p:cNvPr>
          <p:cNvSpPr txBox="1">
            <a:spLocks/>
          </p:cNvSpPr>
          <p:nvPr/>
        </p:nvSpPr>
        <p:spPr>
          <a:xfrm>
            <a:off x="11625942" y="6395026"/>
            <a:ext cx="4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7E484E-D9B0-EF48-8060-2F19FFE281E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CB12B-9E12-4EDD-98F8-A4D00E99D131}"/>
              </a:ext>
            </a:extLst>
          </p:cNvPr>
          <p:cNvSpPr txBox="1"/>
          <p:nvPr/>
        </p:nvSpPr>
        <p:spPr>
          <a:xfrm>
            <a:off x="4093028" y="238659"/>
            <a:ext cx="3869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A Bit of Science</a:t>
            </a:r>
          </a:p>
          <a:p>
            <a:pPr algn="ctr"/>
            <a:r>
              <a:rPr lang="en-US" sz="2800" dirty="0"/>
              <a:t>Modelling Rapid Rotators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77BF63-C81C-363E-5BAC-1FC2E5277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237" y="3552460"/>
            <a:ext cx="7963382" cy="2911033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A0A3A686-73A0-D9E7-4A28-0F9E8C8D1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701" y="1475073"/>
            <a:ext cx="3088025" cy="234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FECA1C-799E-1E06-784B-34B853BB16F4}"/>
              </a:ext>
            </a:extLst>
          </p:cNvPr>
          <p:cNvSpPr txBox="1"/>
          <p:nvPr/>
        </p:nvSpPr>
        <p:spPr>
          <a:xfrm>
            <a:off x="9761726" y="3001198"/>
            <a:ext cx="1746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κ</a:t>
            </a:r>
            <a:r>
              <a:rPr lang="en-US" dirty="0"/>
              <a:t> </a:t>
            </a:r>
            <a:r>
              <a:rPr lang="en-US" dirty="0" err="1"/>
              <a:t>Andromedae</a:t>
            </a:r>
            <a:endParaRPr lang="en-US" dirty="0"/>
          </a:p>
          <a:p>
            <a:pPr algn="ctr"/>
            <a:r>
              <a:rPr lang="en-US" dirty="0"/>
              <a:t>Jones et al. 2016</a:t>
            </a:r>
          </a:p>
        </p:txBody>
      </p:sp>
      <p:sp>
        <p:nvSpPr>
          <p:cNvPr id="18" name="TextShape 2">
            <a:extLst>
              <a:ext uri="{FF2B5EF4-FFF2-40B4-BE49-F238E27FC236}">
                <a16:creationId xmlns:a16="http://schemas.microsoft.com/office/drawing/2014/main" id="{8389DFB8-36C1-B5BC-83DE-2552828A1A7B}"/>
              </a:ext>
            </a:extLst>
          </p:cNvPr>
          <p:cNvSpPr txBox="1"/>
          <p:nvPr/>
        </p:nvSpPr>
        <p:spPr>
          <a:xfrm>
            <a:off x="-316543" y="1731600"/>
            <a:ext cx="4480692" cy="43667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</a:rPr>
              <a:t>Model a rapidly rotating </a:t>
            </a:r>
            <a:br>
              <a:rPr kumimoji="0" lang="en-US" sz="20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</a:rPr>
              <a:t>early-type star</a:t>
            </a:r>
          </a:p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kumimoji="0" lang="en-US" sz="200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</a:rPr>
              <a:t>Data:</a:t>
            </a:r>
          </a:p>
          <a:p>
            <a:pPr marL="1346400" lvl="2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pc="-1" dirty="0"/>
              <a:t>Interferometric Visibilities</a:t>
            </a:r>
          </a:p>
          <a:p>
            <a:pPr marL="1346400" lvl="2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pc="-1" dirty="0"/>
              <a:t>Photometric Fluxes</a:t>
            </a:r>
          </a:p>
          <a:p>
            <a:pPr marL="1346400" lvl="2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pc="-1" dirty="0"/>
              <a:t>Projected Rotational Velocity 	v sin(</a:t>
            </a:r>
            <a:r>
              <a:rPr lang="en-US" spc="-1" dirty="0" err="1"/>
              <a:t>i</a:t>
            </a:r>
            <a:r>
              <a:rPr lang="en-US" spc="-1" dirty="0"/>
              <a:t>)</a:t>
            </a:r>
          </a:p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z="2000" spc="-1" dirty="0"/>
              <a:t>Free Model Parameters:</a:t>
            </a:r>
          </a:p>
          <a:p>
            <a:pPr marL="1346400" lvl="2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z="2000" spc="-1" dirty="0"/>
              <a:t>Radius, Temperature, Inclination, Rotation Speed, Position Angle</a:t>
            </a:r>
          </a:p>
          <a:p>
            <a:pPr marL="1346400" lvl="2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endParaRPr kumimoji="0" lang="en-US" sz="200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4584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E4FF1-2B33-4B4D-89D3-8C09DEC5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BEE14-D149-4DF2-BDF9-6DF227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21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5432FC8-4C4F-41A1-8CA1-7C2F9C615F12}"/>
              </a:ext>
            </a:extLst>
          </p:cNvPr>
          <p:cNvSpPr txBox="1">
            <a:spLocks/>
          </p:cNvSpPr>
          <p:nvPr/>
        </p:nvSpPr>
        <p:spPr>
          <a:xfrm>
            <a:off x="11625942" y="6395026"/>
            <a:ext cx="4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7E484E-D9B0-EF48-8060-2F19FFE281E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CB12B-9E12-4EDD-98F8-A4D00E99D131}"/>
              </a:ext>
            </a:extLst>
          </p:cNvPr>
          <p:cNvSpPr txBox="1"/>
          <p:nvPr/>
        </p:nvSpPr>
        <p:spPr>
          <a:xfrm>
            <a:off x="4169618" y="238659"/>
            <a:ext cx="3716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A Bit of Science</a:t>
            </a:r>
          </a:p>
          <a:p>
            <a:pPr algn="ctr"/>
            <a:r>
              <a:rPr lang="en-US" sz="2800" dirty="0"/>
              <a:t>The Age of the Hyades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24D3D7-F1CE-40D6-C26C-AEDD339CE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0"/>
          <a:stretch/>
        </p:blipFill>
        <p:spPr>
          <a:xfrm>
            <a:off x="1647549" y="1789275"/>
            <a:ext cx="4380110" cy="45200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217EC2-AC94-2E59-A1E9-CB20142D6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610" y="2266969"/>
            <a:ext cx="3727048" cy="30094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2ABBED-6863-1DB7-BBC5-E76C747275D8}"/>
              </a:ext>
            </a:extLst>
          </p:cNvPr>
          <p:cNvSpPr txBox="1"/>
          <p:nvPr/>
        </p:nvSpPr>
        <p:spPr>
          <a:xfrm>
            <a:off x="7111842" y="5276387"/>
            <a:ext cx="284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HD 27934 (Hyades member)</a:t>
            </a:r>
          </a:p>
          <a:p>
            <a:pPr algn="ctr"/>
            <a:r>
              <a:rPr lang="en-US" dirty="0"/>
              <a:t>Jones et al. (in prep)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6A10D3-428A-B78C-3159-210AE3240137}"/>
              </a:ext>
            </a:extLst>
          </p:cNvPr>
          <p:cNvSpPr txBox="1"/>
          <p:nvPr/>
        </p:nvSpPr>
        <p:spPr>
          <a:xfrm>
            <a:off x="3007344" y="1589220"/>
            <a:ext cx="189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Free Parameters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4CA5D4-E522-8289-F20B-F043B993923F}"/>
              </a:ext>
            </a:extLst>
          </p:cNvPr>
          <p:cNvSpPr txBox="1"/>
          <p:nvPr/>
        </p:nvSpPr>
        <p:spPr>
          <a:xfrm>
            <a:off x="7299460" y="1855593"/>
            <a:ext cx="2698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Evolution Model Results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8606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8D46B9-4993-C4BA-FC8E-DD3C93B10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67" y="1221142"/>
            <a:ext cx="6967959" cy="517388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E4FF1-2B33-4B4D-89D3-8C09DEC5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BEE14-D149-4DF2-BDF9-6DF227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22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5432FC8-4C4F-41A1-8CA1-7C2F9C615F12}"/>
              </a:ext>
            </a:extLst>
          </p:cNvPr>
          <p:cNvSpPr txBox="1">
            <a:spLocks/>
          </p:cNvSpPr>
          <p:nvPr/>
        </p:nvSpPr>
        <p:spPr>
          <a:xfrm>
            <a:off x="11625942" y="6395026"/>
            <a:ext cx="4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7E484E-D9B0-EF48-8060-2F19FFE281E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CB12B-9E12-4EDD-98F8-A4D00E99D131}"/>
              </a:ext>
            </a:extLst>
          </p:cNvPr>
          <p:cNvSpPr txBox="1"/>
          <p:nvPr/>
        </p:nvSpPr>
        <p:spPr>
          <a:xfrm>
            <a:off x="4169618" y="238659"/>
            <a:ext cx="3716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A Bit of Science</a:t>
            </a:r>
          </a:p>
          <a:p>
            <a:pPr algn="ctr"/>
            <a:r>
              <a:rPr lang="en-US" sz="2800" dirty="0"/>
              <a:t>The Age of the Hyades</a:t>
            </a:r>
          </a:p>
        </p:txBody>
      </p:sp>
      <p:sp>
        <p:nvSpPr>
          <p:cNvPr id="6" name="TextShape 2">
            <a:extLst>
              <a:ext uri="{FF2B5EF4-FFF2-40B4-BE49-F238E27FC236}">
                <a16:creationId xmlns:a16="http://schemas.microsoft.com/office/drawing/2014/main" id="{A485ABB7-0749-485A-68B7-42EEECF57F2A}"/>
              </a:ext>
            </a:extLst>
          </p:cNvPr>
          <p:cNvSpPr txBox="1"/>
          <p:nvPr/>
        </p:nvSpPr>
        <p:spPr>
          <a:xfrm>
            <a:off x="-374733" y="1731600"/>
            <a:ext cx="5146237" cy="43667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</a:rPr>
              <a:t>Complete data for four Hyades members</a:t>
            </a:r>
          </a:p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z="2000" spc="-1" dirty="0"/>
              <a:t>The higher mass ones show good agreement in age</a:t>
            </a:r>
          </a:p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z="2000" spc="-1" dirty="0"/>
              <a:t>The lower mass ones … not so much</a:t>
            </a:r>
          </a:p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z="2000" spc="-1" dirty="0"/>
              <a:t>To investigate:</a:t>
            </a:r>
          </a:p>
          <a:p>
            <a:pPr marL="1346400" lvl="2" indent="-324000"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z="2000" spc="-1" dirty="0"/>
              <a:t>Are the data bad?</a:t>
            </a:r>
          </a:p>
          <a:p>
            <a:pPr marL="1346400" lvl="2" indent="-324000"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z="2000" spc="-1" dirty="0"/>
              <a:t>Are we using the models wrong?</a:t>
            </a:r>
          </a:p>
          <a:p>
            <a:pPr marL="1346400" lvl="2" indent="-324000"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z="2000" spc="-1" dirty="0"/>
              <a:t>Are the models wrong?</a:t>
            </a:r>
            <a:endParaRPr lang="en-US" sz="1600" spc="-1" dirty="0"/>
          </a:p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endParaRPr lang="en-US" sz="2000" spc="-1" dirty="0"/>
          </a:p>
          <a:p>
            <a:pPr marL="1346400" lvl="2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endParaRPr kumimoji="0" lang="en-US" sz="200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338952-AA93-A9BD-1A69-7E5BAB985821}"/>
              </a:ext>
            </a:extLst>
          </p:cNvPr>
          <p:cNvSpPr txBox="1"/>
          <p:nvPr/>
        </p:nvSpPr>
        <p:spPr>
          <a:xfrm>
            <a:off x="9867975" y="1069656"/>
            <a:ext cx="208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Jones et al. (in prep)</a:t>
            </a:r>
          </a:p>
        </p:txBody>
      </p:sp>
    </p:spTree>
    <p:extLst>
      <p:ext uri="{BB962C8B-B14F-4D97-AF65-F5344CB8AC3E}">
        <p14:creationId xmlns:p14="http://schemas.microsoft.com/office/powerpoint/2010/main" val="1353051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E4FF1-2B33-4B4D-89D3-8C09DEC5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BEE14-D149-4DF2-BDF9-6DF227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23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5432FC8-4C4F-41A1-8CA1-7C2F9C615F12}"/>
              </a:ext>
            </a:extLst>
          </p:cNvPr>
          <p:cNvSpPr txBox="1">
            <a:spLocks/>
          </p:cNvSpPr>
          <p:nvPr/>
        </p:nvSpPr>
        <p:spPr>
          <a:xfrm>
            <a:off x="11625942" y="6395026"/>
            <a:ext cx="4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7E484E-D9B0-EF48-8060-2F19FFE281E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CB12B-9E12-4EDD-98F8-A4D00E99D131}"/>
              </a:ext>
            </a:extLst>
          </p:cNvPr>
          <p:cNvSpPr txBox="1"/>
          <p:nvPr/>
        </p:nvSpPr>
        <p:spPr>
          <a:xfrm>
            <a:off x="4198246" y="238659"/>
            <a:ext cx="36588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On the Horizon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901186-3250-8442-D94B-03E74F782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985" y="792658"/>
            <a:ext cx="2018210" cy="24950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75F0D4-391D-91CB-6D38-66898259F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533" y="4497388"/>
            <a:ext cx="6155662" cy="173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28270B-28C5-1EF1-4AF7-D02AF95E9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860" y="910154"/>
            <a:ext cx="2473136" cy="304953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448674-9933-7258-98F2-F5D4BA911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688" y="3083444"/>
            <a:ext cx="5390875" cy="1516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9C8C1A-39E7-4870-6CDF-87A326C88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0136" y="1068912"/>
            <a:ext cx="2070796" cy="3049531"/>
          </a:xfrm>
          <a:prstGeom prst="rect">
            <a:avLst/>
          </a:prstGeom>
        </p:spPr>
      </p:pic>
      <p:sp>
        <p:nvSpPr>
          <p:cNvPr id="12" name="TextShape 2">
            <a:extLst>
              <a:ext uri="{FF2B5EF4-FFF2-40B4-BE49-F238E27FC236}">
                <a16:creationId xmlns:a16="http://schemas.microsoft.com/office/drawing/2014/main" id="{1F7BDD74-8646-4608-15A8-A1483A28CBAA}"/>
              </a:ext>
            </a:extLst>
          </p:cNvPr>
          <p:cNvSpPr txBox="1"/>
          <p:nvPr/>
        </p:nvSpPr>
        <p:spPr>
          <a:xfrm>
            <a:off x="95993" y="1422320"/>
            <a:ext cx="4124656" cy="43667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endParaRPr lang="en-US" sz="2000" spc="-1" dirty="0"/>
          </a:p>
          <a:p>
            <a:pPr marL="432000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kumimoji="0" lang="en-US" sz="200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</a:rPr>
              <a:t>Atlanta CHARA Archive:</a:t>
            </a:r>
          </a:p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</a:rPr>
              <a:t>Prepare for SPICA</a:t>
            </a:r>
          </a:p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pc="-1" dirty="0"/>
              <a:t>Integrate with JMMC</a:t>
            </a:r>
          </a:p>
          <a:p>
            <a:pPr marL="432000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</a:rPr>
              <a:t>Discord Bot:</a:t>
            </a:r>
          </a:p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lang="en-US" spc="-1" dirty="0"/>
              <a:t>Add alerts</a:t>
            </a:r>
          </a:p>
          <a:p>
            <a:pPr marL="889200" lvl="1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</a:rPr>
              <a:t>Expand report request options</a:t>
            </a:r>
          </a:p>
          <a:p>
            <a:pPr marL="432000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kumimoji="0" lang="en-US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</a:rPr>
              <a:t>NOIRLab</a:t>
            </a: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</a:rPr>
              <a:t> program support</a:t>
            </a:r>
          </a:p>
          <a:p>
            <a:pPr marL="432000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</a:rPr>
              <a:t>Hyades</a:t>
            </a:r>
          </a:p>
          <a:p>
            <a:pPr marL="1346400" lvl="2" indent="-324000">
              <a:spcBef>
                <a:spcPts val="1417"/>
              </a:spcBef>
              <a:buClr>
                <a:schemeClr val="tx2"/>
              </a:buClr>
              <a:buSzPct val="45000"/>
              <a:buFont typeface="Wingdings" charset="2"/>
              <a:buChar char=""/>
              <a:defRPr/>
            </a:pPr>
            <a:endParaRPr kumimoji="0" lang="en-US" sz="200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663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1618" y="6395026"/>
            <a:ext cx="1827810" cy="365125"/>
          </a:xfrm>
        </p:spPr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141D2-81D9-4C77-8F77-822E6C383288}"/>
              </a:ext>
            </a:extLst>
          </p:cNvPr>
          <p:cNvSpPr txBox="1"/>
          <p:nvPr/>
        </p:nvSpPr>
        <p:spPr>
          <a:xfrm>
            <a:off x="3885649" y="794864"/>
            <a:ext cx="44206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Remote Observing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F64666-3970-4ECF-9CF4-D0C689BB5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08" y="1798142"/>
            <a:ext cx="11630782" cy="32711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8EDC13-AB44-4E60-ABDC-35C47918ECF2}"/>
              </a:ext>
            </a:extLst>
          </p:cNvPr>
          <p:cNvSpPr txBox="1"/>
          <p:nvPr/>
        </p:nvSpPr>
        <p:spPr>
          <a:xfrm>
            <a:off x="4359882" y="5181600"/>
            <a:ext cx="347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Screenshot courtesy of Katie Lester</a:t>
            </a:r>
          </a:p>
        </p:txBody>
      </p:sp>
    </p:spTree>
    <p:extLst>
      <p:ext uri="{BB962C8B-B14F-4D97-AF65-F5344CB8AC3E}">
        <p14:creationId xmlns:p14="http://schemas.microsoft.com/office/powerpoint/2010/main" val="321323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1618" y="6395026"/>
            <a:ext cx="1827810" cy="365125"/>
          </a:xfrm>
        </p:spPr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F1A309-8562-4659-83D3-B1F1F9EFF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650" y="3653076"/>
            <a:ext cx="7703209" cy="21665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042E3E-FB04-405E-BD50-3CBA238C1FFC}"/>
              </a:ext>
            </a:extLst>
          </p:cNvPr>
          <p:cNvSpPr txBox="1"/>
          <p:nvPr/>
        </p:nvSpPr>
        <p:spPr>
          <a:xfrm>
            <a:off x="3885651" y="435429"/>
            <a:ext cx="44206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Remote Observing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2E7809-FDF0-4091-8BFF-4A23AAC77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634" y="1372791"/>
            <a:ext cx="7637894" cy="2122714"/>
          </a:xfrm>
          <a:prstGeom prst="rect">
            <a:avLst/>
          </a:prstGeom>
        </p:spPr>
      </p:pic>
      <p:sp>
        <p:nvSpPr>
          <p:cNvPr id="13" name="TextShape 2">
            <a:extLst>
              <a:ext uri="{FF2B5EF4-FFF2-40B4-BE49-F238E27FC236}">
                <a16:creationId xmlns:a16="http://schemas.microsoft.com/office/drawing/2014/main" id="{38C1C9E0-F87B-43A2-9A39-EB6434B04944}"/>
              </a:ext>
            </a:extLst>
          </p:cNvPr>
          <p:cNvSpPr txBox="1"/>
          <p:nvPr/>
        </p:nvSpPr>
        <p:spPr>
          <a:xfrm>
            <a:off x="272143" y="1462532"/>
            <a:ext cx="3488871" cy="3843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Connect to Atlanta machine using VNC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lang="en-US" sz="2000" spc="-1" dirty="0">
                <a:solidFill>
                  <a:srgbClr val="000000"/>
                </a:solidFill>
              </a:rPr>
              <a:t>Atlanta machine connects to mountain using SSH tunnel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CHARA software is the same as that on the mountain</a:t>
            </a:r>
          </a:p>
        </p:txBody>
      </p:sp>
    </p:spTree>
    <p:extLst>
      <p:ext uri="{BB962C8B-B14F-4D97-AF65-F5344CB8AC3E}">
        <p14:creationId xmlns:p14="http://schemas.microsoft.com/office/powerpoint/2010/main" val="296057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A952D9-3D7A-42F2-93CA-B6873CD5FA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42160" y="265210"/>
            <a:ext cx="8107680" cy="60807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1618" y="6395026"/>
            <a:ext cx="1827810" cy="365125"/>
          </a:xfrm>
        </p:spPr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AEA609-5CD2-4DB7-BF79-B0C1EBDA2ED5}"/>
              </a:ext>
            </a:extLst>
          </p:cNvPr>
          <p:cNvSpPr txBox="1"/>
          <p:nvPr/>
        </p:nvSpPr>
        <p:spPr>
          <a:xfrm>
            <a:off x="3222769" y="216395"/>
            <a:ext cx="56669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Remote Observing Stats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543AE8-D360-45A9-B27C-DD4ED9C7C689}"/>
              </a:ext>
            </a:extLst>
          </p:cNvPr>
          <p:cNvSpPr txBox="1"/>
          <p:nvPr/>
        </p:nvSpPr>
        <p:spPr>
          <a:xfrm>
            <a:off x="9382051" y="2382260"/>
            <a:ext cx="2672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65% Remote Nights</a:t>
            </a:r>
          </a:p>
          <a:p>
            <a:r>
              <a:rPr lang="en-US" dirty="0"/>
              <a:t>49% </a:t>
            </a:r>
            <a:r>
              <a:rPr lang="en-US" dirty="0" err="1"/>
              <a:t>Internal+Remote</a:t>
            </a:r>
            <a:endParaRPr lang="en-US" dirty="0"/>
          </a:p>
          <a:p>
            <a:r>
              <a:rPr lang="en-US" dirty="0"/>
              <a:t>16% Open </a:t>
            </a:r>
            <a:r>
              <a:rPr lang="en-US" dirty="0" err="1"/>
              <a:t>Access+Remote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AF0F6F-B42D-9991-21D3-8E18D384760F}"/>
              </a:ext>
            </a:extLst>
          </p:cNvPr>
          <p:cNvSpPr txBox="1"/>
          <p:nvPr/>
        </p:nvSpPr>
        <p:spPr>
          <a:xfrm>
            <a:off x="9382051" y="1372818"/>
            <a:ext cx="1971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817 Remote Nights</a:t>
            </a:r>
          </a:p>
          <a:p>
            <a:r>
              <a:rPr lang="en-US" dirty="0"/>
              <a:t>616 Internal</a:t>
            </a:r>
          </a:p>
          <a:p>
            <a:r>
              <a:rPr lang="en-US" dirty="0"/>
              <a:t>201 Open Access</a:t>
            </a:r>
          </a:p>
        </p:txBody>
      </p:sp>
    </p:spTree>
    <p:extLst>
      <p:ext uri="{BB962C8B-B14F-4D97-AF65-F5344CB8AC3E}">
        <p14:creationId xmlns:p14="http://schemas.microsoft.com/office/powerpoint/2010/main" val="116756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3A18C1-0735-9E25-A44B-33E6E9D62F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42160" y="265210"/>
            <a:ext cx="8107680" cy="60807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F43B47-B7AC-B8DD-544F-03B75BC9F39D}"/>
              </a:ext>
            </a:extLst>
          </p:cNvPr>
          <p:cNvSpPr txBox="1"/>
          <p:nvPr/>
        </p:nvSpPr>
        <p:spPr>
          <a:xfrm>
            <a:off x="9382051" y="2382260"/>
            <a:ext cx="2672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65% Remote Nights</a:t>
            </a:r>
          </a:p>
          <a:p>
            <a:r>
              <a:rPr lang="en-US" dirty="0"/>
              <a:t>49% </a:t>
            </a:r>
            <a:r>
              <a:rPr lang="en-US" dirty="0" err="1"/>
              <a:t>Internal+Remote</a:t>
            </a:r>
            <a:endParaRPr lang="en-US" dirty="0"/>
          </a:p>
          <a:p>
            <a:r>
              <a:rPr lang="en-US" dirty="0"/>
              <a:t>16% Open </a:t>
            </a:r>
            <a:r>
              <a:rPr lang="en-US" dirty="0" err="1"/>
              <a:t>Access+Remote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722A3C-D5E6-B214-AF8C-DC9DB277A05D}"/>
              </a:ext>
            </a:extLst>
          </p:cNvPr>
          <p:cNvSpPr txBox="1"/>
          <p:nvPr/>
        </p:nvSpPr>
        <p:spPr>
          <a:xfrm>
            <a:off x="9382051" y="1372818"/>
            <a:ext cx="1971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817 Remote Nights</a:t>
            </a:r>
          </a:p>
          <a:p>
            <a:r>
              <a:rPr lang="en-US" dirty="0"/>
              <a:t>616 Internal</a:t>
            </a:r>
          </a:p>
          <a:p>
            <a:r>
              <a:rPr lang="en-US" dirty="0"/>
              <a:t>201 Open Access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1618" y="6395026"/>
            <a:ext cx="1827810" cy="365125"/>
          </a:xfrm>
        </p:spPr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AEA609-5CD2-4DB7-BF79-B0C1EBDA2ED5}"/>
              </a:ext>
            </a:extLst>
          </p:cNvPr>
          <p:cNvSpPr txBox="1"/>
          <p:nvPr/>
        </p:nvSpPr>
        <p:spPr>
          <a:xfrm>
            <a:off x="3222769" y="216395"/>
            <a:ext cx="56669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Remote Observing Stats</a:t>
            </a:r>
          </a:p>
          <a:p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F0EE86-F9D9-48BB-BD29-B60FA1C97BEA}"/>
              </a:ext>
            </a:extLst>
          </p:cNvPr>
          <p:cNvSpPr txBox="1"/>
          <p:nvPr/>
        </p:nvSpPr>
        <p:spPr>
          <a:xfrm rot="16389799">
            <a:off x="2445643" y="1899548"/>
            <a:ext cx="1981602" cy="338554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Initial AO Installation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F08A60-4266-0F94-F0BE-051EE5254F30}"/>
              </a:ext>
            </a:extLst>
          </p:cNvPr>
          <p:cNvSpPr txBox="1"/>
          <p:nvPr/>
        </p:nvSpPr>
        <p:spPr>
          <a:xfrm rot="16389799">
            <a:off x="3455906" y="1899548"/>
            <a:ext cx="842941" cy="338554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Winter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7DE9D7-CFB6-0046-3F07-8019A8350177}"/>
              </a:ext>
            </a:extLst>
          </p:cNvPr>
          <p:cNvSpPr txBox="1"/>
          <p:nvPr/>
        </p:nvSpPr>
        <p:spPr>
          <a:xfrm rot="16389799">
            <a:off x="4828792" y="1899547"/>
            <a:ext cx="842941" cy="338554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Winter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6B5D68-3E68-8F5E-0F28-BB24ED266B2A}"/>
              </a:ext>
            </a:extLst>
          </p:cNvPr>
          <p:cNvSpPr txBox="1"/>
          <p:nvPr/>
        </p:nvSpPr>
        <p:spPr>
          <a:xfrm rot="16389799">
            <a:off x="6236913" y="2278929"/>
            <a:ext cx="842941" cy="338554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Winter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E47C40-A5DC-842E-8276-3C4E1D2F6D0F}"/>
              </a:ext>
            </a:extLst>
          </p:cNvPr>
          <p:cNvSpPr txBox="1"/>
          <p:nvPr/>
        </p:nvSpPr>
        <p:spPr>
          <a:xfrm rot="16389799">
            <a:off x="7645033" y="2126871"/>
            <a:ext cx="842941" cy="338554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Winter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8F7936-1F1D-FF07-C19C-649CCCFE1B9C}"/>
              </a:ext>
            </a:extLst>
          </p:cNvPr>
          <p:cNvSpPr txBox="1"/>
          <p:nvPr/>
        </p:nvSpPr>
        <p:spPr>
          <a:xfrm rot="16389799">
            <a:off x="5292596" y="1899546"/>
            <a:ext cx="728024" cy="338554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COVID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BF07E3-E111-0EA3-3C56-22E6E13A2404}"/>
              </a:ext>
            </a:extLst>
          </p:cNvPr>
          <p:cNvSpPr txBox="1"/>
          <p:nvPr/>
        </p:nvSpPr>
        <p:spPr>
          <a:xfrm rot="16389799">
            <a:off x="5614210" y="1981021"/>
            <a:ext cx="1135086" cy="338554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Bobcat Fire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A5FE56-0FE4-0AC0-9825-726A68AAD9FC}"/>
              </a:ext>
            </a:extLst>
          </p:cNvPr>
          <p:cNvSpPr txBox="1"/>
          <p:nvPr/>
        </p:nvSpPr>
        <p:spPr>
          <a:xfrm rot="16389799">
            <a:off x="8824764" y="2057212"/>
            <a:ext cx="919381" cy="338554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WINTER</a:t>
            </a:r>
          </a:p>
        </p:txBody>
      </p:sp>
    </p:spTree>
    <p:extLst>
      <p:ext uri="{BB962C8B-B14F-4D97-AF65-F5344CB8AC3E}">
        <p14:creationId xmlns:p14="http://schemas.microsoft.com/office/powerpoint/2010/main" val="192230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E2BB80-0DCF-46AD-B3E0-E58DD816B7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42160" y="388620"/>
            <a:ext cx="8107680" cy="60807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1618" y="6395026"/>
            <a:ext cx="1827810" cy="365125"/>
          </a:xfrm>
        </p:spPr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AEA609-5CD2-4DB7-BF79-B0C1EBDA2ED5}"/>
              </a:ext>
            </a:extLst>
          </p:cNvPr>
          <p:cNvSpPr txBox="1"/>
          <p:nvPr/>
        </p:nvSpPr>
        <p:spPr>
          <a:xfrm>
            <a:off x="1824950" y="196229"/>
            <a:ext cx="84625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Remote Observing Stats (2022 Only)</a:t>
            </a:r>
          </a:p>
          <a:p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A7B800-50A5-B1D0-1102-D100032173E2}"/>
              </a:ext>
            </a:extLst>
          </p:cNvPr>
          <p:cNvSpPr txBox="1"/>
          <p:nvPr/>
        </p:nvSpPr>
        <p:spPr>
          <a:xfrm>
            <a:off x="9382051" y="2382260"/>
            <a:ext cx="2672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75% Remote Nights</a:t>
            </a:r>
          </a:p>
          <a:p>
            <a:r>
              <a:rPr lang="en-US" dirty="0"/>
              <a:t>52% </a:t>
            </a:r>
            <a:r>
              <a:rPr lang="en-US" dirty="0" err="1"/>
              <a:t>Internal+Remote</a:t>
            </a:r>
            <a:endParaRPr lang="en-US" dirty="0"/>
          </a:p>
          <a:p>
            <a:r>
              <a:rPr lang="en-US" dirty="0"/>
              <a:t>23% Open </a:t>
            </a:r>
            <a:r>
              <a:rPr lang="en-US" dirty="0" err="1"/>
              <a:t>Access+Remote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EE921-FE59-37BE-7688-9E719CC5BBA2}"/>
              </a:ext>
            </a:extLst>
          </p:cNvPr>
          <p:cNvSpPr txBox="1"/>
          <p:nvPr/>
        </p:nvSpPr>
        <p:spPr>
          <a:xfrm>
            <a:off x="9382051" y="1372818"/>
            <a:ext cx="1971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221 Remote Nights</a:t>
            </a:r>
          </a:p>
          <a:p>
            <a:r>
              <a:rPr lang="en-US" dirty="0"/>
              <a:t>154 Internal</a:t>
            </a:r>
          </a:p>
          <a:p>
            <a:r>
              <a:rPr lang="en-US" dirty="0"/>
              <a:t>67 Open Access</a:t>
            </a:r>
          </a:p>
        </p:txBody>
      </p:sp>
    </p:spTree>
    <p:extLst>
      <p:ext uri="{BB962C8B-B14F-4D97-AF65-F5344CB8AC3E}">
        <p14:creationId xmlns:p14="http://schemas.microsoft.com/office/powerpoint/2010/main" val="112657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Chart, line chart&#10;&#10;Description automatically generated">
            <a:extLst>
              <a:ext uri="{FF2B5EF4-FFF2-40B4-BE49-F238E27FC236}">
                <a16:creationId xmlns:a16="http://schemas.microsoft.com/office/drawing/2014/main" id="{68482F83-6D13-7D15-B9BF-DF7DBBED5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098" y="633073"/>
            <a:ext cx="7455804" cy="559185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1618" y="6395026"/>
            <a:ext cx="1827810" cy="365125"/>
          </a:xfrm>
        </p:spPr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AEA609-5CD2-4DB7-BF79-B0C1EBDA2ED5}"/>
              </a:ext>
            </a:extLst>
          </p:cNvPr>
          <p:cNvSpPr txBox="1"/>
          <p:nvPr/>
        </p:nvSpPr>
        <p:spPr>
          <a:xfrm>
            <a:off x="1566282" y="211117"/>
            <a:ext cx="89579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Remote Observing Stats (2019 – 2022)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0F517B-8C1A-0190-369A-B29B92E9987B}"/>
              </a:ext>
            </a:extLst>
          </p:cNvPr>
          <p:cNvSpPr txBox="1"/>
          <p:nvPr/>
        </p:nvSpPr>
        <p:spPr>
          <a:xfrm>
            <a:off x="3644481" y="517811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34%</a:t>
            </a:r>
            <a:endParaRPr lang="en-US" sz="4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19DD89-5FBC-6D32-4141-7104BCFAAD50}"/>
              </a:ext>
            </a:extLst>
          </p:cNvPr>
          <p:cNvSpPr txBox="1"/>
          <p:nvPr/>
        </p:nvSpPr>
        <p:spPr>
          <a:xfrm>
            <a:off x="5131159" y="1663581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94%</a:t>
            </a:r>
            <a:endParaRPr lang="en-US" sz="4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834AAA-CC27-C0ED-F15C-BC656DEE6226}"/>
              </a:ext>
            </a:extLst>
          </p:cNvPr>
          <p:cNvSpPr txBox="1"/>
          <p:nvPr/>
        </p:nvSpPr>
        <p:spPr>
          <a:xfrm>
            <a:off x="6850435" y="1615926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86%</a:t>
            </a:r>
            <a:endParaRPr lang="en-US" sz="4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043C34-C9F1-A4A9-DF48-3A82B2E1A1A3}"/>
              </a:ext>
            </a:extLst>
          </p:cNvPr>
          <p:cNvSpPr txBox="1"/>
          <p:nvPr/>
        </p:nvSpPr>
        <p:spPr>
          <a:xfrm>
            <a:off x="8439749" y="287928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75%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5926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Chart, line chart&#10;&#10;Description automatically generated">
            <a:extLst>
              <a:ext uri="{FF2B5EF4-FFF2-40B4-BE49-F238E27FC236}">
                <a16:creationId xmlns:a16="http://schemas.microsoft.com/office/drawing/2014/main" id="{68482F83-6D13-7D15-B9BF-DF7DBBED5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098" y="633073"/>
            <a:ext cx="7455804" cy="559185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1618" y="6395026"/>
            <a:ext cx="1827810" cy="365125"/>
          </a:xfrm>
        </p:spPr>
        <p:txBody>
          <a:bodyPr/>
          <a:lstStyle/>
          <a:p>
            <a:r>
              <a:rPr lang="en-US" dirty="0"/>
              <a:t>Remote Operations </a:t>
            </a:r>
          </a:p>
          <a:p>
            <a:r>
              <a:rPr lang="en-US" dirty="0"/>
              <a:t>&amp; Data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AEA609-5CD2-4DB7-BF79-B0C1EBDA2ED5}"/>
              </a:ext>
            </a:extLst>
          </p:cNvPr>
          <p:cNvSpPr txBox="1"/>
          <p:nvPr/>
        </p:nvSpPr>
        <p:spPr>
          <a:xfrm>
            <a:off x="1566282" y="211117"/>
            <a:ext cx="89579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Remote Observing Stats (2019 – 2022)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0F517B-8C1A-0190-369A-B29B92E9987B}"/>
              </a:ext>
            </a:extLst>
          </p:cNvPr>
          <p:cNvSpPr txBox="1"/>
          <p:nvPr/>
        </p:nvSpPr>
        <p:spPr>
          <a:xfrm>
            <a:off x="3644481" y="517811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34%</a:t>
            </a:r>
            <a:endParaRPr lang="en-US" sz="4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19DD89-5FBC-6D32-4141-7104BCFAAD50}"/>
              </a:ext>
            </a:extLst>
          </p:cNvPr>
          <p:cNvSpPr txBox="1"/>
          <p:nvPr/>
        </p:nvSpPr>
        <p:spPr>
          <a:xfrm>
            <a:off x="5131159" y="1663581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94%</a:t>
            </a:r>
            <a:endParaRPr lang="en-US" sz="4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834AAA-CC27-C0ED-F15C-BC656DEE6226}"/>
              </a:ext>
            </a:extLst>
          </p:cNvPr>
          <p:cNvSpPr txBox="1"/>
          <p:nvPr/>
        </p:nvSpPr>
        <p:spPr>
          <a:xfrm>
            <a:off x="6850435" y="1615926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86%</a:t>
            </a:r>
            <a:endParaRPr lang="en-US" sz="4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043C34-C9F1-A4A9-DF48-3A82B2E1A1A3}"/>
              </a:ext>
            </a:extLst>
          </p:cNvPr>
          <p:cNvSpPr txBox="1"/>
          <p:nvPr/>
        </p:nvSpPr>
        <p:spPr>
          <a:xfrm>
            <a:off x="8439749" y="287928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75%</a:t>
            </a:r>
            <a:endParaRPr lang="en-US" sz="4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2C6F52-7B1C-7ECE-C82E-CF701197D148}"/>
              </a:ext>
            </a:extLst>
          </p:cNvPr>
          <p:cNvCxnSpPr/>
          <p:nvPr/>
        </p:nvCxnSpPr>
        <p:spPr>
          <a:xfrm>
            <a:off x="8944495" y="2793076"/>
            <a:ext cx="2144683" cy="806335"/>
          </a:xfrm>
          <a:prstGeom prst="line">
            <a:avLst/>
          </a:prstGeom>
          <a:ln w="28575">
            <a:solidFill>
              <a:srgbClr val="1F77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7583AB-B666-020E-E74F-2C9050A269A2}"/>
              </a:ext>
            </a:extLst>
          </p:cNvPr>
          <p:cNvSpPr txBox="1"/>
          <p:nvPr/>
        </p:nvSpPr>
        <p:spPr>
          <a:xfrm>
            <a:off x="10312170" y="287928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???</a:t>
            </a:r>
            <a:endParaRPr lang="en-US" sz="4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EA4DFD-0764-4C08-2355-3514B0129B78}"/>
              </a:ext>
            </a:extLst>
          </p:cNvPr>
          <p:cNvCxnSpPr>
            <a:cxnSpLocks/>
          </p:cNvCxnSpPr>
          <p:nvPr/>
        </p:nvCxnSpPr>
        <p:spPr>
          <a:xfrm>
            <a:off x="8966600" y="2793076"/>
            <a:ext cx="2180767" cy="286259"/>
          </a:xfrm>
          <a:prstGeom prst="line">
            <a:avLst/>
          </a:prstGeom>
          <a:ln w="28575">
            <a:solidFill>
              <a:srgbClr val="1F77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34E4FB-6527-7895-CF5F-D5BD2F1FE109}"/>
              </a:ext>
            </a:extLst>
          </p:cNvPr>
          <p:cNvCxnSpPr>
            <a:cxnSpLocks/>
          </p:cNvCxnSpPr>
          <p:nvPr/>
        </p:nvCxnSpPr>
        <p:spPr>
          <a:xfrm>
            <a:off x="8977653" y="2793076"/>
            <a:ext cx="2133630" cy="1346662"/>
          </a:xfrm>
          <a:prstGeom prst="line">
            <a:avLst/>
          </a:prstGeom>
          <a:ln w="28575">
            <a:solidFill>
              <a:srgbClr val="1F77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31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7909</TotalTime>
  <Words>705</Words>
  <Application>Microsoft Office PowerPoint</Application>
  <PresentationFormat>Widescreen</PresentationFormat>
  <Paragraphs>231</Paragraphs>
  <Slides>23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Armand Ten Brummelaar</dc:creator>
  <cp:lastModifiedBy>Jeremy William Jones</cp:lastModifiedBy>
  <cp:revision>28</cp:revision>
  <dcterms:created xsi:type="dcterms:W3CDTF">2018-01-14T18:57:25Z</dcterms:created>
  <dcterms:modified xsi:type="dcterms:W3CDTF">2023-03-13T03:50:56Z</dcterms:modified>
</cp:coreProperties>
</file>