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svg" ContentType="image/svg+xml"/>
  <Default Extension="tif"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74830"/>
  </p:normalViewPr>
  <p:slideViewPr>
    <p:cSldViewPr snapToGrid="0" snapToObjects="1">
      <p:cViewPr varScale="1">
        <p:scale>
          <a:sx n="94" d="100"/>
          <a:sy n="94" d="100"/>
        </p:scale>
        <p:origin x="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70FA8-2E2D-CC47-9F12-41210C0FEBC0}" type="datetimeFigureOut">
              <a:rPr lang="en-US" smtClean="0"/>
              <a:t>3/10/23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E4355-2EDA-014E-97D8-D27E31D8C170}" type="slidenum">
              <a:rPr lang="en-US" smtClean="0"/>
              <a:t>‹#›</a:t>
            </a:fld>
            <a:endParaRPr lang="en-US"/>
          </a:p>
        </p:txBody>
      </p:sp>
    </p:spTree>
    <p:extLst>
      <p:ext uri="{BB962C8B-B14F-4D97-AF65-F5344CB8AC3E}">
        <p14:creationId xmlns:p14="http://schemas.microsoft.com/office/powerpoint/2010/main" val="179452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I’m </a:t>
            </a:r>
            <a:r>
              <a:rPr lang="en-US" dirty="0" err="1"/>
              <a:t>Cyprien</a:t>
            </a:r>
            <a:r>
              <a:rPr lang="en-US" dirty="0"/>
              <a:t> </a:t>
            </a:r>
            <a:r>
              <a:rPr lang="en-US" dirty="0" err="1"/>
              <a:t>Lanthermann</a:t>
            </a:r>
            <a:r>
              <a:rPr lang="en-US" dirty="0"/>
              <a:t>. I’m working at the CHARA Array, and today I will present you the design of </a:t>
            </a:r>
            <a:r>
              <a:rPr lang="en-US" dirty="0" err="1"/>
              <a:t>Silmaril</a:t>
            </a:r>
            <a:r>
              <a:rPr lang="en-US" dirty="0"/>
              <a:t>, a new instrument that we are implementing currently.</a:t>
            </a:r>
          </a:p>
          <a:p>
            <a:endParaRPr lang="en-US" dirty="0"/>
          </a:p>
        </p:txBody>
      </p:sp>
      <p:sp>
        <p:nvSpPr>
          <p:cNvPr id="4" name="Slide Number Placeholder 3"/>
          <p:cNvSpPr>
            <a:spLocks noGrp="1"/>
          </p:cNvSpPr>
          <p:nvPr>
            <p:ph type="sldNum" sz="quarter" idx="10"/>
          </p:nvPr>
        </p:nvSpPr>
        <p:spPr/>
        <p:txBody>
          <a:bodyPr/>
          <a:lstStyle/>
          <a:p>
            <a:fld id="{159E4355-2EDA-014E-97D8-D27E31D8C170}" type="slidenum">
              <a:rPr lang="en-US" smtClean="0"/>
              <a:t>1</a:t>
            </a:fld>
            <a:endParaRPr lang="en-US"/>
          </a:p>
        </p:txBody>
      </p:sp>
    </p:spTree>
    <p:extLst>
      <p:ext uri="{BB962C8B-B14F-4D97-AF65-F5344CB8AC3E}">
        <p14:creationId xmlns:p14="http://schemas.microsoft.com/office/powerpoint/2010/main" val="130552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for the seeing, we have r</a:t>
            </a:r>
            <a:r>
              <a:rPr lang="en-US" baseline="-25000" dirty="0"/>
              <a:t>0</a:t>
            </a:r>
            <a:r>
              <a:rPr lang="en-US" baseline="0" dirty="0"/>
              <a:t> that we use to call r0, and is called r in the simulation, with the values here that represent bad, average and good conditions, respectively. The study shows that the K-band is not much affected by this parameters, as in this band the atmosphere is more stable, but in the H-band, the SNR increase noticeably with the value of r, which is expected. On the plot, we have the limiting magnitude as a function of r, and we can see that for both average and good seeing, we reach a limiting magnitude of 12. Note that these values are for the expected background of the final design with an external </a:t>
            </a:r>
            <a:r>
              <a:rPr lang="en-US" baseline="0" dirty="0" err="1"/>
              <a:t>dewar</a:t>
            </a:r>
            <a:r>
              <a:rPr lang="en-US" baseline="0" dirty="0"/>
              <a:t> and special cold block. For the background gain just with the C-RED ONE camera, we should be able to reach magnitude of 9 or 10 already.</a:t>
            </a:r>
            <a:endParaRPr lang="en-US" baseline="-25000" dirty="0"/>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10</a:t>
            </a:fld>
            <a:endParaRPr lang="en-US"/>
          </a:p>
        </p:txBody>
      </p:sp>
    </p:spTree>
    <p:extLst>
      <p:ext uri="{BB962C8B-B14F-4D97-AF65-F5344CB8AC3E}">
        <p14:creationId xmlns:p14="http://schemas.microsoft.com/office/powerpoint/2010/main" val="56602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t>
            </a:r>
            <a:r>
              <a:rPr lang="en-US" dirty="0" err="1"/>
              <a:t>summuraize</a:t>
            </a:r>
            <a:r>
              <a:rPr lang="en-US" dirty="0"/>
              <a:t>, the best conditions and background should bring a gain in sensitivity of 4, and in the current state of the design, we should have a gain 2 magnitude already.</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11</a:t>
            </a:fld>
            <a:endParaRPr lang="en-US"/>
          </a:p>
        </p:txBody>
      </p:sp>
    </p:spTree>
    <p:extLst>
      <p:ext uri="{BB962C8B-B14F-4D97-AF65-F5344CB8AC3E}">
        <p14:creationId xmlns:p14="http://schemas.microsoft.com/office/powerpoint/2010/main" val="89540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software side, the advantage of using a C-RED One camera is that we already have the software developed to use the camera, and as we will use an image plane combiner, we can adapt the MIRC-X software for both the data acquisition and reduction, with the biggest change being going from 6 telescopes to 3.</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12</a:t>
            </a:fld>
            <a:endParaRPr lang="en-US"/>
          </a:p>
        </p:txBody>
      </p:sp>
    </p:spTree>
    <p:extLst>
      <p:ext uri="{BB962C8B-B14F-4D97-AF65-F5344CB8AC3E}">
        <p14:creationId xmlns:p14="http://schemas.microsoft.com/office/powerpoint/2010/main" val="1560466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science cases that drive the will to improve the sensitivity of the CHARA array, opening some new science, like the study of AGNs, represented by the left plot, with in green the current CHARA performance, and in blue the sensitivity that SILMARIL will reach, or extending the already the science case already studied at CHARA, like the young binaries, represented by the figure on the right, with the histogram of the magnitude of the young known stars in the nearby forming regions, with the gray area representing the gain in sensitivity brought by SILMARIL.</a:t>
            </a:r>
          </a:p>
        </p:txBody>
      </p:sp>
      <p:sp>
        <p:nvSpPr>
          <p:cNvPr id="4" name="Slide Number Placeholder 3"/>
          <p:cNvSpPr>
            <a:spLocks noGrp="1"/>
          </p:cNvSpPr>
          <p:nvPr>
            <p:ph type="sldNum" sz="quarter" idx="5"/>
          </p:nvPr>
        </p:nvSpPr>
        <p:spPr/>
        <p:txBody>
          <a:bodyPr/>
          <a:lstStyle/>
          <a:p>
            <a:fld id="{159E4355-2EDA-014E-97D8-D27E31D8C170}" type="slidenum">
              <a:rPr lang="en-US" smtClean="0"/>
              <a:t>13</a:t>
            </a:fld>
            <a:endParaRPr lang="en-US"/>
          </a:p>
        </p:txBody>
      </p:sp>
    </p:spTree>
    <p:extLst>
      <p:ext uri="{BB962C8B-B14F-4D97-AF65-F5344CB8AC3E}">
        <p14:creationId xmlns:p14="http://schemas.microsoft.com/office/powerpoint/2010/main" val="124610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of the implementation at CHARA is the following. </a:t>
            </a:r>
          </a:p>
          <a:p>
            <a:endParaRPr lang="en-US" dirty="0"/>
          </a:p>
          <a:p>
            <a:r>
              <a:rPr lang="en-US" dirty="0"/>
              <a:t>We planned to test the alignment procedure and get lab fringes this winter. We got to the point of obtaining fringes with 2 of the beams the evening the snow storm started, as you can see here the fringes passing by while we are scanning the internal delay lines. I would like to thanks particularly Gerard for lending us the CRED 2 we are now using while waiting for the CRED one delivery. We would have had a really hard time finding fringes with the first engineering camera we planned to use, as it is lacky a lot of dynamic. The on-sky test were cancelled due to the snowstorm that you now all heard about.</a:t>
            </a:r>
          </a:p>
          <a:p>
            <a:endParaRPr lang="en-US" dirty="0"/>
          </a:p>
          <a:p>
            <a:r>
              <a:rPr lang="en-US" dirty="0"/>
              <a:t>We should receive the C-RED One camera in June, and should implement it right away, and with a planned on-sky commissioning early July.</a:t>
            </a:r>
          </a:p>
          <a:p>
            <a:endParaRPr lang="en-US" dirty="0"/>
          </a:p>
          <a:p>
            <a:r>
              <a:rPr lang="en-US" dirty="0"/>
              <a:t>Once the capability of the instrument will be proved on sky, we will start the further development of the instrument, with the implementation of the second set of 3 beams and the development of the external </a:t>
            </a:r>
            <a:r>
              <a:rPr lang="en-US" dirty="0" err="1"/>
              <a:t>dewar</a:t>
            </a:r>
            <a:r>
              <a:rPr lang="en-US" dirty="0"/>
              <a:t> or the narcissus mirror.</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14</a:t>
            </a:fld>
            <a:endParaRPr lang="en-US"/>
          </a:p>
        </p:txBody>
      </p:sp>
    </p:spTree>
    <p:extLst>
      <p:ext uri="{BB962C8B-B14F-4D97-AF65-F5344CB8AC3E}">
        <p14:creationId xmlns:p14="http://schemas.microsoft.com/office/powerpoint/2010/main" val="305840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 let you with the conclusion slide that summaries this presentation and will answer your questions.</a:t>
            </a:r>
          </a:p>
        </p:txBody>
      </p:sp>
      <p:sp>
        <p:nvSpPr>
          <p:cNvPr id="4" name="Slide Number Placeholder 3"/>
          <p:cNvSpPr>
            <a:spLocks noGrp="1"/>
          </p:cNvSpPr>
          <p:nvPr>
            <p:ph type="sldNum" sz="quarter" idx="5"/>
          </p:nvPr>
        </p:nvSpPr>
        <p:spPr/>
        <p:txBody>
          <a:bodyPr/>
          <a:lstStyle/>
          <a:p>
            <a:fld id="{159E4355-2EDA-014E-97D8-D27E31D8C170}" type="slidenum">
              <a:rPr lang="en-US" smtClean="0"/>
              <a:t>15</a:t>
            </a:fld>
            <a:endParaRPr lang="en-US"/>
          </a:p>
        </p:txBody>
      </p:sp>
    </p:spTree>
    <p:extLst>
      <p:ext uri="{BB962C8B-B14F-4D97-AF65-F5344CB8AC3E}">
        <p14:creationId xmlns:p14="http://schemas.microsoft.com/office/powerpoint/2010/main" val="59532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default of interferometry, compared to other observing techniques is its sensitivity. Huge efforts on this matters has been done in the previous years. At CHARA, until recently, the most sensitive instrument was without a doubt CLASSIC/CLIMB, CLIMB being the 3-telescope version of CLASSIC, allowing closure phase measurement, in exchange of losing some sensitivity. But for a few years now, we have MIRC-X, in combination with MYSTIC more recently, which reach sensitivity getting close to CLASSIC. In the table here are the official best performance, but this value is conservative, with a best performance at 8.1 for now for MIRC-X, and 9.2 for CLASSIC. Because of that, CLASSIC/CLIMB lost some of its attractiveness, with MIRC-X being now the most requested and used instrument at CHARA. Therefore, we decided to upgrade CLASSIC/CLIMB with the main goal being the sensitivity.</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2</a:t>
            </a:fld>
            <a:endParaRPr lang="en-US"/>
          </a:p>
        </p:txBody>
      </p:sp>
    </p:spTree>
    <p:extLst>
      <p:ext uri="{BB962C8B-B14F-4D97-AF65-F5344CB8AC3E}">
        <p14:creationId xmlns:p14="http://schemas.microsoft.com/office/powerpoint/2010/main" val="338737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upgrade, the starting point is a better camera. And for interferometry in the near infrared, the best detector is currently the relatively recent SAPHIRA detectors, using an electron Avalanche </a:t>
            </a:r>
            <a:r>
              <a:rPr lang="en-US" dirty="0" err="1"/>
              <a:t>PhotoDiode</a:t>
            </a:r>
            <a:r>
              <a:rPr lang="en-US" dirty="0"/>
              <a:t> technology (or e-APD). It presents the advantages of a fast frame rate with low readout noise, less than an electron, and it has a decent dark current.</a:t>
            </a:r>
          </a:p>
          <a:p>
            <a:r>
              <a:rPr lang="en-US" dirty="0"/>
              <a:t>It has been developed by the Leonardo company in association with ESO, for the AO and Fringe Tracking system of GRAVITY, and has been used by several other instruments since then, including MIRC-X and MYSTIC at the CHARA Array that I mentioned earlier, and that use the ready to use C-RED One camera. So, we decided to use this solution as well, as we have good experience with them, and that it will make it easier to implement as we already have the tools for it. The performance of the camera by itself will already allow a gain in sensitivity.</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3</a:t>
            </a:fld>
            <a:endParaRPr lang="en-US"/>
          </a:p>
        </p:txBody>
      </p:sp>
    </p:spTree>
    <p:extLst>
      <p:ext uri="{BB962C8B-B14F-4D97-AF65-F5344CB8AC3E}">
        <p14:creationId xmlns:p14="http://schemas.microsoft.com/office/powerpoint/2010/main" val="319061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push even further for sensitivity, we also studied the design of the beam combiner specifically. First, we chose to limit it to 3 beams, as we chose to stay conservative with a minimum number of telescopes, but we wanted to be able to measure closure phases. Then, even if the original idea was to keep the general design of CLASSIC and CLIMB, we studied the difference between a 3-telescope pupil plane combiner, like CLIMB, and a image plane combiner. On the figure here we plot the simulated fringe SNR as a function of the star magnitude in the H band, the dotes are for the pupil plane combiner, the crosses are for the image plane. And we see that the image plane gives a better SNR, giving a better limiting magnitude. So, we changed our plan and went for an image plane beam combiner.</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4</a:t>
            </a:fld>
            <a:endParaRPr lang="en-US"/>
          </a:p>
        </p:txBody>
      </p:sp>
    </p:spTree>
    <p:extLst>
      <p:ext uri="{BB962C8B-B14F-4D97-AF65-F5344CB8AC3E}">
        <p14:creationId xmlns:p14="http://schemas.microsoft.com/office/powerpoint/2010/main" val="385772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we decided on consists of using as few optical element as possible, taking inspiration from the FRIEND instrument at MROI, to limit the loss of flux each element can bring. On the picture here you can see the path of light coming from the telescopes. First, we have pickoff mirrors that send the beams on a higher level, to be able to implement the combiner on the already crowded table. It reaches the first set of cylindrical mirrors, that are non redundantly spaced, and characterized by a long focal length of 5.2m, in the fringe’s direction and it sends the beams to a second cylindrical mirror, with a shorter focal length of 0.35m in the spectral direction. We needed an extra fold mirror so we could fit the combiner on the optical table.</a:t>
            </a:r>
          </a:p>
          <a:p>
            <a:r>
              <a:rPr lang="en-US" dirty="0"/>
              <a:t>Just before the second cylindrical mirror, the beams pass through a dispersive element, with a low spectral resolution around R of 35, which will allow the group delay tracking of the fringes, and the CL2 send the beams on the camera, which here is one of the engineering camera we used, in place of the CRED one that we will get this year.</a:t>
            </a:r>
          </a:p>
          <a:p>
            <a:r>
              <a:rPr lang="en-US" dirty="0"/>
              <a:t>Now, as shown in this early scheme of the combiner, we plan a second implementation phase, where the second cylindrical mirror and the dispersive element should be placed in a cold external </a:t>
            </a:r>
            <a:r>
              <a:rPr lang="en-US" dirty="0" err="1"/>
              <a:t>dewar</a:t>
            </a:r>
            <a:r>
              <a:rPr lang="en-US" dirty="0"/>
              <a:t> to reduce the background and gain even more in sensitivity. An alternative to the cold external </a:t>
            </a:r>
            <a:r>
              <a:rPr lang="en-US" dirty="0" err="1"/>
              <a:t>dewar</a:t>
            </a:r>
            <a:r>
              <a:rPr lang="en-US" dirty="0"/>
              <a:t> would be to use a Narcissus mirror.</a:t>
            </a:r>
          </a:p>
          <a:p>
            <a:endParaRPr lang="en-US" dirty="0"/>
          </a:p>
          <a:p>
            <a:r>
              <a:rPr lang="en-US" dirty="0"/>
              <a:t>To allow the observation in both H and K-band simultaneously, we decided to use an edge filter at the position of the closest filter to the detector, in the camera. This edged filter will have one half coated to filter out the K-band photon, and the other half uncoated to allow the K-band to go through.</a:t>
            </a:r>
          </a:p>
        </p:txBody>
      </p:sp>
      <p:sp>
        <p:nvSpPr>
          <p:cNvPr id="4" name="Slide Number Placeholder 3"/>
          <p:cNvSpPr>
            <a:spLocks noGrp="1"/>
          </p:cNvSpPr>
          <p:nvPr>
            <p:ph type="sldNum" sz="quarter" idx="5"/>
          </p:nvPr>
        </p:nvSpPr>
        <p:spPr/>
        <p:txBody>
          <a:bodyPr/>
          <a:lstStyle/>
          <a:p>
            <a:fld id="{159E4355-2EDA-014E-97D8-D27E31D8C170}" type="slidenum">
              <a:rPr lang="en-US" smtClean="0"/>
              <a:t>5</a:t>
            </a:fld>
            <a:endParaRPr lang="en-US"/>
          </a:p>
        </p:txBody>
      </p:sp>
    </p:spTree>
    <p:extLst>
      <p:ext uri="{BB962C8B-B14F-4D97-AF65-F5344CB8AC3E}">
        <p14:creationId xmlns:p14="http://schemas.microsoft.com/office/powerpoint/2010/main" val="65515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Luckily, this design have just enough space to be able to implement a second set of 3 beams, that we will implement in a second time, like the external </a:t>
            </a:r>
            <a:r>
              <a:rPr lang="en-US" dirty="0" err="1"/>
              <a:t>dewar</a:t>
            </a:r>
            <a:r>
              <a:rPr lang="en-US" dirty="0"/>
              <a:t>, to obtain this final layout with a 2 times 3-beam combiner.</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6</a:t>
            </a:fld>
            <a:endParaRPr lang="en-US"/>
          </a:p>
        </p:txBody>
      </p:sp>
    </p:spTree>
    <p:extLst>
      <p:ext uri="{BB962C8B-B14F-4D97-AF65-F5344CB8AC3E}">
        <p14:creationId xmlns:p14="http://schemas.microsoft.com/office/powerpoint/2010/main" val="2887215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described previously, the edge filter will have one half coated to filter out the K-band photons, so we can reduce the noise in the H-band part of the detector, and a second half without coat, to let through the K-band photons, both thermal and from the astrophysical target, but this part of the design is the one that presents the most difficulties. Indeed, as the edge filter is situated in front of the detector, some of the K-band photon can leak into the H-band in the region of the transition between the coated and uncoated part of the filter, as you can see on the scheme, part of the light will go through the coated part, and some will not. In our design, the gap between the H and the K-band represent 6 pixels on the detector, so we want to limit the area affected by the transition of the edge filter on the detector. To do that, the transition need to be relatively sharp (about 100 micron) and as straight as possible. This edge filter presents a real difficulty to acquire, as its manufacture present several challenges, like the accuracy of the transition between the coated and uncoated parts, or the sharpness of this transition. In the end, we found one company that said they should be able to build it with our requirement.</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7</a:t>
            </a:fld>
            <a:endParaRPr lang="en-US"/>
          </a:p>
        </p:txBody>
      </p:sp>
    </p:spTree>
    <p:extLst>
      <p:ext uri="{BB962C8B-B14F-4D97-AF65-F5344CB8AC3E}">
        <p14:creationId xmlns:p14="http://schemas.microsoft.com/office/powerpoint/2010/main" val="115620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in case the first design has a poor performance, we thought of an alternative design that should work, but presents some disadvantages. The design presented on the top right figure is using a full K filter, cut in half, with the cut edge being polished to a predetermined angle, sending the H-band further on the detector, avoiding the potential transition area that a not perfect edge would create. The K-band would pass outside of the filter. The main issue is that this design will introduce some optical path difference between the the H- and K-band, and this optical path difference will induce a defocus between the 2 bands. But our prediction is a defocus of about 2 pixels on the detector, which is not great but we should be able to deal with it. Of course, we hope for the first design to work well to avoid that.</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8</a:t>
            </a:fld>
            <a:endParaRPr lang="en-US"/>
          </a:p>
        </p:txBody>
      </p:sp>
    </p:spTree>
    <p:extLst>
      <p:ext uri="{BB962C8B-B14F-4D97-AF65-F5344CB8AC3E}">
        <p14:creationId xmlns:p14="http://schemas.microsoft.com/office/powerpoint/2010/main" val="170630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the design, we can simulate the performance of the instrument. For that we use a 2-step simulation, the first part simulating the phase induced by the atmospheric turbulence, the second simulating the detector performance, with different parameters indicated here. In this presentation I will go directly talk about the seeing parameter, the magnitude of the star being implicit as we are looking for the most sensitive performance. But you can check the others parameters’ effect in my SPIE paper from last year.</a:t>
            </a:r>
          </a:p>
          <a:p>
            <a:r>
              <a:rPr lang="en-US" dirty="0"/>
              <a:t> </a:t>
            </a:r>
          </a:p>
        </p:txBody>
      </p:sp>
      <p:sp>
        <p:nvSpPr>
          <p:cNvPr id="4" name="Slide Number Placeholder 3"/>
          <p:cNvSpPr>
            <a:spLocks noGrp="1"/>
          </p:cNvSpPr>
          <p:nvPr>
            <p:ph type="sldNum" sz="quarter" idx="5"/>
          </p:nvPr>
        </p:nvSpPr>
        <p:spPr/>
        <p:txBody>
          <a:bodyPr/>
          <a:lstStyle/>
          <a:p>
            <a:fld id="{159E4355-2EDA-014E-97D8-D27E31D8C170}" type="slidenum">
              <a:rPr lang="en-US" smtClean="0"/>
              <a:t>9</a:t>
            </a:fld>
            <a:endParaRPr lang="en-US"/>
          </a:p>
        </p:txBody>
      </p:sp>
    </p:spTree>
    <p:extLst>
      <p:ext uri="{BB962C8B-B14F-4D97-AF65-F5344CB8AC3E}">
        <p14:creationId xmlns:p14="http://schemas.microsoft.com/office/powerpoint/2010/main" val="16824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95993" y="6395026"/>
            <a:ext cx="1827810" cy="365125"/>
          </a:xfrm>
        </p:spPr>
        <p:txBody>
          <a:bodyPr/>
          <a:lstStyle/>
          <a:p>
            <a:r>
              <a:rPr lang="en-US" dirty="0"/>
              <a:t>Your Talk Title Here</a:t>
            </a:r>
          </a:p>
        </p:txBody>
      </p:sp>
      <p:sp>
        <p:nvSpPr>
          <p:cNvPr id="6" name="Slide Number Placeholder 5"/>
          <p:cNvSpPr>
            <a:spLocks noGrp="1"/>
          </p:cNvSpPr>
          <p:nvPr>
            <p:ph type="sldNum" sz="quarter" idx="12"/>
          </p:nvPr>
        </p:nvSpPr>
        <p:spPr/>
        <p:txBody>
          <a:bodyPr/>
          <a:lstStyle/>
          <a:p>
            <a:fld id="{EC7E484E-D9B0-EF48-8060-2F19FFE281E1}" type="slidenum">
              <a:rPr lang="en-US" smtClean="0"/>
              <a:t>‹#›</a:t>
            </a:fld>
            <a:endParaRPr lang="en-US"/>
          </a:p>
        </p:txBody>
      </p:sp>
    </p:spTree>
    <p:extLst>
      <p:ext uri="{BB962C8B-B14F-4D97-AF65-F5344CB8AC3E}">
        <p14:creationId xmlns:p14="http://schemas.microsoft.com/office/powerpoint/2010/main" val="20247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tif"/><Relationship Id="rId9" Type="http://schemas.openxmlformats.org/officeDocument/2006/relationships/image" Target="../media/image7.svg"/><Relationship Id="rId14" Type="http://schemas.openxmlformats.org/officeDocument/2006/relationships/image" Target="../media/image1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7868" y="6395027"/>
            <a:ext cx="18278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Your Talk Title Here</a:t>
            </a:r>
          </a:p>
        </p:txBody>
      </p:sp>
      <p:sp>
        <p:nvSpPr>
          <p:cNvPr id="6" name="Slide Number Placeholder 5"/>
          <p:cNvSpPr>
            <a:spLocks noGrp="1"/>
          </p:cNvSpPr>
          <p:nvPr>
            <p:ph type="sldNum" sz="quarter" idx="4"/>
          </p:nvPr>
        </p:nvSpPr>
        <p:spPr>
          <a:xfrm>
            <a:off x="11625942" y="6395026"/>
            <a:ext cx="4285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E484E-D9B0-EF48-8060-2F19FFE281E1}" type="slidenum">
              <a:rPr lang="en-US" smtClean="0"/>
              <a:t>‹#›</a:t>
            </a:fld>
            <a:endParaRPr lang="en-US"/>
          </a:p>
        </p:txBody>
      </p:sp>
      <p:sp>
        <p:nvSpPr>
          <p:cNvPr id="10" name="Text Box 11"/>
          <p:cNvSpPr txBox="1">
            <a:spLocks noChangeArrowheads="1"/>
          </p:cNvSpPr>
          <p:nvPr userDrawn="1"/>
        </p:nvSpPr>
        <p:spPr bwMode="auto">
          <a:xfrm>
            <a:off x="4730381" y="1337"/>
            <a:ext cx="2486130" cy="276999"/>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baseline="0" dirty="0">
                <a:solidFill>
                  <a:schemeClr val="tx2"/>
                </a:solidFill>
                <a:latin typeface="Times New Roman" charset="0"/>
              </a:rPr>
              <a:t>The CHARA Science Meeting 2023</a:t>
            </a:r>
          </a:p>
        </p:txBody>
      </p:sp>
      <p:sp>
        <p:nvSpPr>
          <p:cNvPr id="11" name="Line 12"/>
          <p:cNvSpPr>
            <a:spLocks noChangeShapeType="1"/>
          </p:cNvSpPr>
          <p:nvPr userDrawn="1"/>
        </p:nvSpPr>
        <p:spPr bwMode="auto">
          <a:xfrm>
            <a:off x="152400" y="762000"/>
            <a:ext cx="0" cy="5640843"/>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14"/>
          <p:cNvSpPr>
            <a:spLocks noChangeShapeType="1"/>
          </p:cNvSpPr>
          <p:nvPr userDrawn="1"/>
        </p:nvSpPr>
        <p:spPr bwMode="auto">
          <a:xfrm>
            <a:off x="7401425" y="152400"/>
            <a:ext cx="4653024"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15"/>
          <p:cNvSpPr>
            <a:spLocks noChangeShapeType="1"/>
          </p:cNvSpPr>
          <p:nvPr userDrawn="1"/>
        </p:nvSpPr>
        <p:spPr bwMode="auto">
          <a:xfrm>
            <a:off x="12039600" y="152400"/>
            <a:ext cx="11873" cy="624840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14"/>
          <p:cNvSpPr>
            <a:spLocks noChangeShapeType="1"/>
          </p:cNvSpPr>
          <p:nvPr userDrawn="1"/>
        </p:nvSpPr>
        <p:spPr bwMode="auto">
          <a:xfrm flipV="1">
            <a:off x="914400" y="152399"/>
            <a:ext cx="3560613" cy="1"/>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3" name="Picture 2" descr="Logo, company name&#10;&#10;Description automatically generated">
            <a:extLst>
              <a:ext uri="{FF2B5EF4-FFF2-40B4-BE49-F238E27FC236}">
                <a16:creationId xmlns:a16="http://schemas.microsoft.com/office/drawing/2014/main" id="{7CC83FCF-3CFD-36CE-9715-E6C9792278DD}"/>
              </a:ext>
            </a:extLst>
          </p:cNvPr>
          <p:cNvPicPr>
            <a:picLocks noChangeAspect="1"/>
          </p:cNvPicPr>
          <p:nvPr userDrawn="1"/>
        </p:nvPicPr>
        <p:blipFill>
          <a:blip r:embed="rId3"/>
          <a:stretch>
            <a:fillRect/>
          </a:stretch>
        </p:blipFill>
        <p:spPr>
          <a:xfrm>
            <a:off x="2009448" y="6264519"/>
            <a:ext cx="768465" cy="594360"/>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4DECCEE3-04F1-E682-81A4-FC14253ED2C4}"/>
              </a:ext>
            </a:extLst>
          </p:cNvPr>
          <p:cNvPicPr>
            <a:picLocks noChangeAspect="1"/>
          </p:cNvPicPr>
          <p:nvPr userDrawn="1"/>
        </p:nvPicPr>
        <p:blipFill>
          <a:blip r:embed="rId4"/>
          <a:stretch>
            <a:fillRect/>
          </a:stretch>
        </p:blipFill>
        <p:spPr>
          <a:xfrm>
            <a:off x="2845576" y="6308444"/>
            <a:ext cx="1128308" cy="548640"/>
          </a:xfrm>
          <a:prstGeom prst="rect">
            <a:avLst/>
          </a:prstGeom>
        </p:spPr>
      </p:pic>
      <p:pic>
        <p:nvPicPr>
          <p:cNvPr id="27" name="Picture 26" descr="Logo, company name&#10;&#10;Description automatically generated">
            <a:extLst>
              <a:ext uri="{FF2B5EF4-FFF2-40B4-BE49-F238E27FC236}">
                <a16:creationId xmlns:a16="http://schemas.microsoft.com/office/drawing/2014/main" id="{ED4177D5-D5D6-3DAA-EE95-702F56929EF9}"/>
              </a:ext>
            </a:extLst>
          </p:cNvPr>
          <p:cNvPicPr>
            <a:picLocks noChangeAspect="1"/>
          </p:cNvPicPr>
          <p:nvPr userDrawn="1"/>
        </p:nvPicPr>
        <p:blipFill>
          <a:blip r:embed="rId5"/>
          <a:stretch>
            <a:fillRect/>
          </a:stretch>
        </p:blipFill>
        <p:spPr>
          <a:xfrm>
            <a:off x="4012243" y="6417911"/>
            <a:ext cx="1308440" cy="365760"/>
          </a:xfrm>
          <a:prstGeom prst="rect">
            <a:avLst/>
          </a:prstGeom>
        </p:spPr>
      </p:pic>
      <p:pic>
        <p:nvPicPr>
          <p:cNvPr id="29" name="Picture 28" descr="Logo&#10;&#10;Description automatically generated">
            <a:extLst>
              <a:ext uri="{FF2B5EF4-FFF2-40B4-BE49-F238E27FC236}">
                <a16:creationId xmlns:a16="http://schemas.microsoft.com/office/drawing/2014/main" id="{4B9D84AB-5864-8FB8-9DF1-6B3E9228F141}"/>
              </a:ext>
            </a:extLst>
          </p:cNvPr>
          <p:cNvPicPr>
            <a:picLocks noChangeAspect="1"/>
          </p:cNvPicPr>
          <p:nvPr userDrawn="1"/>
        </p:nvPicPr>
        <p:blipFill>
          <a:blip r:embed="rId6"/>
          <a:stretch>
            <a:fillRect/>
          </a:stretch>
        </p:blipFill>
        <p:spPr>
          <a:xfrm>
            <a:off x="5456902" y="6405984"/>
            <a:ext cx="387565" cy="411480"/>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11AA4DEF-D6B2-F0A1-2519-1FA6A804670C}"/>
              </a:ext>
            </a:extLst>
          </p:cNvPr>
          <p:cNvPicPr>
            <a:picLocks noChangeAspect="1"/>
          </p:cNvPicPr>
          <p:nvPr userDrawn="1"/>
        </p:nvPicPr>
        <p:blipFill>
          <a:blip r:embed="rId7"/>
          <a:stretch>
            <a:fillRect/>
          </a:stretch>
        </p:blipFill>
        <p:spPr>
          <a:xfrm>
            <a:off x="5894065" y="6417911"/>
            <a:ext cx="1280160" cy="384048"/>
          </a:xfrm>
          <a:prstGeom prst="rect">
            <a:avLst/>
          </a:prstGeom>
        </p:spPr>
      </p:pic>
      <p:pic>
        <p:nvPicPr>
          <p:cNvPr id="33" name="Graphic 32">
            <a:extLst>
              <a:ext uri="{FF2B5EF4-FFF2-40B4-BE49-F238E27FC236}">
                <a16:creationId xmlns:a16="http://schemas.microsoft.com/office/drawing/2014/main" id="{557B0C1E-C9D8-769D-4BC3-6A9705E3CE8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260899" y="6454772"/>
            <a:ext cx="922095" cy="320040"/>
          </a:xfrm>
          <a:prstGeom prst="rect">
            <a:avLst/>
          </a:prstGeom>
        </p:spPr>
      </p:pic>
      <p:pic>
        <p:nvPicPr>
          <p:cNvPr id="35" name="Graphic 34">
            <a:extLst>
              <a:ext uri="{FF2B5EF4-FFF2-40B4-BE49-F238E27FC236}">
                <a16:creationId xmlns:a16="http://schemas.microsoft.com/office/drawing/2014/main" id="{E86C8126-150F-21E2-D799-11080FC286B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36716" y="6458581"/>
            <a:ext cx="908914" cy="320040"/>
          </a:xfrm>
          <a:prstGeom prst="rect">
            <a:avLst/>
          </a:prstGeom>
        </p:spPr>
      </p:pic>
      <p:pic>
        <p:nvPicPr>
          <p:cNvPr id="39" name="Picture 38" descr="A picture containing logo&#10;&#10;Description automatically generated">
            <a:extLst>
              <a:ext uri="{FF2B5EF4-FFF2-40B4-BE49-F238E27FC236}">
                <a16:creationId xmlns:a16="http://schemas.microsoft.com/office/drawing/2014/main" id="{43CE3FAF-ABAB-6A98-40A2-D4A3363D8D0A}"/>
              </a:ext>
            </a:extLst>
          </p:cNvPr>
          <p:cNvPicPr>
            <a:picLocks noChangeAspect="1"/>
          </p:cNvPicPr>
          <p:nvPr userDrawn="1"/>
        </p:nvPicPr>
        <p:blipFill>
          <a:blip r:embed="rId12"/>
          <a:stretch>
            <a:fillRect/>
          </a:stretch>
        </p:blipFill>
        <p:spPr>
          <a:xfrm>
            <a:off x="10566817" y="6456548"/>
            <a:ext cx="908720" cy="365760"/>
          </a:xfrm>
          <a:prstGeom prst="rect">
            <a:avLst/>
          </a:prstGeom>
        </p:spPr>
      </p:pic>
      <p:pic>
        <p:nvPicPr>
          <p:cNvPr id="45" name="Picture 44" descr="Logo, company name&#10;&#10;Description automatically generated">
            <a:extLst>
              <a:ext uri="{FF2B5EF4-FFF2-40B4-BE49-F238E27FC236}">
                <a16:creationId xmlns:a16="http://schemas.microsoft.com/office/drawing/2014/main" id="{2C78B3B4-C110-3D56-3F2B-23A0A4D53931}"/>
              </a:ext>
            </a:extLst>
          </p:cNvPr>
          <p:cNvPicPr>
            <a:picLocks noChangeAspect="1"/>
          </p:cNvPicPr>
          <p:nvPr userDrawn="1"/>
        </p:nvPicPr>
        <p:blipFill>
          <a:blip r:embed="rId13"/>
          <a:stretch>
            <a:fillRect/>
          </a:stretch>
        </p:blipFill>
        <p:spPr>
          <a:xfrm>
            <a:off x="94989" y="91458"/>
            <a:ext cx="814533" cy="80467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FA37841A-4B73-3055-1F47-243B8623590D}"/>
              </a:ext>
            </a:extLst>
          </p:cNvPr>
          <p:cNvPicPr>
            <a:picLocks noChangeAspect="1"/>
          </p:cNvPicPr>
          <p:nvPr userDrawn="1"/>
        </p:nvPicPr>
        <p:blipFill>
          <a:blip r:embed="rId14"/>
          <a:stretch>
            <a:fillRect/>
          </a:stretch>
        </p:blipFill>
        <p:spPr>
          <a:xfrm>
            <a:off x="9425411" y="6454602"/>
            <a:ext cx="1066800" cy="320040"/>
          </a:xfrm>
          <a:prstGeom prst="rect">
            <a:avLst/>
          </a:prstGeom>
        </p:spPr>
      </p:pic>
    </p:spTree>
    <p:extLst>
      <p:ext uri="{BB962C8B-B14F-4D97-AF65-F5344CB8AC3E}">
        <p14:creationId xmlns:p14="http://schemas.microsoft.com/office/powerpoint/2010/main" val="39289519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7931"/>
            <a:ext cx="9144000" cy="870478"/>
          </a:xfrm>
        </p:spPr>
        <p:txBody>
          <a:bodyPr/>
          <a:lstStyle/>
          <a:p>
            <a:r>
              <a:rPr lang="en-US" dirty="0"/>
              <a:t>Design of </a:t>
            </a:r>
            <a:r>
              <a:rPr lang="en-US" dirty="0" err="1"/>
              <a:t>Silmaril</a:t>
            </a:r>
            <a:endParaRPr lang="en-US" dirty="0"/>
          </a:p>
        </p:txBody>
      </p:sp>
      <p:sp>
        <p:nvSpPr>
          <p:cNvPr id="3" name="Subtitle 2"/>
          <p:cNvSpPr>
            <a:spLocks noGrp="1"/>
          </p:cNvSpPr>
          <p:nvPr>
            <p:ph type="subTitle" idx="1"/>
          </p:nvPr>
        </p:nvSpPr>
        <p:spPr>
          <a:xfrm>
            <a:off x="606287" y="5599896"/>
            <a:ext cx="11019655" cy="795130"/>
          </a:xfrm>
        </p:spPr>
        <p:txBody>
          <a:bodyPr/>
          <a:lstStyle/>
          <a:p>
            <a:r>
              <a:rPr lang="en-US" sz="2400" dirty="0"/>
              <a:t>by</a:t>
            </a:r>
            <a:r>
              <a:rPr lang="en-US" sz="2400" b="1" dirty="0"/>
              <a:t> </a:t>
            </a:r>
            <a:r>
              <a:rPr lang="en-US" sz="2400" b="1" dirty="0" err="1"/>
              <a:t>Cyprien</a:t>
            </a:r>
            <a:r>
              <a:rPr lang="en-US" sz="2400" b="1" dirty="0"/>
              <a:t> </a:t>
            </a:r>
            <a:r>
              <a:rPr lang="en-US" sz="2400" b="1" dirty="0" err="1"/>
              <a:t>Lanthermann</a:t>
            </a:r>
            <a:r>
              <a:rPr lang="en-US" sz="2400" dirty="0"/>
              <a:t>, Theo ten </a:t>
            </a:r>
            <a:r>
              <a:rPr lang="en-US" sz="2400" dirty="0" err="1"/>
              <a:t>Brummelaar</a:t>
            </a:r>
            <a:r>
              <a:rPr lang="en-US" sz="2400" dirty="0"/>
              <a:t>, Peter Tuthill, Marc-Antoine Martinod, E. Robert </a:t>
            </a:r>
            <a:r>
              <a:rPr lang="en-US" sz="2400" dirty="0" err="1"/>
              <a:t>Ligon</a:t>
            </a:r>
            <a:r>
              <a:rPr lang="en-US" sz="2400" dirty="0"/>
              <a:t>, Douglas </a:t>
            </a:r>
            <a:r>
              <a:rPr lang="en-US" sz="2400" dirty="0" err="1"/>
              <a:t>Gies</a:t>
            </a:r>
            <a:r>
              <a:rPr lang="en-US" sz="2400" dirty="0"/>
              <a:t>, Gail Schaefer, and Matthew Anderson </a:t>
            </a:r>
            <a:br>
              <a:rPr lang="en-US" sz="2400" dirty="0"/>
            </a:br>
            <a:endParaRPr lang="en-US" dirty="0"/>
          </a:p>
          <a:p>
            <a:endParaRPr lang="en-US" dirty="0"/>
          </a:p>
        </p:txBody>
      </p:sp>
      <p:sp>
        <p:nvSpPr>
          <p:cNvPr id="4" name="Footer Placeholder 3"/>
          <p:cNvSpPr>
            <a:spLocks noGrp="1"/>
          </p:cNvSpPr>
          <p:nvPr>
            <p:ph type="ftr" sz="quarter" idx="11"/>
          </p:nvPr>
        </p:nvSpPr>
        <p:spPr>
          <a:xfrm>
            <a:off x="131618" y="6395026"/>
            <a:ext cx="1827810" cy="365125"/>
          </a:xfrm>
        </p:spPr>
        <p:txBody>
          <a:bodyPr/>
          <a:lstStyle/>
          <a:p>
            <a:r>
              <a:rPr lang="en-US" dirty="0" err="1"/>
              <a:t>Silmaril</a:t>
            </a:r>
            <a:endParaRPr lang="en-US" dirty="0"/>
          </a:p>
        </p:txBody>
      </p:sp>
      <p:sp>
        <p:nvSpPr>
          <p:cNvPr id="5" name="Slide Number Placeholder 4"/>
          <p:cNvSpPr>
            <a:spLocks noGrp="1"/>
          </p:cNvSpPr>
          <p:nvPr>
            <p:ph type="sldNum" sz="quarter" idx="12"/>
          </p:nvPr>
        </p:nvSpPr>
        <p:spPr/>
        <p:txBody>
          <a:bodyPr/>
          <a:lstStyle/>
          <a:p>
            <a:fld id="{EC7E484E-D9B0-EF48-8060-2F19FFE281E1}" type="slidenum">
              <a:rPr lang="en-US" smtClean="0"/>
              <a:t>1</a:t>
            </a:fld>
            <a:endParaRPr lang="en-US" dirty="0"/>
          </a:p>
        </p:txBody>
      </p:sp>
      <p:pic>
        <p:nvPicPr>
          <p:cNvPr id="6" name="Picture 5">
            <a:extLst>
              <a:ext uri="{FF2B5EF4-FFF2-40B4-BE49-F238E27FC236}">
                <a16:creationId xmlns:a16="http://schemas.microsoft.com/office/drawing/2014/main" id="{35B70D5E-F9BB-4EA1-0275-77E7FA6A5B61}"/>
              </a:ext>
            </a:extLst>
          </p:cNvPr>
          <p:cNvPicPr>
            <a:picLocks noChangeAspect="1"/>
          </p:cNvPicPr>
          <p:nvPr/>
        </p:nvPicPr>
        <p:blipFill>
          <a:blip r:embed="rId3"/>
          <a:stretch>
            <a:fillRect/>
          </a:stretch>
        </p:blipFill>
        <p:spPr>
          <a:xfrm>
            <a:off x="2527485" y="1213378"/>
            <a:ext cx="7137030" cy="4272219"/>
          </a:xfrm>
          <a:prstGeom prst="rect">
            <a:avLst/>
          </a:prstGeom>
        </p:spPr>
      </p:pic>
    </p:spTree>
    <p:extLst>
      <p:ext uri="{BB962C8B-B14F-4D97-AF65-F5344CB8AC3E}">
        <p14:creationId xmlns:p14="http://schemas.microsoft.com/office/powerpoint/2010/main" val="41392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05B748-81C4-E249-A870-8D9B260C8070}"/>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A7F19783-C3CD-8641-5787-D7F6AC24191E}"/>
              </a:ext>
            </a:extLst>
          </p:cNvPr>
          <p:cNvSpPr>
            <a:spLocks noGrp="1"/>
          </p:cNvSpPr>
          <p:nvPr>
            <p:ph type="sldNum" sz="quarter" idx="12"/>
          </p:nvPr>
        </p:nvSpPr>
        <p:spPr/>
        <p:txBody>
          <a:bodyPr/>
          <a:lstStyle/>
          <a:p>
            <a:fld id="{EC7E484E-D9B0-EF48-8060-2F19FFE281E1}" type="slidenum">
              <a:rPr lang="en-US" smtClean="0"/>
              <a:t>10</a:t>
            </a:fld>
            <a:endParaRPr lang="en-US"/>
          </a:p>
        </p:txBody>
      </p:sp>
      <p:sp>
        <p:nvSpPr>
          <p:cNvPr id="7" name="Titre 1">
            <a:extLst>
              <a:ext uri="{FF2B5EF4-FFF2-40B4-BE49-F238E27FC236}">
                <a16:creationId xmlns:a16="http://schemas.microsoft.com/office/drawing/2014/main" id="{C5AADF9A-B3A6-D37A-B055-574C0E3F0431}"/>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t>Seeing r</a:t>
            </a:r>
            <a:r>
              <a:rPr lang="en-US" baseline="-25000"/>
              <a:t>0</a:t>
            </a:r>
            <a:r>
              <a:rPr lang="en-US"/>
              <a:t>(r)</a:t>
            </a:r>
            <a:endParaRPr lang="en-US" dirty="0"/>
          </a:p>
        </p:txBody>
      </p:sp>
      <p:pic>
        <p:nvPicPr>
          <p:cNvPr id="9" name="Picture 8">
            <a:extLst>
              <a:ext uri="{FF2B5EF4-FFF2-40B4-BE49-F238E27FC236}">
                <a16:creationId xmlns:a16="http://schemas.microsoft.com/office/drawing/2014/main" id="{1F80C928-8434-7E74-3E95-3D1500D97AA3}"/>
              </a:ext>
            </a:extLst>
          </p:cNvPr>
          <p:cNvPicPr>
            <a:picLocks noChangeAspect="1"/>
          </p:cNvPicPr>
          <p:nvPr/>
        </p:nvPicPr>
        <p:blipFill rotWithShape="1">
          <a:blip r:embed="rId3"/>
          <a:srcRect l="-1" t="11008" r="6587"/>
          <a:stretch/>
        </p:blipFill>
        <p:spPr>
          <a:xfrm>
            <a:off x="5966336" y="1448228"/>
            <a:ext cx="5961039" cy="4262224"/>
          </a:xfrm>
          <a:prstGeom prst="rect">
            <a:avLst/>
          </a:prstGeom>
        </p:spPr>
      </p:pic>
      <p:sp>
        <p:nvSpPr>
          <p:cNvPr id="8" name="Espace réservé du contenu 2">
            <a:extLst>
              <a:ext uri="{FF2B5EF4-FFF2-40B4-BE49-F238E27FC236}">
                <a16:creationId xmlns:a16="http://schemas.microsoft.com/office/drawing/2014/main" id="{C3E85691-F528-FFEA-3554-5C39598EFCE3}"/>
              </a:ext>
            </a:extLst>
          </p:cNvPr>
          <p:cNvSpPr txBox="1">
            <a:spLocks/>
          </p:cNvSpPr>
          <p:nvPr/>
        </p:nvSpPr>
        <p:spPr>
          <a:xfrm>
            <a:off x="508000" y="1447800"/>
            <a:ext cx="5961039"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r</a:t>
            </a:r>
            <a:r>
              <a:rPr lang="en-US" baseline="-25000" dirty="0"/>
              <a:t>0</a:t>
            </a:r>
            <a:r>
              <a:rPr lang="en-US" dirty="0"/>
              <a:t> = 5, 10, 20 cm</a:t>
            </a:r>
          </a:p>
          <a:p>
            <a:pPr algn="l">
              <a:buFont typeface="Symbol" pitchFamily="2" charset="2"/>
              <a:buChar char="Þ"/>
            </a:pPr>
            <a:r>
              <a:rPr lang="en-US" dirty="0"/>
              <a:t> Does not affect K-band much (more stable turbulence)</a:t>
            </a:r>
          </a:p>
          <a:p>
            <a:pPr algn="l">
              <a:buFont typeface="Symbol" pitchFamily="2" charset="2"/>
              <a:buChar char="Þ"/>
            </a:pPr>
            <a:r>
              <a:rPr lang="en-US" dirty="0"/>
              <a:t> H-band SNR increase with r0, </a:t>
            </a:r>
          </a:p>
          <a:p>
            <a:pPr algn="l">
              <a:buFont typeface="Symbol" pitchFamily="2" charset="2"/>
              <a:buChar char="Þ"/>
            </a:pPr>
            <a:r>
              <a:rPr lang="en-US" dirty="0"/>
              <a:t> Both bands have similar </a:t>
            </a:r>
            <a:r>
              <a:rPr lang="en-US" dirty="0" err="1"/>
              <a:t>M</a:t>
            </a:r>
            <a:r>
              <a:rPr lang="en-US" baseline="-25000" dirty="0" err="1"/>
              <a:t>lim</a:t>
            </a:r>
            <a:r>
              <a:rPr lang="en-US" dirty="0"/>
              <a:t> = 12 in average and best conditions</a:t>
            </a:r>
          </a:p>
          <a:p>
            <a:pPr algn="l">
              <a:buFont typeface="Symbol" pitchFamily="2" charset="2"/>
              <a:buChar char="Þ"/>
            </a:pPr>
            <a:endParaRPr lang="en-US" dirty="0"/>
          </a:p>
          <a:p>
            <a:pPr algn="l"/>
            <a:r>
              <a:rPr lang="en-US" dirty="0"/>
              <a:t>(</a:t>
            </a:r>
            <a:r>
              <a:rPr lang="en-US" dirty="0" err="1"/>
              <a:t>M</a:t>
            </a:r>
            <a:r>
              <a:rPr lang="en-US" baseline="-25000" dirty="0" err="1"/>
              <a:t>lim</a:t>
            </a:r>
            <a:r>
              <a:rPr lang="en-US" dirty="0"/>
              <a:t> = 12 for final design with Dewar, for just the C-RED ONE, </a:t>
            </a:r>
            <a:r>
              <a:rPr lang="en-US" dirty="0" err="1"/>
              <a:t>M</a:t>
            </a:r>
            <a:r>
              <a:rPr lang="en-US" baseline="-25000" dirty="0" err="1"/>
              <a:t>lim</a:t>
            </a:r>
            <a:r>
              <a:rPr lang="en-US" dirty="0"/>
              <a:t> = 10)</a:t>
            </a:r>
          </a:p>
          <a:p>
            <a:pPr algn="l">
              <a:buFont typeface="Symbol" pitchFamily="2" charset="2"/>
              <a:buChar char="Þ"/>
            </a:pPr>
            <a:endParaRPr lang="en-US" dirty="0"/>
          </a:p>
        </p:txBody>
      </p:sp>
    </p:spTree>
    <p:extLst>
      <p:ext uri="{BB962C8B-B14F-4D97-AF65-F5344CB8AC3E}">
        <p14:creationId xmlns:p14="http://schemas.microsoft.com/office/powerpoint/2010/main" val="106698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AEB5A1-7F01-20E6-F4E5-5E922CB11527}"/>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67EB2B30-1FB2-7E22-1B60-53E175644E87}"/>
              </a:ext>
            </a:extLst>
          </p:cNvPr>
          <p:cNvSpPr>
            <a:spLocks noGrp="1"/>
          </p:cNvSpPr>
          <p:nvPr>
            <p:ph type="sldNum" sz="quarter" idx="12"/>
          </p:nvPr>
        </p:nvSpPr>
        <p:spPr/>
        <p:txBody>
          <a:bodyPr/>
          <a:lstStyle/>
          <a:p>
            <a:fld id="{EC7E484E-D9B0-EF48-8060-2F19FFE281E1}" type="slidenum">
              <a:rPr lang="en-US" smtClean="0"/>
              <a:t>11</a:t>
            </a:fld>
            <a:endParaRPr lang="en-US"/>
          </a:p>
        </p:txBody>
      </p:sp>
      <p:sp>
        <p:nvSpPr>
          <p:cNvPr id="6" name="Titre 1">
            <a:extLst>
              <a:ext uri="{FF2B5EF4-FFF2-40B4-BE49-F238E27FC236}">
                <a16:creationId xmlns:a16="http://schemas.microsoft.com/office/drawing/2014/main" id="{E068CE08-EE09-1D61-EC79-DAAD6D3EAB48}"/>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t>Expected best performance</a:t>
            </a:r>
            <a:endParaRPr lang="en-US" dirty="0"/>
          </a:p>
        </p:txBody>
      </p:sp>
      <p:sp>
        <p:nvSpPr>
          <p:cNvPr id="7" name="Espace réservé du contenu 2">
            <a:extLst>
              <a:ext uri="{FF2B5EF4-FFF2-40B4-BE49-F238E27FC236}">
                <a16:creationId xmlns:a16="http://schemas.microsoft.com/office/drawing/2014/main" id="{DBD3C143-2077-7191-53C4-DE5CE6759050}"/>
              </a:ext>
            </a:extLst>
          </p:cNvPr>
          <p:cNvSpPr txBox="1">
            <a:spLocks/>
          </p:cNvSpPr>
          <p:nvPr/>
        </p:nvSpPr>
        <p:spPr>
          <a:xfrm>
            <a:off x="508000" y="1447800"/>
            <a:ext cx="11277600"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For best conditions and best BKG</a:t>
            </a:r>
          </a:p>
          <a:p>
            <a:pPr lvl="1" algn="l">
              <a:buFont typeface="Symbol" pitchFamily="2" charset="2"/>
              <a:buChar char="Þ"/>
            </a:pPr>
            <a:r>
              <a:rPr lang="en-US" dirty="0"/>
              <a:t> </a:t>
            </a:r>
            <a:r>
              <a:rPr lang="en-US" dirty="0" err="1"/>
              <a:t>M</a:t>
            </a:r>
            <a:r>
              <a:rPr lang="en-US" baseline="-25000" dirty="0" err="1"/>
              <a:t>lim</a:t>
            </a:r>
            <a:r>
              <a:rPr lang="en-US" dirty="0"/>
              <a:t> = 12 for p = 1 and s = 12</a:t>
            </a:r>
          </a:p>
          <a:p>
            <a:pPr algn="l"/>
            <a:r>
              <a:rPr lang="en-US" dirty="0"/>
              <a:t>In most conditions and BKG</a:t>
            </a:r>
          </a:p>
          <a:p>
            <a:pPr lvl="1" algn="l">
              <a:buFont typeface="Symbol" pitchFamily="2" charset="2"/>
              <a:buChar char="Þ"/>
            </a:pPr>
            <a:r>
              <a:rPr lang="en-US" dirty="0"/>
              <a:t> </a:t>
            </a:r>
            <a:r>
              <a:rPr lang="en-US" dirty="0" err="1"/>
              <a:t>M</a:t>
            </a:r>
            <a:r>
              <a:rPr lang="en-US" baseline="-25000" dirty="0" err="1"/>
              <a:t>lim</a:t>
            </a:r>
            <a:r>
              <a:rPr lang="en-US" dirty="0"/>
              <a:t> = 10 for p = 1 and s = 3</a:t>
            </a:r>
          </a:p>
          <a:p>
            <a:pPr algn="l">
              <a:buFont typeface="Symbol" pitchFamily="2" charset="2"/>
              <a:buChar char="Þ"/>
            </a:pPr>
            <a:endParaRPr lang="en-US" dirty="0"/>
          </a:p>
          <a:p>
            <a:pPr algn="l">
              <a:buFont typeface="Symbol" pitchFamily="2" charset="2"/>
              <a:buChar char="Þ"/>
            </a:pPr>
            <a:r>
              <a:rPr lang="en-US" sz="2800" dirty="0"/>
              <a:t> Gain in sensitivity of 2 to 4 magnitudes</a:t>
            </a:r>
          </a:p>
          <a:p>
            <a:pPr lvl="1" algn="l"/>
            <a:endParaRPr lang="en-US" dirty="0"/>
          </a:p>
        </p:txBody>
      </p:sp>
    </p:spTree>
    <p:extLst>
      <p:ext uri="{BB962C8B-B14F-4D97-AF65-F5344CB8AC3E}">
        <p14:creationId xmlns:p14="http://schemas.microsoft.com/office/powerpoint/2010/main" val="256994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0AFDE2-0694-D1C2-4C6C-4D7DF60801E3}"/>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2B2379CD-787E-EE34-4F87-ED4BC9AF5A55}"/>
              </a:ext>
            </a:extLst>
          </p:cNvPr>
          <p:cNvSpPr>
            <a:spLocks noGrp="1"/>
          </p:cNvSpPr>
          <p:nvPr>
            <p:ph type="sldNum" sz="quarter" idx="12"/>
          </p:nvPr>
        </p:nvSpPr>
        <p:spPr/>
        <p:txBody>
          <a:bodyPr/>
          <a:lstStyle/>
          <a:p>
            <a:fld id="{EC7E484E-D9B0-EF48-8060-2F19FFE281E1}" type="slidenum">
              <a:rPr lang="en-US" smtClean="0"/>
              <a:t>12</a:t>
            </a:fld>
            <a:endParaRPr lang="en-US"/>
          </a:p>
        </p:txBody>
      </p:sp>
      <p:sp>
        <p:nvSpPr>
          <p:cNvPr id="6" name="Titre 1">
            <a:extLst>
              <a:ext uri="{FF2B5EF4-FFF2-40B4-BE49-F238E27FC236}">
                <a16:creationId xmlns:a16="http://schemas.microsoft.com/office/drawing/2014/main" id="{BE8933DA-2803-4851-33B1-FC592554857E}"/>
              </a:ext>
            </a:extLst>
          </p:cNvPr>
          <p:cNvSpPr txBox="1">
            <a:spLocks/>
          </p:cNvSpPr>
          <p:nvPr/>
        </p:nvSpPr>
        <p:spPr>
          <a:xfrm>
            <a:off x="1320800" y="667651"/>
            <a:ext cx="10464800" cy="164816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t>Software architecture and Reduction pipeline</a:t>
            </a:r>
            <a:endParaRPr lang="en-US" dirty="0"/>
          </a:p>
        </p:txBody>
      </p:sp>
      <p:sp>
        <p:nvSpPr>
          <p:cNvPr id="7" name="Espace réservé du contenu 2">
            <a:extLst>
              <a:ext uri="{FF2B5EF4-FFF2-40B4-BE49-F238E27FC236}">
                <a16:creationId xmlns:a16="http://schemas.microsoft.com/office/drawing/2014/main" id="{E0577E1C-9E89-CAD1-4B5D-38DFCBE139F8}"/>
              </a:ext>
            </a:extLst>
          </p:cNvPr>
          <p:cNvSpPr txBox="1">
            <a:spLocks/>
          </p:cNvSpPr>
          <p:nvPr/>
        </p:nvSpPr>
        <p:spPr>
          <a:xfrm>
            <a:off x="508000" y="2524538"/>
            <a:ext cx="11277600" cy="8432541"/>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t>Based on MIRC-X software and data reduction pipeline</a:t>
            </a:r>
          </a:p>
          <a:p>
            <a:pPr algn="l"/>
            <a:r>
              <a:rPr lang="en-US"/>
              <a:t>Detector acquisition: MIRC-X software as-it-is</a:t>
            </a:r>
          </a:p>
          <a:p>
            <a:pPr algn="l"/>
            <a:r>
              <a:rPr lang="en-US"/>
              <a:t>Fringe acquisition and group delay tracking: MIRC-X software (6T) adapted for Silmaril (3T)</a:t>
            </a:r>
          </a:p>
          <a:p>
            <a:pPr algn="l"/>
            <a:r>
              <a:rPr lang="en-US"/>
              <a:t>Data reduction pipeline: similar data acquisition sequence allowing to use a version of the MIRC-X pipeline that will be adapted for 3T</a:t>
            </a:r>
            <a:endParaRPr lang="en-US" dirty="0"/>
          </a:p>
        </p:txBody>
      </p:sp>
    </p:spTree>
    <p:extLst>
      <p:ext uri="{BB962C8B-B14F-4D97-AF65-F5344CB8AC3E}">
        <p14:creationId xmlns:p14="http://schemas.microsoft.com/office/powerpoint/2010/main" val="164936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0F55E6-D8F2-A19E-F9B3-F3CF50384F57}"/>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F030E4D2-A6DE-61AC-961F-DE4B02634F88}"/>
              </a:ext>
            </a:extLst>
          </p:cNvPr>
          <p:cNvSpPr>
            <a:spLocks noGrp="1"/>
          </p:cNvSpPr>
          <p:nvPr>
            <p:ph type="sldNum" sz="quarter" idx="12"/>
          </p:nvPr>
        </p:nvSpPr>
        <p:spPr/>
        <p:txBody>
          <a:bodyPr/>
          <a:lstStyle/>
          <a:p>
            <a:fld id="{EC7E484E-D9B0-EF48-8060-2F19FFE281E1}" type="slidenum">
              <a:rPr lang="en-US" smtClean="0"/>
              <a:t>13</a:t>
            </a:fld>
            <a:endParaRPr lang="en-US"/>
          </a:p>
        </p:txBody>
      </p:sp>
      <p:sp>
        <p:nvSpPr>
          <p:cNvPr id="6" name="Titre 1">
            <a:extLst>
              <a:ext uri="{FF2B5EF4-FFF2-40B4-BE49-F238E27FC236}">
                <a16:creationId xmlns:a16="http://schemas.microsoft.com/office/drawing/2014/main" id="{B81CD2D6-74ED-F1B7-D211-7545A8448942}"/>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t>Science cases</a:t>
            </a:r>
            <a:endParaRPr lang="en-US" dirty="0"/>
          </a:p>
        </p:txBody>
      </p:sp>
      <p:sp>
        <p:nvSpPr>
          <p:cNvPr id="7" name="Espace réservé du contenu 2">
            <a:extLst>
              <a:ext uri="{FF2B5EF4-FFF2-40B4-BE49-F238E27FC236}">
                <a16:creationId xmlns:a16="http://schemas.microsoft.com/office/drawing/2014/main" id="{1756AE5A-DB58-5B28-9270-155EE9E9B4FF}"/>
              </a:ext>
            </a:extLst>
          </p:cNvPr>
          <p:cNvSpPr txBox="1">
            <a:spLocks/>
          </p:cNvSpPr>
          <p:nvPr/>
        </p:nvSpPr>
        <p:spPr>
          <a:xfrm>
            <a:off x="508000" y="1447800"/>
            <a:ext cx="4359835"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b="1"/>
              <a:t>AGNs</a:t>
            </a:r>
          </a:p>
          <a:p>
            <a:pPr algn="l"/>
            <a:r>
              <a:rPr lang="en-US"/>
              <a:t>Angular diameter of stars</a:t>
            </a:r>
          </a:p>
          <a:p>
            <a:pPr algn="l"/>
            <a:r>
              <a:rPr lang="en-US"/>
              <a:t>Disks around Young stars</a:t>
            </a:r>
          </a:p>
          <a:p>
            <a:pPr algn="l"/>
            <a:r>
              <a:rPr lang="en-US"/>
              <a:t>Massive star’s winds</a:t>
            </a:r>
          </a:p>
          <a:p>
            <a:pPr algn="l"/>
            <a:r>
              <a:rPr lang="en-US"/>
              <a:t>Interacting binaries</a:t>
            </a:r>
          </a:p>
          <a:p>
            <a:pPr algn="l"/>
            <a:r>
              <a:rPr lang="en-US"/>
              <a:t>Young Binaries</a:t>
            </a:r>
          </a:p>
          <a:p>
            <a:pPr algn="l"/>
            <a:r>
              <a:rPr lang="en-US"/>
              <a:t>Transient events</a:t>
            </a:r>
            <a:endParaRPr lang="en-US" dirty="0"/>
          </a:p>
        </p:txBody>
      </p:sp>
      <p:pic>
        <p:nvPicPr>
          <p:cNvPr id="8" name="Image 8">
            <a:extLst>
              <a:ext uri="{FF2B5EF4-FFF2-40B4-BE49-F238E27FC236}">
                <a16:creationId xmlns:a16="http://schemas.microsoft.com/office/drawing/2014/main" id="{D56EAE3F-C843-A813-90FD-A8937D88DC86}"/>
              </a:ext>
            </a:extLst>
          </p:cNvPr>
          <p:cNvPicPr>
            <a:picLocks noChangeAspect="1"/>
          </p:cNvPicPr>
          <p:nvPr/>
        </p:nvPicPr>
        <p:blipFill>
          <a:blip r:embed="rId3"/>
          <a:stretch>
            <a:fillRect/>
          </a:stretch>
        </p:blipFill>
        <p:spPr>
          <a:xfrm>
            <a:off x="3751447" y="1178937"/>
            <a:ext cx="4631008" cy="4631008"/>
          </a:xfrm>
          <a:prstGeom prst="rect">
            <a:avLst/>
          </a:prstGeom>
        </p:spPr>
      </p:pic>
      <p:pic>
        <p:nvPicPr>
          <p:cNvPr id="9" name="Image 6">
            <a:extLst>
              <a:ext uri="{FF2B5EF4-FFF2-40B4-BE49-F238E27FC236}">
                <a16:creationId xmlns:a16="http://schemas.microsoft.com/office/drawing/2014/main" id="{F4C5EE98-5BBB-F769-C480-C24110753254}"/>
              </a:ext>
            </a:extLst>
          </p:cNvPr>
          <p:cNvPicPr>
            <a:picLocks noChangeAspect="1"/>
          </p:cNvPicPr>
          <p:nvPr/>
        </p:nvPicPr>
        <p:blipFill>
          <a:blip r:embed="rId4"/>
          <a:stretch>
            <a:fillRect/>
          </a:stretch>
        </p:blipFill>
        <p:spPr>
          <a:xfrm>
            <a:off x="7999846" y="2093337"/>
            <a:ext cx="3961059" cy="2972980"/>
          </a:xfrm>
          <a:prstGeom prst="rect">
            <a:avLst/>
          </a:prstGeom>
        </p:spPr>
      </p:pic>
    </p:spTree>
    <p:extLst>
      <p:ext uri="{BB962C8B-B14F-4D97-AF65-F5344CB8AC3E}">
        <p14:creationId xmlns:p14="http://schemas.microsoft.com/office/powerpoint/2010/main" val="183825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5C9CFE-2850-EF17-1C25-71133C71B984}"/>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CDAC12DE-366F-6A2E-03E8-2E6D48EA0A26}"/>
              </a:ext>
            </a:extLst>
          </p:cNvPr>
          <p:cNvSpPr>
            <a:spLocks noGrp="1"/>
          </p:cNvSpPr>
          <p:nvPr>
            <p:ph type="sldNum" sz="quarter" idx="12"/>
          </p:nvPr>
        </p:nvSpPr>
        <p:spPr/>
        <p:txBody>
          <a:bodyPr/>
          <a:lstStyle/>
          <a:p>
            <a:fld id="{EC7E484E-D9B0-EF48-8060-2F19FFE281E1}" type="slidenum">
              <a:rPr lang="en-US" smtClean="0"/>
              <a:t>14</a:t>
            </a:fld>
            <a:endParaRPr lang="en-US"/>
          </a:p>
        </p:txBody>
      </p:sp>
      <p:sp>
        <p:nvSpPr>
          <p:cNvPr id="6" name="Titre 1">
            <a:extLst>
              <a:ext uri="{FF2B5EF4-FFF2-40B4-BE49-F238E27FC236}">
                <a16:creationId xmlns:a16="http://schemas.microsoft.com/office/drawing/2014/main" id="{33025A94-6A9F-6671-223E-86EFAF72FBBA}"/>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t>Agenda</a:t>
            </a:r>
            <a:endParaRPr lang="en-US" dirty="0"/>
          </a:p>
        </p:txBody>
      </p:sp>
      <p:sp>
        <p:nvSpPr>
          <p:cNvPr id="7" name="Espace réservé du contenu 2">
            <a:extLst>
              <a:ext uri="{FF2B5EF4-FFF2-40B4-BE49-F238E27FC236}">
                <a16:creationId xmlns:a16="http://schemas.microsoft.com/office/drawing/2014/main" id="{215FCFB2-B232-29D6-242A-DF633E775521}"/>
              </a:ext>
            </a:extLst>
          </p:cNvPr>
          <p:cNvSpPr txBox="1">
            <a:spLocks/>
          </p:cNvSpPr>
          <p:nvPr/>
        </p:nvSpPr>
        <p:spPr>
          <a:xfrm>
            <a:off x="508000" y="1447800"/>
            <a:ext cx="11277600"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Winter 2023: Testing alignment procedure + Lab fringes with an engineering camera</a:t>
            </a:r>
          </a:p>
          <a:p>
            <a:pPr algn="l"/>
            <a:r>
              <a:rPr lang="en-US" dirty="0"/>
              <a:t>March 2023: test on-sky with an engineering camera (cancelled due to snow)</a:t>
            </a:r>
          </a:p>
          <a:p>
            <a:pPr algn="l"/>
            <a:r>
              <a:rPr lang="en-US" dirty="0"/>
              <a:t>Spring 2023: implementation of the C-RED One camera + Lab fringes</a:t>
            </a:r>
          </a:p>
          <a:p>
            <a:pPr algn="l"/>
            <a:r>
              <a:rPr lang="en-US" dirty="0"/>
              <a:t>July 2023: first on-sky commissioning</a:t>
            </a:r>
          </a:p>
          <a:p>
            <a:pPr algn="l"/>
            <a:r>
              <a:rPr lang="en-US" dirty="0"/>
              <a:t>Further development:</a:t>
            </a:r>
          </a:p>
          <a:p>
            <a:pPr lvl="1" algn="l"/>
            <a:r>
              <a:rPr lang="en-US" dirty="0"/>
              <a:t>2x3-beam combiner</a:t>
            </a:r>
          </a:p>
          <a:p>
            <a:pPr lvl="1" algn="l"/>
            <a:r>
              <a:rPr lang="en-US" dirty="0"/>
              <a:t>External Dewar/Narcissus mirror</a:t>
            </a:r>
          </a:p>
        </p:txBody>
      </p:sp>
      <p:pic>
        <p:nvPicPr>
          <p:cNvPr id="8" name="1stlabfr">
            <a:hlinkClick r:id="" action="ppaction://media"/>
            <a:extLst>
              <a:ext uri="{FF2B5EF4-FFF2-40B4-BE49-F238E27FC236}">
                <a16:creationId xmlns:a16="http://schemas.microsoft.com/office/drawing/2014/main" id="{647D5CCB-878B-2D1B-2BB4-715A32B6FCA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2" r="-12"/>
          <a:stretch/>
        </p:blipFill>
        <p:spPr>
          <a:xfrm>
            <a:off x="5671931" y="2837735"/>
            <a:ext cx="5836960" cy="3288428"/>
          </a:xfrm>
          <a:prstGeom prst="rect">
            <a:avLst/>
          </a:prstGeom>
        </p:spPr>
      </p:pic>
    </p:spTree>
    <p:extLst>
      <p:ext uri="{BB962C8B-B14F-4D97-AF65-F5344CB8AC3E}">
        <p14:creationId xmlns:p14="http://schemas.microsoft.com/office/powerpoint/2010/main" val="269237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7C3818-0395-57FB-5855-C39CFF8654A1}"/>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3C0971B9-0E59-E004-00D7-A742A6D77172}"/>
              </a:ext>
            </a:extLst>
          </p:cNvPr>
          <p:cNvSpPr>
            <a:spLocks noGrp="1"/>
          </p:cNvSpPr>
          <p:nvPr>
            <p:ph type="sldNum" sz="quarter" idx="12"/>
          </p:nvPr>
        </p:nvSpPr>
        <p:spPr/>
        <p:txBody>
          <a:bodyPr/>
          <a:lstStyle/>
          <a:p>
            <a:fld id="{EC7E484E-D9B0-EF48-8060-2F19FFE281E1}" type="slidenum">
              <a:rPr lang="en-US" smtClean="0"/>
              <a:t>15</a:t>
            </a:fld>
            <a:endParaRPr lang="en-US"/>
          </a:p>
        </p:txBody>
      </p:sp>
      <p:sp>
        <p:nvSpPr>
          <p:cNvPr id="6" name="Titre 1">
            <a:extLst>
              <a:ext uri="{FF2B5EF4-FFF2-40B4-BE49-F238E27FC236}">
                <a16:creationId xmlns:a16="http://schemas.microsoft.com/office/drawing/2014/main" id="{71682001-EFE0-F540-2ED5-B7391A6BFD33}"/>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t>Conclusions</a:t>
            </a:r>
            <a:endParaRPr lang="en-US" dirty="0"/>
          </a:p>
        </p:txBody>
      </p:sp>
      <p:sp>
        <p:nvSpPr>
          <p:cNvPr id="7" name="Espace réservé du contenu 2">
            <a:extLst>
              <a:ext uri="{FF2B5EF4-FFF2-40B4-BE49-F238E27FC236}">
                <a16:creationId xmlns:a16="http://schemas.microsoft.com/office/drawing/2014/main" id="{89CE7DCB-C602-6AD5-7AAC-56E4B1F7E937}"/>
              </a:ext>
            </a:extLst>
          </p:cNvPr>
          <p:cNvSpPr txBox="1">
            <a:spLocks/>
          </p:cNvSpPr>
          <p:nvPr/>
        </p:nvSpPr>
        <p:spPr>
          <a:xfrm>
            <a:off x="508000" y="1447800"/>
            <a:ext cx="11277600"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t>Only difficult part of the design is the edge filter</a:t>
            </a:r>
          </a:p>
          <a:p>
            <a:pPr algn="l"/>
            <a:r>
              <a:rPr lang="en-US"/>
              <a:t>Magnitude limit: 11 to 12 in its final design (with external Dewar) in both H- and K-band</a:t>
            </a:r>
          </a:p>
          <a:p>
            <a:pPr algn="l"/>
            <a:r>
              <a:rPr lang="en-US"/>
              <a:t>Open new science cases and extend existing ones</a:t>
            </a:r>
            <a:endParaRPr lang="en-US" dirty="0"/>
          </a:p>
        </p:txBody>
      </p:sp>
      <p:pic>
        <p:nvPicPr>
          <p:cNvPr id="8" name="Picture 7">
            <a:extLst>
              <a:ext uri="{FF2B5EF4-FFF2-40B4-BE49-F238E27FC236}">
                <a16:creationId xmlns:a16="http://schemas.microsoft.com/office/drawing/2014/main" id="{4A2DC792-66B6-834C-F2DD-C239542DA980}"/>
              </a:ext>
            </a:extLst>
          </p:cNvPr>
          <p:cNvPicPr>
            <a:picLocks noChangeAspect="1"/>
          </p:cNvPicPr>
          <p:nvPr/>
        </p:nvPicPr>
        <p:blipFill>
          <a:blip r:embed="rId3"/>
          <a:stretch>
            <a:fillRect/>
          </a:stretch>
        </p:blipFill>
        <p:spPr>
          <a:xfrm>
            <a:off x="3335849" y="2821717"/>
            <a:ext cx="5520302" cy="3304446"/>
          </a:xfrm>
          <a:prstGeom prst="rect">
            <a:avLst/>
          </a:prstGeom>
        </p:spPr>
      </p:pic>
    </p:spTree>
    <p:extLst>
      <p:ext uri="{BB962C8B-B14F-4D97-AF65-F5344CB8AC3E}">
        <p14:creationId xmlns:p14="http://schemas.microsoft.com/office/powerpoint/2010/main" val="107687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476814-4DE2-F7DD-89B1-B061F41B71F8}"/>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7CA4B3B0-EE57-85BC-FE4F-98E284A2C82D}"/>
              </a:ext>
            </a:extLst>
          </p:cNvPr>
          <p:cNvSpPr>
            <a:spLocks noGrp="1"/>
          </p:cNvSpPr>
          <p:nvPr>
            <p:ph type="sldNum" sz="quarter" idx="12"/>
          </p:nvPr>
        </p:nvSpPr>
        <p:spPr/>
        <p:txBody>
          <a:bodyPr/>
          <a:lstStyle/>
          <a:p>
            <a:fld id="{EC7E484E-D9B0-EF48-8060-2F19FFE281E1}" type="slidenum">
              <a:rPr lang="en-US" smtClean="0"/>
              <a:t>2</a:t>
            </a:fld>
            <a:endParaRPr lang="en-US"/>
          </a:p>
        </p:txBody>
      </p:sp>
      <p:sp>
        <p:nvSpPr>
          <p:cNvPr id="6" name="Titre 1">
            <a:extLst>
              <a:ext uri="{FF2B5EF4-FFF2-40B4-BE49-F238E27FC236}">
                <a16:creationId xmlns:a16="http://schemas.microsoft.com/office/drawing/2014/main" id="{D69F1A28-3635-3A62-E3EE-D8E4857651BA}"/>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NIR CHARA beam combiners</a:t>
            </a:r>
          </a:p>
        </p:txBody>
      </p:sp>
      <p:sp>
        <p:nvSpPr>
          <p:cNvPr id="7" name="Espace réservé du contenu 2">
            <a:extLst>
              <a:ext uri="{FF2B5EF4-FFF2-40B4-BE49-F238E27FC236}">
                <a16:creationId xmlns:a16="http://schemas.microsoft.com/office/drawing/2014/main" id="{08D105B0-74C8-878D-B6DC-0ADAE5514640}"/>
              </a:ext>
            </a:extLst>
          </p:cNvPr>
          <p:cNvSpPr txBox="1">
            <a:spLocks/>
          </p:cNvSpPr>
          <p:nvPr/>
        </p:nvSpPr>
        <p:spPr>
          <a:xfrm>
            <a:off x="508000" y="1447800"/>
            <a:ext cx="11277600"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Most sensitive is CLASSIC/CLIMB </a:t>
            </a:r>
          </a:p>
          <a:p>
            <a:pPr lvl="1" algn="l"/>
            <a:r>
              <a:rPr lang="en-US" dirty="0"/>
              <a:t>but MIRC-X/MYSTIC are closing the gap</a:t>
            </a:r>
          </a:p>
          <a:p>
            <a:pPr algn="l"/>
            <a:r>
              <a:rPr lang="en-US" dirty="0"/>
              <a:t>CLASSIC/CLIMB lost in attractiveness</a:t>
            </a:r>
          </a:p>
          <a:p>
            <a:pPr algn="l">
              <a:buFont typeface="Symbol" pitchFamily="2" charset="2"/>
              <a:buChar char="Þ"/>
            </a:pPr>
            <a:r>
              <a:rPr lang="en-US" dirty="0"/>
              <a:t> Upgrade CLASSIC/CLIMB for sensitivity</a:t>
            </a:r>
          </a:p>
          <a:p>
            <a:pPr algn="l">
              <a:buFont typeface="Symbol" pitchFamily="2" charset="2"/>
              <a:buChar char="Þ"/>
            </a:pPr>
            <a:endParaRPr lang="en-US" dirty="0"/>
          </a:p>
        </p:txBody>
      </p:sp>
      <p:graphicFrame>
        <p:nvGraphicFramePr>
          <p:cNvPr id="8" name="Tableau 5">
            <a:extLst>
              <a:ext uri="{FF2B5EF4-FFF2-40B4-BE49-F238E27FC236}">
                <a16:creationId xmlns:a16="http://schemas.microsoft.com/office/drawing/2014/main" id="{56E06C3C-0521-3633-AF6B-57931ED85080}"/>
              </a:ext>
            </a:extLst>
          </p:cNvPr>
          <p:cNvGraphicFramePr>
            <a:graphicFrameLocks noGrp="1"/>
          </p:cNvGraphicFramePr>
          <p:nvPr>
            <p:extLst>
              <p:ext uri="{D42A27DB-BD31-4B8C-83A1-F6EECF244321}">
                <p14:modId xmlns:p14="http://schemas.microsoft.com/office/powerpoint/2010/main" val="63334341"/>
              </p:ext>
            </p:extLst>
          </p:nvPr>
        </p:nvGraphicFramePr>
        <p:xfrm>
          <a:off x="2739917" y="3360966"/>
          <a:ext cx="6813766" cy="2651760"/>
        </p:xfrm>
        <a:graphic>
          <a:graphicData uri="http://schemas.openxmlformats.org/drawingml/2006/table">
            <a:tbl>
              <a:tblPr firstRow="1" bandRow="1">
                <a:tableStyleId>{073A0DAA-6AF3-43AB-8588-CEC1D06C72B9}</a:tableStyleId>
              </a:tblPr>
              <a:tblGrid>
                <a:gridCol w="2599575">
                  <a:extLst>
                    <a:ext uri="{9D8B030D-6E8A-4147-A177-3AD203B41FA5}">
                      <a16:colId xmlns:a16="http://schemas.microsoft.com/office/drawing/2014/main" val="1495949566"/>
                    </a:ext>
                  </a:extLst>
                </a:gridCol>
                <a:gridCol w="2186608">
                  <a:extLst>
                    <a:ext uri="{9D8B030D-6E8A-4147-A177-3AD203B41FA5}">
                      <a16:colId xmlns:a16="http://schemas.microsoft.com/office/drawing/2014/main" val="252439434"/>
                    </a:ext>
                  </a:extLst>
                </a:gridCol>
                <a:gridCol w="2027583">
                  <a:extLst>
                    <a:ext uri="{9D8B030D-6E8A-4147-A177-3AD203B41FA5}">
                      <a16:colId xmlns:a16="http://schemas.microsoft.com/office/drawing/2014/main" val="639711265"/>
                    </a:ext>
                  </a:extLst>
                </a:gridCol>
              </a:tblGrid>
              <a:tr h="370840">
                <a:tc>
                  <a:txBody>
                    <a:bodyPr/>
                    <a:lstStyle/>
                    <a:p>
                      <a:r>
                        <a:rPr lang="en-US" sz="2400" noProof="0" dirty="0"/>
                        <a:t>Instruments</a:t>
                      </a:r>
                    </a:p>
                  </a:txBody>
                  <a:tcPr/>
                </a:tc>
                <a:tc>
                  <a:txBody>
                    <a:bodyPr/>
                    <a:lstStyle/>
                    <a:p>
                      <a:pPr algn="ctr"/>
                      <a:r>
                        <a:rPr lang="en-US" sz="2400" noProof="0" dirty="0"/>
                        <a:t>CLASSIC (CLIMB)</a:t>
                      </a:r>
                    </a:p>
                  </a:txBody>
                  <a:tcPr/>
                </a:tc>
                <a:tc>
                  <a:txBody>
                    <a:bodyPr/>
                    <a:lstStyle/>
                    <a:p>
                      <a:pPr algn="ctr"/>
                      <a:r>
                        <a:rPr lang="en-US" sz="2400" noProof="0"/>
                        <a:t>MIRC-X</a:t>
                      </a:r>
                    </a:p>
                    <a:p>
                      <a:pPr algn="ctr"/>
                      <a:r>
                        <a:rPr lang="en-US" sz="2400" noProof="0"/>
                        <a:t>(MYSTIC)</a:t>
                      </a:r>
                    </a:p>
                  </a:txBody>
                  <a:tcPr/>
                </a:tc>
                <a:extLst>
                  <a:ext uri="{0D108BD9-81ED-4DB2-BD59-A6C34878D82A}">
                    <a16:rowId xmlns:a16="http://schemas.microsoft.com/office/drawing/2014/main" val="2516218963"/>
                  </a:ext>
                </a:extLst>
              </a:tr>
              <a:tr h="370840">
                <a:tc>
                  <a:txBody>
                    <a:bodyPr/>
                    <a:lstStyle/>
                    <a:p>
                      <a:r>
                        <a:rPr lang="en-US" sz="2400" noProof="0" dirty="0"/>
                        <a:t># Telescopes</a:t>
                      </a:r>
                    </a:p>
                  </a:txBody>
                  <a:tcPr/>
                </a:tc>
                <a:tc>
                  <a:txBody>
                    <a:bodyPr/>
                    <a:lstStyle/>
                    <a:p>
                      <a:pPr algn="ctr"/>
                      <a:r>
                        <a:rPr lang="en-US" sz="2400" noProof="0"/>
                        <a:t>2 (3)</a:t>
                      </a:r>
                    </a:p>
                  </a:txBody>
                  <a:tcPr/>
                </a:tc>
                <a:tc>
                  <a:txBody>
                    <a:bodyPr/>
                    <a:lstStyle/>
                    <a:p>
                      <a:pPr algn="ctr"/>
                      <a:r>
                        <a:rPr lang="en-US" sz="2400" noProof="0"/>
                        <a:t>6</a:t>
                      </a:r>
                    </a:p>
                  </a:txBody>
                  <a:tcPr/>
                </a:tc>
                <a:extLst>
                  <a:ext uri="{0D108BD9-81ED-4DB2-BD59-A6C34878D82A}">
                    <a16:rowId xmlns:a16="http://schemas.microsoft.com/office/drawing/2014/main" val="2604555660"/>
                  </a:ext>
                </a:extLst>
              </a:tr>
              <a:tr h="370840">
                <a:tc>
                  <a:txBody>
                    <a:bodyPr/>
                    <a:lstStyle/>
                    <a:p>
                      <a:r>
                        <a:rPr lang="en-US" sz="2400" noProof="0"/>
                        <a:t>Spectral band</a:t>
                      </a:r>
                    </a:p>
                  </a:txBody>
                  <a:tcPr/>
                </a:tc>
                <a:tc>
                  <a:txBody>
                    <a:bodyPr/>
                    <a:lstStyle/>
                    <a:p>
                      <a:pPr algn="ctr"/>
                      <a:r>
                        <a:rPr lang="en-US" sz="2400" noProof="0"/>
                        <a:t>H/K</a:t>
                      </a:r>
                    </a:p>
                  </a:txBody>
                  <a:tcPr/>
                </a:tc>
                <a:tc>
                  <a:txBody>
                    <a:bodyPr/>
                    <a:lstStyle/>
                    <a:p>
                      <a:pPr algn="ctr"/>
                      <a:r>
                        <a:rPr lang="en-US" sz="2400" noProof="0" dirty="0"/>
                        <a:t>J/H (K)</a:t>
                      </a:r>
                    </a:p>
                  </a:txBody>
                  <a:tcPr/>
                </a:tc>
                <a:extLst>
                  <a:ext uri="{0D108BD9-81ED-4DB2-BD59-A6C34878D82A}">
                    <a16:rowId xmlns:a16="http://schemas.microsoft.com/office/drawing/2014/main" val="3992523742"/>
                  </a:ext>
                </a:extLst>
              </a:tr>
              <a:tr h="370840">
                <a:tc>
                  <a:txBody>
                    <a:bodyPr/>
                    <a:lstStyle/>
                    <a:p>
                      <a:r>
                        <a:rPr lang="en-US" sz="2400" noProof="0"/>
                        <a:t>Spectral resolution</a:t>
                      </a:r>
                    </a:p>
                  </a:txBody>
                  <a:tcPr/>
                </a:tc>
                <a:tc>
                  <a:txBody>
                    <a:bodyPr/>
                    <a:lstStyle/>
                    <a:p>
                      <a:pPr algn="ctr"/>
                      <a:r>
                        <a:rPr lang="en-US" sz="2400" noProof="0"/>
                        <a:t>Broad band</a:t>
                      </a:r>
                    </a:p>
                  </a:txBody>
                  <a:tcPr/>
                </a:tc>
                <a:tc>
                  <a:txBody>
                    <a:bodyPr/>
                    <a:lstStyle/>
                    <a:p>
                      <a:pPr algn="ctr"/>
                      <a:r>
                        <a:rPr lang="en-US" sz="2400" noProof="0"/>
                        <a:t>50</a:t>
                      </a:r>
                    </a:p>
                  </a:txBody>
                  <a:tcPr/>
                </a:tc>
                <a:extLst>
                  <a:ext uri="{0D108BD9-81ED-4DB2-BD59-A6C34878D82A}">
                    <a16:rowId xmlns:a16="http://schemas.microsoft.com/office/drawing/2014/main" val="3918884288"/>
                  </a:ext>
                </a:extLst>
              </a:tr>
              <a:tr h="370840">
                <a:tc>
                  <a:txBody>
                    <a:bodyPr/>
                    <a:lstStyle/>
                    <a:p>
                      <a:r>
                        <a:rPr lang="en-US" sz="2400" noProof="0" dirty="0"/>
                        <a:t>Limiting magnitude</a:t>
                      </a:r>
                    </a:p>
                  </a:txBody>
                  <a:tcPr/>
                </a:tc>
                <a:tc>
                  <a:txBody>
                    <a:bodyPr/>
                    <a:lstStyle/>
                    <a:p>
                      <a:pPr algn="ctr"/>
                      <a:r>
                        <a:rPr lang="en-US" sz="2400" noProof="0"/>
                        <a:t>H/K = 8.5 (7.0)</a:t>
                      </a:r>
                    </a:p>
                  </a:txBody>
                  <a:tcPr/>
                </a:tc>
                <a:tc>
                  <a:txBody>
                    <a:bodyPr/>
                    <a:lstStyle/>
                    <a:p>
                      <a:pPr algn="ctr"/>
                      <a:r>
                        <a:rPr lang="en-US" sz="2400" noProof="0" dirty="0"/>
                        <a:t>H (K) = 7.5</a:t>
                      </a:r>
                    </a:p>
                  </a:txBody>
                  <a:tcPr/>
                </a:tc>
                <a:extLst>
                  <a:ext uri="{0D108BD9-81ED-4DB2-BD59-A6C34878D82A}">
                    <a16:rowId xmlns:a16="http://schemas.microsoft.com/office/drawing/2014/main" val="3450833561"/>
                  </a:ext>
                </a:extLst>
              </a:tr>
            </a:tbl>
          </a:graphicData>
        </a:graphic>
      </p:graphicFrame>
    </p:spTree>
    <p:extLst>
      <p:ext uri="{BB962C8B-B14F-4D97-AF65-F5344CB8AC3E}">
        <p14:creationId xmlns:p14="http://schemas.microsoft.com/office/powerpoint/2010/main" val="312472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0783AA5-786B-DE82-AE06-5A579DE19C69}"/>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1DBEBBF0-3D5B-38CA-B82C-D06E839AC571}"/>
              </a:ext>
            </a:extLst>
          </p:cNvPr>
          <p:cNvSpPr>
            <a:spLocks noGrp="1"/>
          </p:cNvSpPr>
          <p:nvPr>
            <p:ph type="sldNum" sz="quarter" idx="12"/>
          </p:nvPr>
        </p:nvSpPr>
        <p:spPr/>
        <p:txBody>
          <a:bodyPr/>
          <a:lstStyle/>
          <a:p>
            <a:fld id="{EC7E484E-D9B0-EF48-8060-2F19FFE281E1}" type="slidenum">
              <a:rPr lang="en-US" smtClean="0"/>
              <a:t>3</a:t>
            </a:fld>
            <a:endParaRPr lang="en-US"/>
          </a:p>
        </p:txBody>
      </p:sp>
      <p:sp>
        <p:nvSpPr>
          <p:cNvPr id="9" name="Titre 1">
            <a:extLst>
              <a:ext uri="{FF2B5EF4-FFF2-40B4-BE49-F238E27FC236}">
                <a16:creationId xmlns:a16="http://schemas.microsoft.com/office/drawing/2014/main" id="{C5AE5736-FE7C-0CEF-DF6C-DAAF95D5B9B3}"/>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C-RED One camera</a:t>
            </a:r>
          </a:p>
        </p:txBody>
      </p:sp>
      <p:sp>
        <p:nvSpPr>
          <p:cNvPr id="10" name="Espace réservé du contenu 2">
            <a:extLst>
              <a:ext uri="{FF2B5EF4-FFF2-40B4-BE49-F238E27FC236}">
                <a16:creationId xmlns:a16="http://schemas.microsoft.com/office/drawing/2014/main" id="{AC42B3F2-DC80-4654-B2EC-70032581FB1C}"/>
              </a:ext>
            </a:extLst>
          </p:cNvPr>
          <p:cNvSpPr txBox="1">
            <a:spLocks/>
          </p:cNvSpPr>
          <p:nvPr/>
        </p:nvSpPr>
        <p:spPr>
          <a:xfrm>
            <a:off x="508000" y="1447800"/>
            <a:ext cx="11277600"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Using a SHAPHIRA e-APD detector (J-H-K-band)</a:t>
            </a:r>
          </a:p>
          <a:p>
            <a:pPr lvl="1" algn="l"/>
            <a:r>
              <a:rPr lang="en-US" dirty="0"/>
              <a:t>Fast frame rate (3500 Hz in full frame)</a:t>
            </a:r>
          </a:p>
          <a:p>
            <a:pPr lvl="1" algn="l"/>
            <a:r>
              <a:rPr lang="en-US" dirty="0"/>
              <a:t>Low readout noise (&lt;1 e</a:t>
            </a:r>
            <a:r>
              <a:rPr lang="en-US" baseline="30000" dirty="0"/>
              <a:t>-</a:t>
            </a:r>
            <a:r>
              <a:rPr lang="en-US" dirty="0"/>
              <a:t>/pix/frame)</a:t>
            </a:r>
          </a:p>
          <a:p>
            <a:pPr lvl="1" algn="l"/>
            <a:r>
              <a:rPr lang="en-US" dirty="0"/>
              <a:t>Decent dark current (80 e</a:t>
            </a:r>
            <a:r>
              <a:rPr lang="en-US" baseline="30000" dirty="0"/>
              <a:t>-</a:t>
            </a:r>
            <a:r>
              <a:rPr lang="en-US" dirty="0"/>
              <a:t>/pix/s)</a:t>
            </a:r>
          </a:p>
          <a:p>
            <a:pPr algn="l"/>
            <a:r>
              <a:rPr lang="en-US" dirty="0"/>
              <a:t>Used by MIRC-X and MYSTIC</a:t>
            </a:r>
          </a:p>
        </p:txBody>
      </p:sp>
      <p:pic>
        <p:nvPicPr>
          <p:cNvPr id="11" name="Image 5">
            <a:extLst>
              <a:ext uri="{FF2B5EF4-FFF2-40B4-BE49-F238E27FC236}">
                <a16:creationId xmlns:a16="http://schemas.microsoft.com/office/drawing/2014/main" id="{BE050E9A-B8B4-B477-F211-C957BE17FFDD}"/>
              </a:ext>
            </a:extLst>
          </p:cNvPr>
          <p:cNvPicPr>
            <a:picLocks noChangeAspect="1"/>
          </p:cNvPicPr>
          <p:nvPr/>
        </p:nvPicPr>
        <p:blipFill>
          <a:blip r:embed="rId3"/>
          <a:stretch>
            <a:fillRect/>
          </a:stretch>
        </p:blipFill>
        <p:spPr>
          <a:xfrm>
            <a:off x="5995108" y="2408895"/>
            <a:ext cx="5414571" cy="3597093"/>
          </a:xfrm>
          <a:prstGeom prst="rect">
            <a:avLst/>
          </a:prstGeom>
        </p:spPr>
      </p:pic>
    </p:spTree>
    <p:extLst>
      <p:ext uri="{BB962C8B-B14F-4D97-AF65-F5344CB8AC3E}">
        <p14:creationId xmlns:p14="http://schemas.microsoft.com/office/powerpoint/2010/main" val="198741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7610BB-0A80-245B-D135-71C8E817B892}"/>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9F53527F-053E-853F-347B-FBB97799C63B}"/>
              </a:ext>
            </a:extLst>
          </p:cNvPr>
          <p:cNvSpPr>
            <a:spLocks noGrp="1"/>
          </p:cNvSpPr>
          <p:nvPr>
            <p:ph type="sldNum" sz="quarter" idx="12"/>
          </p:nvPr>
        </p:nvSpPr>
        <p:spPr/>
        <p:txBody>
          <a:bodyPr/>
          <a:lstStyle/>
          <a:p>
            <a:fld id="{EC7E484E-D9B0-EF48-8060-2F19FFE281E1}" type="slidenum">
              <a:rPr lang="en-US" smtClean="0"/>
              <a:t>4</a:t>
            </a:fld>
            <a:endParaRPr lang="en-US"/>
          </a:p>
        </p:txBody>
      </p:sp>
      <p:sp>
        <p:nvSpPr>
          <p:cNvPr id="6" name="Titre 1">
            <a:extLst>
              <a:ext uri="{FF2B5EF4-FFF2-40B4-BE49-F238E27FC236}">
                <a16:creationId xmlns:a16="http://schemas.microsoft.com/office/drawing/2014/main" id="{FCA8EF7D-0212-5787-8B99-C4C0885FBAB2}"/>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Design choice</a:t>
            </a:r>
          </a:p>
        </p:txBody>
      </p:sp>
      <p:sp>
        <p:nvSpPr>
          <p:cNvPr id="7" name="Espace réservé du contenu 2">
            <a:extLst>
              <a:ext uri="{FF2B5EF4-FFF2-40B4-BE49-F238E27FC236}">
                <a16:creationId xmlns:a16="http://schemas.microsoft.com/office/drawing/2014/main" id="{0A9B81C6-873A-137B-25BF-CC878E43249E}"/>
              </a:ext>
            </a:extLst>
          </p:cNvPr>
          <p:cNvSpPr txBox="1">
            <a:spLocks/>
          </p:cNvSpPr>
          <p:nvPr/>
        </p:nvSpPr>
        <p:spPr>
          <a:xfrm>
            <a:off x="508000" y="1447800"/>
            <a:ext cx="11277600"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3-Telescope beam combiner</a:t>
            </a:r>
          </a:p>
          <a:p>
            <a:pPr lvl="1" algn="l"/>
            <a:r>
              <a:rPr lang="en-US" dirty="0"/>
              <a:t>Limit sensitivity loss caused by combining a greater number of telescopes </a:t>
            </a:r>
          </a:p>
          <a:p>
            <a:pPr lvl="1" algn="l"/>
            <a:r>
              <a:rPr lang="en-US" dirty="0"/>
              <a:t>Keep the ability to obtain a closure phase</a:t>
            </a:r>
          </a:p>
          <a:p>
            <a:pPr algn="l"/>
            <a:r>
              <a:rPr lang="en-US" dirty="0"/>
              <a:t>Pupil plane or Image plane?</a:t>
            </a:r>
          </a:p>
          <a:p>
            <a:pPr lvl="1" algn="l"/>
            <a:r>
              <a:rPr lang="en-US" dirty="0"/>
              <a:t>Simulation to compare</a:t>
            </a:r>
          </a:p>
          <a:p>
            <a:pPr lvl="1" algn="l">
              <a:buFont typeface="Symbol" pitchFamily="2" charset="2"/>
              <a:buChar char="Þ"/>
            </a:pPr>
            <a:r>
              <a:rPr lang="en-US" dirty="0"/>
              <a:t> Image plane better for </a:t>
            </a:r>
            <a:br>
              <a:rPr lang="en-US" dirty="0"/>
            </a:br>
            <a:r>
              <a:rPr lang="en-US" dirty="0"/>
              <a:t>sensitivity</a:t>
            </a:r>
          </a:p>
          <a:p>
            <a:pPr lvl="1" algn="l">
              <a:buFont typeface="Symbol" pitchFamily="2" charset="2"/>
              <a:buChar char="Þ"/>
            </a:pPr>
            <a:endParaRPr lang="en-US" dirty="0"/>
          </a:p>
        </p:txBody>
      </p:sp>
      <p:pic>
        <p:nvPicPr>
          <p:cNvPr id="8" name="Image 6">
            <a:extLst>
              <a:ext uri="{FF2B5EF4-FFF2-40B4-BE49-F238E27FC236}">
                <a16:creationId xmlns:a16="http://schemas.microsoft.com/office/drawing/2014/main" id="{5CC14FA3-2817-B592-2C58-C7AC45B6B4FB}"/>
              </a:ext>
            </a:extLst>
          </p:cNvPr>
          <p:cNvPicPr>
            <a:picLocks noChangeAspect="1"/>
          </p:cNvPicPr>
          <p:nvPr/>
        </p:nvPicPr>
        <p:blipFill>
          <a:blip r:embed="rId3"/>
          <a:stretch>
            <a:fillRect/>
          </a:stretch>
        </p:blipFill>
        <p:spPr>
          <a:xfrm>
            <a:off x="4934969" y="2751637"/>
            <a:ext cx="7013191" cy="3496446"/>
          </a:xfrm>
          <a:prstGeom prst="rect">
            <a:avLst/>
          </a:prstGeom>
        </p:spPr>
      </p:pic>
    </p:spTree>
    <p:extLst>
      <p:ext uri="{BB962C8B-B14F-4D97-AF65-F5344CB8AC3E}">
        <p14:creationId xmlns:p14="http://schemas.microsoft.com/office/powerpoint/2010/main" val="324255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F3BD5D-071A-41B9-4D7C-71BBEB55AE72}"/>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E410D771-0B73-40BC-9316-0393536910B9}"/>
              </a:ext>
            </a:extLst>
          </p:cNvPr>
          <p:cNvSpPr>
            <a:spLocks noGrp="1"/>
          </p:cNvSpPr>
          <p:nvPr>
            <p:ph type="sldNum" sz="quarter" idx="12"/>
          </p:nvPr>
        </p:nvSpPr>
        <p:spPr/>
        <p:txBody>
          <a:bodyPr/>
          <a:lstStyle/>
          <a:p>
            <a:fld id="{EC7E484E-D9B0-EF48-8060-2F19FFE281E1}" type="slidenum">
              <a:rPr lang="en-US" smtClean="0"/>
              <a:t>5</a:t>
            </a:fld>
            <a:endParaRPr lang="en-US"/>
          </a:p>
        </p:txBody>
      </p:sp>
      <p:pic>
        <p:nvPicPr>
          <p:cNvPr id="6" name="Image 6">
            <a:extLst>
              <a:ext uri="{FF2B5EF4-FFF2-40B4-BE49-F238E27FC236}">
                <a16:creationId xmlns:a16="http://schemas.microsoft.com/office/drawing/2014/main" id="{D82A4415-31E3-40FD-E424-CEFC4FB08941}"/>
              </a:ext>
            </a:extLst>
          </p:cNvPr>
          <p:cNvPicPr>
            <a:picLocks noChangeAspect="1"/>
          </p:cNvPicPr>
          <p:nvPr/>
        </p:nvPicPr>
        <p:blipFill rotWithShape="1">
          <a:blip r:embed="rId3"/>
          <a:srcRect r="53857"/>
          <a:stretch/>
        </p:blipFill>
        <p:spPr>
          <a:xfrm>
            <a:off x="5552796" y="1100513"/>
            <a:ext cx="3988769" cy="5157878"/>
          </a:xfrm>
          <a:prstGeom prst="rect">
            <a:avLst/>
          </a:prstGeom>
        </p:spPr>
      </p:pic>
      <p:sp>
        <p:nvSpPr>
          <p:cNvPr id="7" name="Titre 1">
            <a:extLst>
              <a:ext uri="{FF2B5EF4-FFF2-40B4-BE49-F238E27FC236}">
                <a16:creationId xmlns:a16="http://schemas.microsoft.com/office/drawing/2014/main" id="{FE14148C-EB50-F5EB-42A8-D4616E7609C5}"/>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t>Silmaril’s design</a:t>
            </a:r>
            <a:endParaRPr lang="en-US" dirty="0"/>
          </a:p>
        </p:txBody>
      </p:sp>
      <p:sp>
        <p:nvSpPr>
          <p:cNvPr id="8" name="Espace réservé du contenu 2">
            <a:extLst>
              <a:ext uri="{FF2B5EF4-FFF2-40B4-BE49-F238E27FC236}">
                <a16:creationId xmlns:a16="http://schemas.microsoft.com/office/drawing/2014/main" id="{CDE2CBF6-7FE0-3C06-FEAF-2F9D5A5DE1F5}"/>
              </a:ext>
            </a:extLst>
          </p:cNvPr>
          <p:cNvSpPr txBox="1">
            <a:spLocks/>
          </p:cNvSpPr>
          <p:nvPr/>
        </p:nvSpPr>
        <p:spPr>
          <a:xfrm>
            <a:off x="508000" y="1447800"/>
            <a:ext cx="11277600"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As few optics as possible</a:t>
            </a:r>
          </a:p>
          <a:p>
            <a:pPr lvl="1" algn="l"/>
            <a:r>
              <a:rPr lang="en-US" dirty="0"/>
              <a:t>Fringe axis: long focal length (5.2m) </a:t>
            </a:r>
            <a:br>
              <a:rPr lang="en-US" dirty="0"/>
            </a:br>
            <a:r>
              <a:rPr lang="en-US" dirty="0"/>
              <a:t>cylindrical mirror (CL1)</a:t>
            </a:r>
          </a:p>
          <a:p>
            <a:pPr lvl="1" algn="l"/>
            <a:r>
              <a:rPr lang="en-US" dirty="0"/>
              <a:t>Spectral axis: shorter focal length (0.35m) </a:t>
            </a:r>
            <a:br>
              <a:rPr lang="en-US" dirty="0"/>
            </a:br>
            <a:r>
              <a:rPr lang="en-US" dirty="0"/>
              <a:t>cylindrical mirror (CL2)</a:t>
            </a:r>
          </a:p>
          <a:p>
            <a:pPr lvl="1" algn="l"/>
            <a:r>
              <a:rPr lang="en-US" dirty="0"/>
              <a:t>Low spectral resolution (R = ~35)</a:t>
            </a:r>
            <a:br>
              <a:rPr lang="en-US" dirty="0"/>
            </a:br>
            <a:r>
              <a:rPr lang="en-US" dirty="0"/>
              <a:t>dispersive element</a:t>
            </a:r>
          </a:p>
          <a:p>
            <a:pPr lvl="1" algn="l"/>
            <a:r>
              <a:rPr lang="en-US" dirty="0"/>
              <a:t>Edge Filter:</a:t>
            </a:r>
          </a:p>
          <a:p>
            <a:pPr lvl="2" algn="l"/>
            <a:r>
              <a:rPr lang="en-US" dirty="0"/>
              <a:t>One half H-band</a:t>
            </a:r>
          </a:p>
          <a:p>
            <a:pPr lvl="2" algn="l"/>
            <a:r>
              <a:rPr lang="en-US" dirty="0"/>
              <a:t>One half K-band</a:t>
            </a:r>
          </a:p>
          <a:p>
            <a:pPr lvl="1" algn="l"/>
            <a:r>
              <a:rPr lang="en-US" dirty="0"/>
              <a:t>(external Dewar as a second phase)</a:t>
            </a:r>
          </a:p>
        </p:txBody>
      </p:sp>
      <p:pic>
        <p:nvPicPr>
          <p:cNvPr id="9" name="Image 8">
            <a:extLst>
              <a:ext uri="{FF2B5EF4-FFF2-40B4-BE49-F238E27FC236}">
                <a16:creationId xmlns:a16="http://schemas.microsoft.com/office/drawing/2014/main" id="{B2626384-4699-AC3E-88BD-86D98565F7A7}"/>
              </a:ext>
            </a:extLst>
          </p:cNvPr>
          <p:cNvPicPr>
            <a:picLocks noChangeAspect="1"/>
          </p:cNvPicPr>
          <p:nvPr/>
        </p:nvPicPr>
        <p:blipFill rotWithShape="1">
          <a:blip r:embed="rId3"/>
          <a:srcRect l="53932" t="8235" b="31783"/>
          <a:stretch/>
        </p:blipFill>
        <p:spPr>
          <a:xfrm>
            <a:off x="9501199" y="3370456"/>
            <a:ext cx="2519044" cy="1957029"/>
          </a:xfrm>
          <a:prstGeom prst="rect">
            <a:avLst/>
          </a:prstGeom>
        </p:spPr>
      </p:pic>
      <p:pic>
        <p:nvPicPr>
          <p:cNvPr id="11" name="Picture 10" descr="Inside view of a factory&#10;&#10;Description automatically generated with low confidence">
            <a:extLst>
              <a:ext uri="{FF2B5EF4-FFF2-40B4-BE49-F238E27FC236}">
                <a16:creationId xmlns:a16="http://schemas.microsoft.com/office/drawing/2014/main" id="{D3F19423-E378-236E-1284-32A993C06988}"/>
              </a:ext>
            </a:extLst>
          </p:cNvPr>
          <p:cNvPicPr>
            <a:picLocks noChangeAspect="1"/>
          </p:cNvPicPr>
          <p:nvPr/>
        </p:nvPicPr>
        <p:blipFill rotWithShape="1">
          <a:blip r:embed="rId4"/>
          <a:srcRect l="12575" r="12490"/>
          <a:stretch/>
        </p:blipFill>
        <p:spPr>
          <a:xfrm>
            <a:off x="5552796" y="1600993"/>
            <a:ext cx="5824331" cy="4371975"/>
          </a:xfrm>
          <a:prstGeom prst="rect">
            <a:avLst/>
          </a:prstGeom>
        </p:spPr>
      </p:pic>
    </p:spTree>
    <p:extLst>
      <p:ext uri="{BB962C8B-B14F-4D97-AF65-F5344CB8AC3E}">
        <p14:creationId xmlns:p14="http://schemas.microsoft.com/office/powerpoint/2010/main" val="33754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A5570E-341A-161A-8120-2753082EA689}"/>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C7FEE792-2FD9-EEBE-EF46-AFE3160C477E}"/>
              </a:ext>
            </a:extLst>
          </p:cNvPr>
          <p:cNvSpPr>
            <a:spLocks noGrp="1"/>
          </p:cNvSpPr>
          <p:nvPr>
            <p:ph type="sldNum" sz="quarter" idx="12"/>
          </p:nvPr>
        </p:nvSpPr>
        <p:spPr/>
        <p:txBody>
          <a:bodyPr/>
          <a:lstStyle/>
          <a:p>
            <a:fld id="{EC7E484E-D9B0-EF48-8060-2F19FFE281E1}" type="slidenum">
              <a:rPr lang="en-US" smtClean="0"/>
              <a:t>6</a:t>
            </a:fld>
            <a:endParaRPr lang="en-US"/>
          </a:p>
        </p:txBody>
      </p:sp>
      <p:sp>
        <p:nvSpPr>
          <p:cNvPr id="6" name="Titre 1">
            <a:extLst>
              <a:ext uri="{FF2B5EF4-FFF2-40B4-BE49-F238E27FC236}">
                <a16:creationId xmlns:a16="http://schemas.microsoft.com/office/drawing/2014/main" id="{884E28F8-81DB-899F-815F-82A3BA7CD4BD}"/>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t>Final 2x3 beam combiner</a:t>
            </a:r>
            <a:endParaRPr lang="en-US" dirty="0"/>
          </a:p>
        </p:txBody>
      </p:sp>
      <p:pic>
        <p:nvPicPr>
          <p:cNvPr id="7" name="Image 6">
            <a:extLst>
              <a:ext uri="{FF2B5EF4-FFF2-40B4-BE49-F238E27FC236}">
                <a16:creationId xmlns:a16="http://schemas.microsoft.com/office/drawing/2014/main" id="{3A9EFA4F-11AD-4FAA-6FCA-DBC4C3B92EF4}"/>
              </a:ext>
            </a:extLst>
          </p:cNvPr>
          <p:cNvPicPr>
            <a:picLocks noChangeAspect="1"/>
          </p:cNvPicPr>
          <p:nvPr/>
        </p:nvPicPr>
        <p:blipFill>
          <a:blip r:embed="rId3"/>
          <a:stretch>
            <a:fillRect/>
          </a:stretch>
        </p:blipFill>
        <p:spPr>
          <a:xfrm>
            <a:off x="2927350" y="1267759"/>
            <a:ext cx="6337300" cy="4699000"/>
          </a:xfrm>
          <a:prstGeom prst="rect">
            <a:avLst/>
          </a:prstGeom>
        </p:spPr>
      </p:pic>
    </p:spTree>
    <p:extLst>
      <p:ext uri="{BB962C8B-B14F-4D97-AF65-F5344CB8AC3E}">
        <p14:creationId xmlns:p14="http://schemas.microsoft.com/office/powerpoint/2010/main" val="53721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B47426-2870-1F08-1B3C-99A4212C8FDE}"/>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4642027C-ECB2-8D83-2F9A-127BBB7024EA}"/>
              </a:ext>
            </a:extLst>
          </p:cNvPr>
          <p:cNvSpPr>
            <a:spLocks noGrp="1"/>
          </p:cNvSpPr>
          <p:nvPr>
            <p:ph type="sldNum" sz="quarter" idx="12"/>
          </p:nvPr>
        </p:nvSpPr>
        <p:spPr/>
        <p:txBody>
          <a:bodyPr/>
          <a:lstStyle/>
          <a:p>
            <a:fld id="{EC7E484E-D9B0-EF48-8060-2F19FFE281E1}" type="slidenum">
              <a:rPr lang="en-US" smtClean="0"/>
              <a:t>7</a:t>
            </a:fld>
            <a:endParaRPr lang="en-US"/>
          </a:p>
        </p:txBody>
      </p:sp>
      <p:pic>
        <p:nvPicPr>
          <p:cNvPr id="6" name="Image 8">
            <a:extLst>
              <a:ext uri="{FF2B5EF4-FFF2-40B4-BE49-F238E27FC236}">
                <a16:creationId xmlns:a16="http://schemas.microsoft.com/office/drawing/2014/main" id="{C7A2C8A1-D3FC-DFD3-E808-2147DA5A4902}"/>
              </a:ext>
            </a:extLst>
          </p:cNvPr>
          <p:cNvPicPr>
            <a:picLocks noChangeAspect="1"/>
          </p:cNvPicPr>
          <p:nvPr/>
        </p:nvPicPr>
        <p:blipFill>
          <a:blip r:embed="rId3"/>
          <a:stretch>
            <a:fillRect/>
          </a:stretch>
        </p:blipFill>
        <p:spPr>
          <a:xfrm>
            <a:off x="5273485" y="4103766"/>
            <a:ext cx="6566710" cy="2098597"/>
          </a:xfrm>
          <a:prstGeom prst="rect">
            <a:avLst/>
          </a:prstGeom>
        </p:spPr>
      </p:pic>
      <p:sp>
        <p:nvSpPr>
          <p:cNvPr id="7" name="Titre 1">
            <a:extLst>
              <a:ext uri="{FF2B5EF4-FFF2-40B4-BE49-F238E27FC236}">
                <a16:creationId xmlns:a16="http://schemas.microsoft.com/office/drawing/2014/main" id="{C162582D-8AD3-0D49-A4E1-1D187A56CC9D}"/>
              </a:ext>
            </a:extLst>
          </p:cNvPr>
          <p:cNvSpPr txBox="1">
            <a:spLocks/>
          </p:cNvSpPr>
          <p:nvPr/>
        </p:nvSpPr>
        <p:spPr>
          <a:xfrm>
            <a:off x="13212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Edge filter primary design</a:t>
            </a:r>
          </a:p>
        </p:txBody>
      </p:sp>
      <p:sp>
        <p:nvSpPr>
          <p:cNvPr id="8" name="Espace réservé du contenu 2">
            <a:extLst>
              <a:ext uri="{FF2B5EF4-FFF2-40B4-BE49-F238E27FC236}">
                <a16:creationId xmlns:a16="http://schemas.microsoft.com/office/drawing/2014/main" id="{2C411B67-3EF8-B387-0A6A-7A7980886672}"/>
              </a:ext>
            </a:extLst>
          </p:cNvPr>
          <p:cNvSpPr txBox="1">
            <a:spLocks/>
          </p:cNvSpPr>
          <p:nvPr/>
        </p:nvSpPr>
        <p:spPr>
          <a:xfrm>
            <a:off x="508000" y="1447800"/>
            <a:ext cx="5691094"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Leakage of K-band photon in the </a:t>
            </a:r>
            <a:br>
              <a:rPr lang="en-US" dirty="0"/>
            </a:br>
            <a:r>
              <a:rPr lang="en-US" dirty="0"/>
              <a:t>H-band</a:t>
            </a:r>
          </a:p>
          <a:p>
            <a:pPr lvl="1" algn="l"/>
            <a:r>
              <a:rPr lang="en-US" dirty="0"/>
              <a:t>Special filter design to get closer to </a:t>
            </a:r>
            <a:br>
              <a:rPr lang="en-US" dirty="0"/>
            </a:br>
            <a:r>
              <a:rPr lang="en-US" dirty="0"/>
              <a:t>the detector</a:t>
            </a:r>
          </a:p>
          <a:p>
            <a:pPr lvl="1" algn="l"/>
            <a:r>
              <a:rPr lang="en-US" dirty="0"/>
              <a:t>Transition is within the 6 pixels gap between H- and K-band for </a:t>
            </a:r>
            <a:r>
              <a:rPr lang="en-US" dirty="0" err="1"/>
              <a:t>d</a:t>
            </a:r>
            <a:r>
              <a:rPr lang="en-US" baseline="-25000" dirty="0" err="1"/>
              <a:t>KE</a:t>
            </a:r>
            <a:r>
              <a:rPr lang="en-US" dirty="0"/>
              <a:t>&lt;1mm</a:t>
            </a:r>
          </a:p>
          <a:p>
            <a:pPr lvl="1" algn="l"/>
            <a:r>
              <a:rPr lang="en-US" dirty="0"/>
              <a:t>Only 10% leakage in the first pixels of H-band for initial </a:t>
            </a:r>
            <a:r>
              <a:rPr lang="en-US" dirty="0" err="1"/>
              <a:t>d</a:t>
            </a:r>
            <a:r>
              <a:rPr lang="en-US" baseline="-25000" dirty="0" err="1"/>
              <a:t>KE</a:t>
            </a:r>
            <a:r>
              <a:rPr lang="en-US" dirty="0"/>
              <a:t> (2.4mm)</a:t>
            </a:r>
          </a:p>
          <a:p>
            <a:pPr lvl="1" algn="l">
              <a:buFont typeface="Symbol" pitchFamily="2" charset="2"/>
              <a:buChar char="Þ"/>
            </a:pPr>
            <a:r>
              <a:rPr lang="en-US" dirty="0"/>
              <a:t> Not worth the risk, going for flat filter</a:t>
            </a:r>
          </a:p>
          <a:p>
            <a:pPr algn="l"/>
            <a:r>
              <a:rPr lang="en-US" dirty="0"/>
              <a:t>Hardest element to procure with thin enough transition coat (100</a:t>
            </a:r>
            <a:r>
              <a:rPr lang="en-US" dirty="0">
                <a:latin typeface="Symbol" pitchFamily="2" charset="2"/>
              </a:rPr>
              <a:t>m</a:t>
            </a:r>
            <a:r>
              <a:rPr lang="en-US" dirty="0"/>
              <a:t>m)</a:t>
            </a:r>
          </a:p>
        </p:txBody>
      </p:sp>
      <p:sp>
        <p:nvSpPr>
          <p:cNvPr id="9" name="Oval 8">
            <a:extLst>
              <a:ext uri="{FF2B5EF4-FFF2-40B4-BE49-F238E27FC236}">
                <a16:creationId xmlns:a16="http://schemas.microsoft.com/office/drawing/2014/main" id="{9E31A521-4E33-58C5-1B3E-D4C77010D491}"/>
              </a:ext>
            </a:extLst>
          </p:cNvPr>
          <p:cNvSpPr/>
          <p:nvPr/>
        </p:nvSpPr>
        <p:spPr>
          <a:xfrm>
            <a:off x="7884597" y="1655113"/>
            <a:ext cx="2700000" cy="2700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3F68B22-7FAC-419B-4BD5-57EEED9725D3}"/>
              </a:ext>
            </a:extLst>
          </p:cNvPr>
          <p:cNvSpPr/>
          <p:nvPr/>
        </p:nvSpPr>
        <p:spPr>
          <a:xfrm>
            <a:off x="7884597" y="1655113"/>
            <a:ext cx="2700000" cy="270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a:extLst>
              <a:ext uri="{FF2B5EF4-FFF2-40B4-BE49-F238E27FC236}">
                <a16:creationId xmlns:a16="http://schemas.microsoft.com/office/drawing/2014/main" id="{6E0A713D-6524-D52D-D894-20F4FA0B8D0F}"/>
              </a:ext>
            </a:extLst>
          </p:cNvPr>
          <p:cNvSpPr/>
          <p:nvPr/>
        </p:nvSpPr>
        <p:spPr>
          <a:xfrm rot="7965926">
            <a:off x="7884597" y="1655113"/>
            <a:ext cx="2700000" cy="2700000"/>
          </a:xfrm>
          <a:prstGeom prst="chord">
            <a:avLst>
              <a:gd name="adj1" fmla="val 2700000"/>
              <a:gd name="adj2" fmla="val 13762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B86F764-7F78-0AF2-3856-D9777545656A}"/>
              </a:ext>
            </a:extLst>
          </p:cNvPr>
          <p:cNvSpPr txBox="1"/>
          <p:nvPr/>
        </p:nvSpPr>
        <p:spPr>
          <a:xfrm>
            <a:off x="8508981" y="2129452"/>
            <a:ext cx="1451231" cy="646331"/>
          </a:xfrm>
          <a:prstGeom prst="rect">
            <a:avLst/>
          </a:prstGeom>
          <a:noFill/>
        </p:spPr>
        <p:txBody>
          <a:bodyPr wrap="none" rtlCol="0">
            <a:spAutoFit/>
          </a:bodyPr>
          <a:lstStyle/>
          <a:p>
            <a:r>
              <a:rPr lang="en-US" dirty="0"/>
              <a:t>Coat filtering </a:t>
            </a:r>
          </a:p>
          <a:p>
            <a:pPr algn="ctr"/>
            <a:r>
              <a:rPr lang="en-US" dirty="0"/>
              <a:t>out K-band</a:t>
            </a:r>
          </a:p>
        </p:txBody>
      </p:sp>
      <p:sp>
        <p:nvSpPr>
          <p:cNvPr id="13" name="TextBox 12">
            <a:extLst>
              <a:ext uri="{FF2B5EF4-FFF2-40B4-BE49-F238E27FC236}">
                <a16:creationId xmlns:a16="http://schemas.microsoft.com/office/drawing/2014/main" id="{FE1C238C-B891-EF50-2FC2-84323CE0AED5}"/>
              </a:ext>
            </a:extLst>
          </p:cNvPr>
          <p:cNvSpPr txBox="1"/>
          <p:nvPr/>
        </p:nvSpPr>
        <p:spPr>
          <a:xfrm>
            <a:off x="8778798" y="3408012"/>
            <a:ext cx="911596" cy="369332"/>
          </a:xfrm>
          <a:prstGeom prst="rect">
            <a:avLst/>
          </a:prstGeom>
          <a:noFill/>
        </p:spPr>
        <p:txBody>
          <a:bodyPr wrap="none" rtlCol="0">
            <a:spAutoFit/>
          </a:bodyPr>
          <a:lstStyle/>
          <a:p>
            <a:r>
              <a:rPr lang="en-US" dirty="0"/>
              <a:t>No coat</a:t>
            </a:r>
          </a:p>
        </p:txBody>
      </p:sp>
    </p:spTree>
    <p:extLst>
      <p:ext uri="{BB962C8B-B14F-4D97-AF65-F5344CB8AC3E}">
        <p14:creationId xmlns:p14="http://schemas.microsoft.com/office/powerpoint/2010/main" val="421157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937B95-86E0-8057-5E8D-6224BA351E03}"/>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083EFD68-DB55-7FDC-8665-7539869FE8E9}"/>
              </a:ext>
            </a:extLst>
          </p:cNvPr>
          <p:cNvSpPr>
            <a:spLocks noGrp="1"/>
          </p:cNvSpPr>
          <p:nvPr>
            <p:ph type="sldNum" sz="quarter" idx="12"/>
          </p:nvPr>
        </p:nvSpPr>
        <p:spPr/>
        <p:txBody>
          <a:bodyPr/>
          <a:lstStyle/>
          <a:p>
            <a:fld id="{EC7E484E-D9B0-EF48-8060-2F19FFE281E1}" type="slidenum">
              <a:rPr lang="en-US" smtClean="0"/>
              <a:t>8</a:t>
            </a:fld>
            <a:endParaRPr lang="en-US"/>
          </a:p>
        </p:txBody>
      </p:sp>
      <p:pic>
        <p:nvPicPr>
          <p:cNvPr id="6" name="Picture 5" descr="Alternative design of the dichroic filter">
            <a:extLst>
              <a:ext uri="{FF2B5EF4-FFF2-40B4-BE49-F238E27FC236}">
                <a16:creationId xmlns:a16="http://schemas.microsoft.com/office/drawing/2014/main" id="{F7F5D6A3-0AE2-E5F4-F440-4DBFCA464573}"/>
              </a:ext>
            </a:extLst>
          </p:cNvPr>
          <p:cNvPicPr>
            <a:picLocks noChangeAspect="1"/>
          </p:cNvPicPr>
          <p:nvPr/>
        </p:nvPicPr>
        <p:blipFill>
          <a:blip r:embed="rId3"/>
          <a:stretch>
            <a:fillRect/>
          </a:stretch>
        </p:blipFill>
        <p:spPr>
          <a:xfrm>
            <a:off x="5874169" y="2059223"/>
            <a:ext cx="5588000" cy="3331613"/>
          </a:xfrm>
          <a:prstGeom prst="rect">
            <a:avLst/>
          </a:prstGeom>
        </p:spPr>
      </p:pic>
      <p:sp>
        <p:nvSpPr>
          <p:cNvPr id="7" name="Title 1">
            <a:extLst>
              <a:ext uri="{FF2B5EF4-FFF2-40B4-BE49-F238E27FC236}">
                <a16:creationId xmlns:a16="http://schemas.microsoft.com/office/drawing/2014/main" id="{B46DC82F-2483-5E3F-B970-27E2DFE55144}"/>
              </a:ext>
            </a:extLst>
          </p:cNvPr>
          <p:cNvSpPr txBox="1">
            <a:spLocks/>
          </p:cNvSpPr>
          <p:nvPr/>
        </p:nvSpPr>
        <p:spPr>
          <a:xfrm>
            <a:off x="1321200" y="457200"/>
            <a:ext cx="10586277"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Edge filter alternative design</a:t>
            </a:r>
          </a:p>
        </p:txBody>
      </p:sp>
      <p:sp>
        <p:nvSpPr>
          <p:cNvPr id="9" name="Content Placeholder 2">
            <a:extLst>
              <a:ext uri="{FF2B5EF4-FFF2-40B4-BE49-F238E27FC236}">
                <a16:creationId xmlns:a16="http://schemas.microsoft.com/office/drawing/2014/main" id="{41EC3645-82F3-0A9A-FF73-91169A00423E}"/>
              </a:ext>
            </a:extLst>
          </p:cNvPr>
          <p:cNvSpPr txBox="1">
            <a:spLocks/>
          </p:cNvSpPr>
          <p:nvPr/>
        </p:nvSpPr>
        <p:spPr>
          <a:xfrm>
            <a:off x="600765" y="1467164"/>
            <a:ext cx="5495235" cy="360938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Half-filter with polished surface at a predefined angle</a:t>
            </a:r>
          </a:p>
          <a:p>
            <a:pPr lvl="1" algn="l"/>
            <a:r>
              <a:rPr lang="en-US" dirty="0"/>
              <a:t>H-band going through the filter, being reflected further</a:t>
            </a:r>
          </a:p>
          <a:p>
            <a:pPr lvl="1" algn="l"/>
            <a:r>
              <a:rPr lang="en-US" dirty="0"/>
              <a:t>K-band not going through the filter</a:t>
            </a:r>
          </a:p>
          <a:p>
            <a:pPr algn="l"/>
            <a:r>
              <a:rPr lang="en-US" dirty="0"/>
              <a:t>Change position of H-band on the detector, introduces an optical path difference between H- and </a:t>
            </a:r>
            <a:br>
              <a:rPr lang="en-US" dirty="0"/>
            </a:br>
            <a:r>
              <a:rPr lang="en-US" dirty="0"/>
              <a:t>K-band =&gt; inducing a defocus between the two bands </a:t>
            </a:r>
          </a:p>
        </p:txBody>
      </p:sp>
    </p:spTree>
    <p:extLst>
      <p:ext uri="{BB962C8B-B14F-4D97-AF65-F5344CB8AC3E}">
        <p14:creationId xmlns:p14="http://schemas.microsoft.com/office/powerpoint/2010/main" val="345087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5A8FF9-CB1A-C790-1CCA-D77ED7759B63}"/>
              </a:ext>
            </a:extLst>
          </p:cNvPr>
          <p:cNvSpPr>
            <a:spLocks noGrp="1"/>
          </p:cNvSpPr>
          <p:nvPr>
            <p:ph type="ftr" sz="quarter" idx="11"/>
          </p:nvPr>
        </p:nvSpPr>
        <p:spPr/>
        <p:txBody>
          <a:bodyPr/>
          <a:lstStyle/>
          <a:p>
            <a:r>
              <a:rPr lang="en-US" dirty="0" err="1"/>
              <a:t>Silmaril</a:t>
            </a:r>
            <a:endParaRPr lang="en-US" dirty="0"/>
          </a:p>
        </p:txBody>
      </p:sp>
      <p:sp>
        <p:nvSpPr>
          <p:cNvPr id="5" name="Slide Number Placeholder 4">
            <a:extLst>
              <a:ext uri="{FF2B5EF4-FFF2-40B4-BE49-F238E27FC236}">
                <a16:creationId xmlns:a16="http://schemas.microsoft.com/office/drawing/2014/main" id="{9705FE2A-7BF4-6856-7EC7-9D26A7695D82}"/>
              </a:ext>
            </a:extLst>
          </p:cNvPr>
          <p:cNvSpPr>
            <a:spLocks noGrp="1"/>
          </p:cNvSpPr>
          <p:nvPr>
            <p:ph type="sldNum" sz="quarter" idx="12"/>
          </p:nvPr>
        </p:nvSpPr>
        <p:spPr/>
        <p:txBody>
          <a:bodyPr/>
          <a:lstStyle/>
          <a:p>
            <a:fld id="{EC7E484E-D9B0-EF48-8060-2F19FFE281E1}" type="slidenum">
              <a:rPr lang="en-US" smtClean="0"/>
              <a:t>9</a:t>
            </a:fld>
            <a:endParaRPr lang="en-US"/>
          </a:p>
        </p:txBody>
      </p:sp>
      <p:sp>
        <p:nvSpPr>
          <p:cNvPr id="6" name="Titre 1">
            <a:extLst>
              <a:ext uri="{FF2B5EF4-FFF2-40B4-BE49-F238E27FC236}">
                <a16:creationId xmlns:a16="http://schemas.microsoft.com/office/drawing/2014/main" id="{21B4DC5D-8BE3-9DC6-B476-2B7F60DC02E8}"/>
              </a:ext>
            </a:extLst>
          </p:cNvPr>
          <p:cNvSpPr txBox="1">
            <a:spLocks/>
          </p:cNvSpPr>
          <p:nvPr/>
        </p:nvSpPr>
        <p:spPr>
          <a:xfrm>
            <a:off x="1320800" y="457200"/>
            <a:ext cx="104648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Simulated performance</a:t>
            </a:r>
          </a:p>
        </p:txBody>
      </p:sp>
      <p:sp>
        <p:nvSpPr>
          <p:cNvPr id="7" name="Espace réservé du contenu 2">
            <a:extLst>
              <a:ext uri="{FF2B5EF4-FFF2-40B4-BE49-F238E27FC236}">
                <a16:creationId xmlns:a16="http://schemas.microsoft.com/office/drawing/2014/main" id="{8FD9F137-00E5-7044-559C-93DE3843198C}"/>
              </a:ext>
            </a:extLst>
          </p:cNvPr>
          <p:cNvSpPr txBox="1">
            <a:spLocks/>
          </p:cNvSpPr>
          <p:nvPr/>
        </p:nvSpPr>
        <p:spPr>
          <a:xfrm>
            <a:off x="508000" y="1447800"/>
            <a:ext cx="11277600" cy="467836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2-step simulation</a:t>
            </a:r>
          </a:p>
          <a:p>
            <a:pPr marL="514350" indent="-514350" algn="l">
              <a:buFont typeface="+mj-lt"/>
              <a:buAutoNum type="arabicParenR"/>
            </a:pPr>
            <a:r>
              <a:rPr lang="en-US" dirty="0"/>
              <a:t>Atmospheric turbulence</a:t>
            </a:r>
          </a:p>
          <a:p>
            <a:pPr lvl="1" algn="l"/>
            <a:r>
              <a:rPr lang="en-US" b="1" dirty="0"/>
              <a:t>Seeing with r</a:t>
            </a:r>
            <a:r>
              <a:rPr lang="en-US" b="1" baseline="-25000" dirty="0"/>
              <a:t>0</a:t>
            </a:r>
            <a:r>
              <a:rPr lang="en-US" b="1" dirty="0"/>
              <a:t> (r)</a:t>
            </a:r>
          </a:p>
          <a:p>
            <a:pPr lvl="1" algn="l"/>
            <a:r>
              <a:rPr lang="en-US" dirty="0"/>
              <a:t>Spectral resolution (R)</a:t>
            </a:r>
          </a:p>
          <a:p>
            <a:pPr lvl="1" algn="l"/>
            <a:r>
              <a:rPr lang="en-US" dirty="0"/>
              <a:t>Number of pixels sample in the fringe direction (n)</a:t>
            </a:r>
          </a:p>
          <a:p>
            <a:pPr marL="514350" indent="-514350" algn="l">
              <a:buFont typeface="+mj-lt"/>
              <a:buAutoNum type="arabicParenR"/>
            </a:pPr>
            <a:r>
              <a:rPr lang="en-US" dirty="0"/>
              <a:t>Detector</a:t>
            </a:r>
          </a:p>
          <a:p>
            <a:pPr lvl="1" algn="l"/>
            <a:r>
              <a:rPr lang="en-US" dirty="0"/>
              <a:t>Magnitude of the target (c)</a:t>
            </a:r>
          </a:p>
          <a:p>
            <a:pPr lvl="1" algn="l"/>
            <a:r>
              <a:rPr lang="en-US" dirty="0"/>
              <a:t>Incoherently added frames (s)</a:t>
            </a:r>
          </a:p>
          <a:p>
            <a:pPr lvl="1" algn="l"/>
            <a:r>
              <a:rPr lang="en-US" dirty="0"/>
              <a:t>Coherently added frame (p)</a:t>
            </a:r>
          </a:p>
          <a:p>
            <a:pPr lvl="1" algn="l"/>
            <a:r>
              <a:rPr lang="en-US" dirty="0"/>
              <a:t>Camera’s parameter (RON, ENF, BKG)</a:t>
            </a:r>
          </a:p>
        </p:txBody>
      </p:sp>
    </p:spTree>
    <p:extLst>
      <p:ext uri="{BB962C8B-B14F-4D97-AF65-F5344CB8AC3E}">
        <p14:creationId xmlns:p14="http://schemas.microsoft.com/office/powerpoint/2010/main" val="128451853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6852</TotalTime>
  <Words>2823</Words>
  <Application>Microsoft Macintosh PowerPoint</Application>
  <PresentationFormat>Widescreen</PresentationFormat>
  <Paragraphs>183</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Times New Roman</vt:lpstr>
      <vt:lpstr>Office Theme</vt:lpstr>
      <vt:lpstr>Design of Silmaril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Armand Ten Brummelaar</dc:creator>
  <cp:lastModifiedBy>Cyprien Lanthermann</cp:lastModifiedBy>
  <cp:revision>47</cp:revision>
  <dcterms:created xsi:type="dcterms:W3CDTF">2018-01-14T18:57:25Z</dcterms:created>
  <dcterms:modified xsi:type="dcterms:W3CDTF">2023-03-14T12:52:08Z</dcterms:modified>
</cp:coreProperties>
</file>