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Shape 1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T~ 2600 K , best pic of Hubble</a:t>
            </a:r>
          </a:p>
          <a:p>
            <a: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</a:p>
          <a:p>
            <a: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Look up pre outburst luminosity, explain IR excess, examples of molecules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Tidal forces and drag cause orbital contraction                     مشترکہ لہاف</a:t>
            </a:r>
          </a:p>
          <a:p>
            <a: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</a:p>
          <a:p>
            <a: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Common envelope, mention that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Shape 18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Merger occurred in a hierarchal triple system ، after some time companion was found</a:t>
            </a:r>
          </a:p>
          <a:p>
            <a: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13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13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13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13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14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15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13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13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14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13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13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14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g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2.g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Imaging the stellar merger remnant V838 Monocerotis with VLTI and CHARA"/>
          <p:cNvSpPr txBox="1"/>
          <p:nvPr>
            <p:ph type="ctrTitle"/>
          </p:nvPr>
        </p:nvSpPr>
        <p:spPr>
          <a:xfrm>
            <a:off x="949084" y="2574991"/>
            <a:ext cx="24150919" cy="4648201"/>
          </a:xfrm>
          <a:prstGeom prst="rect">
            <a:avLst/>
          </a:prstGeom>
        </p:spPr>
        <p:txBody>
          <a:bodyPr/>
          <a:lstStyle>
            <a:lvl1pPr>
              <a:defRPr spc="-188" sz="9400"/>
            </a:lvl1pPr>
          </a:lstStyle>
          <a:p>
            <a:pPr/>
            <a:r>
              <a:t>Imaging the stellar merger remnant V838 Monocerotis with VLTI and CHARA</a:t>
            </a:r>
          </a:p>
        </p:txBody>
      </p:sp>
      <p:sp>
        <p:nvSpPr>
          <p:cNvPr id="152" name="Muhammad Zain Mobeen, CAMK Toruń"/>
          <p:cNvSpPr txBox="1"/>
          <p:nvPr/>
        </p:nvSpPr>
        <p:spPr>
          <a:xfrm>
            <a:off x="1201340" y="11859862"/>
            <a:ext cx="21971003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3600"/>
            </a:lvl1pPr>
          </a:lstStyle>
          <a:p>
            <a:pPr/>
            <a:r>
              <a:t>Muhammad Zain Mobeen, CAMK Toruń</a:t>
            </a:r>
          </a:p>
        </p:txBody>
      </p:sp>
      <p:pic>
        <p:nvPicPr>
          <p:cNvPr id="1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956" y="-25352"/>
            <a:ext cx="3071966" cy="3071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734502main_v838_hubble_full_full.jpg" descr="734502main_v838_hubble_full_fu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29134" y="7447701"/>
            <a:ext cx="5756578" cy="62967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v838_GRAVITY_05_2mas.pdf" descr="v838_GRAVITY_05_2ma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66598" y="-458407"/>
            <a:ext cx="10504560" cy="8004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v838_GRAVITY_08_2mas.pdf" descr="v838_GRAVITY_08_2ma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48837" y="6396136"/>
            <a:ext cx="10011255" cy="7493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GRAVITY_mira5.pdf" descr="GRAVITY_mira5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24266" y="-694424"/>
            <a:ext cx="10248400" cy="7914606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IMAGING"/>
          <p:cNvSpPr txBox="1"/>
          <p:nvPr/>
        </p:nvSpPr>
        <p:spPr>
          <a:xfrm>
            <a:off x="11134599" y="4316773"/>
            <a:ext cx="2821534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IMAGING</a:t>
            </a:r>
          </a:p>
        </p:txBody>
      </p:sp>
      <p:sp>
        <p:nvSpPr>
          <p:cNvPr id="232" name="0.1 mas"/>
          <p:cNvSpPr txBox="1"/>
          <p:nvPr/>
        </p:nvSpPr>
        <p:spPr>
          <a:xfrm>
            <a:off x="1466854" y="564156"/>
            <a:ext cx="1921765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0.1 mas</a:t>
            </a:r>
          </a:p>
        </p:txBody>
      </p:sp>
      <p:sp>
        <p:nvSpPr>
          <p:cNvPr id="233" name="0.5 mas"/>
          <p:cNvSpPr txBox="1"/>
          <p:nvPr/>
        </p:nvSpPr>
        <p:spPr>
          <a:xfrm>
            <a:off x="8941815" y="7594496"/>
            <a:ext cx="1921765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0.5 mas</a:t>
            </a:r>
          </a:p>
        </p:txBody>
      </p:sp>
      <p:sp>
        <p:nvSpPr>
          <p:cNvPr id="234" name="0.8 mas"/>
          <p:cNvSpPr txBox="1"/>
          <p:nvPr/>
        </p:nvSpPr>
        <p:spPr>
          <a:xfrm>
            <a:off x="17389631" y="564156"/>
            <a:ext cx="1921765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0.8 mas</a:t>
            </a:r>
          </a:p>
        </p:txBody>
      </p:sp>
      <p:sp>
        <p:nvSpPr>
          <p:cNvPr id="235" name="Bi-polar structure!"/>
          <p:cNvSpPr txBox="1"/>
          <p:nvPr/>
        </p:nvSpPr>
        <p:spPr>
          <a:xfrm>
            <a:off x="17262631" y="9738602"/>
            <a:ext cx="5025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Bi-polar structure!</a:t>
            </a:r>
          </a:p>
        </p:txBody>
      </p:sp>
      <p:sp>
        <p:nvSpPr>
          <p:cNvPr id="236" name="Contraction has reversed!"/>
          <p:cNvSpPr txBox="1"/>
          <p:nvPr/>
        </p:nvSpPr>
        <p:spPr>
          <a:xfrm>
            <a:off x="17035166" y="11530371"/>
            <a:ext cx="7125310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Contraction has reversed!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CO_K_band_4.pdf" descr="CO_K_band_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35347" y="951687"/>
            <a:ext cx="13915110" cy="9999725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GRAVITY Spectra"/>
          <p:cNvSpPr txBox="1"/>
          <p:nvPr/>
        </p:nvSpPr>
        <p:spPr>
          <a:xfrm>
            <a:off x="10382692" y="87208"/>
            <a:ext cx="493989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GRAVITY Spectra</a:t>
            </a:r>
          </a:p>
        </p:txBody>
      </p:sp>
      <p:sp>
        <p:nvSpPr>
          <p:cNvPr id="240" name="CO Overtones"/>
          <p:cNvSpPr txBox="1"/>
          <p:nvPr/>
        </p:nvSpPr>
        <p:spPr>
          <a:xfrm>
            <a:off x="18994316" y="5843891"/>
            <a:ext cx="3998672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 Overtones</a:t>
            </a:r>
          </a:p>
        </p:txBody>
      </p:sp>
      <p:sp>
        <p:nvSpPr>
          <p:cNvPr id="241" name="Temperatures suggest photospheric origin"/>
          <p:cNvSpPr txBox="1"/>
          <p:nvPr/>
        </p:nvSpPr>
        <p:spPr>
          <a:xfrm>
            <a:off x="7831967" y="12358337"/>
            <a:ext cx="9683497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Temperatures suggest photospheric origin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335" y="-36880"/>
            <a:ext cx="10249691" cy="6833127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MIRC-X/MYSTIC"/>
          <p:cNvSpPr txBox="1"/>
          <p:nvPr/>
        </p:nvSpPr>
        <p:spPr>
          <a:xfrm>
            <a:off x="13167429" y="4182410"/>
            <a:ext cx="474238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MIRC-X/MYSTIC</a:t>
            </a:r>
          </a:p>
        </p:txBody>
      </p:sp>
      <p:sp>
        <p:nvSpPr>
          <p:cNvPr id="245" name="HK band"/>
          <p:cNvSpPr txBox="1"/>
          <p:nvPr/>
        </p:nvSpPr>
        <p:spPr>
          <a:xfrm>
            <a:off x="13144028" y="5750287"/>
            <a:ext cx="251978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HK band</a:t>
            </a:r>
          </a:p>
        </p:txBody>
      </p:sp>
      <p:sp>
        <p:nvSpPr>
          <p:cNvPr id="246" name="5 nights of observations"/>
          <p:cNvSpPr txBox="1"/>
          <p:nvPr/>
        </p:nvSpPr>
        <p:spPr>
          <a:xfrm>
            <a:off x="13167429" y="7481972"/>
            <a:ext cx="6651652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5 nights of observations</a:t>
            </a:r>
          </a:p>
        </p:txBody>
      </p:sp>
      <p:sp>
        <p:nvSpPr>
          <p:cNvPr id="247" name="Largest baseline~ 300km…"/>
          <p:cNvSpPr txBox="1"/>
          <p:nvPr/>
        </p:nvSpPr>
        <p:spPr>
          <a:xfrm>
            <a:off x="1794470" y="7220631"/>
            <a:ext cx="7063741" cy="203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Largest baseline~ 300km</a:t>
            </a:r>
          </a:p>
          <a:p>
            <a:pPr lvl="1"/>
            <a:r>
              <a:t>Best resolution~ 0.5 mas </a:t>
            </a:r>
          </a:p>
        </p:txBody>
      </p:sp>
      <p:sp>
        <p:nvSpPr>
          <p:cNvPr id="248" name="4-5 Telescopes"/>
          <p:cNvSpPr txBox="1"/>
          <p:nvPr/>
        </p:nvSpPr>
        <p:spPr>
          <a:xfrm>
            <a:off x="13167429" y="8745634"/>
            <a:ext cx="4246780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4-5 Telescopes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CHARA4.pdf" descr="CHARA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8960" y="5502"/>
            <a:ext cx="10664417" cy="8001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H_band_plots.pdf" descr="H_band_plot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36385" y="1925952"/>
            <a:ext cx="12056117" cy="9864096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Arrow"/>
          <p:cNvSpPr/>
          <p:nvPr/>
        </p:nvSpPr>
        <p:spPr>
          <a:xfrm rot="14600735">
            <a:off x="20015599" y="10313603"/>
            <a:ext cx="3201513" cy="430695"/>
          </a:xfrm>
          <a:prstGeom prst="rightArrow">
            <a:avLst>
              <a:gd name="adj1" fmla="val 32000"/>
              <a:gd name="adj2" fmla="val 188719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3" name="CPs show an intrinsic asymmetry…"/>
          <p:cNvSpPr txBox="1"/>
          <p:nvPr/>
        </p:nvSpPr>
        <p:spPr>
          <a:xfrm>
            <a:off x="905226" y="10192577"/>
            <a:ext cx="9532621" cy="203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CPs show an intrinsic asymmetry</a:t>
            </a:r>
          </a:p>
          <a:p>
            <a:pPr/>
            <a:r>
              <a:t>Not reproduced by simple models </a:t>
            </a:r>
          </a:p>
        </p:txBody>
      </p:sp>
      <p:sp>
        <p:nvSpPr>
          <p:cNvPr id="254" name="Arrow"/>
          <p:cNvSpPr/>
          <p:nvPr/>
        </p:nvSpPr>
        <p:spPr>
          <a:xfrm rot="4370262">
            <a:off x="18761932" y="4122292"/>
            <a:ext cx="3201512" cy="430695"/>
          </a:xfrm>
          <a:prstGeom prst="rightArrow">
            <a:avLst>
              <a:gd name="adj1" fmla="val 32000"/>
              <a:gd name="adj2" fmla="val 188719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4" grpId="1"/>
      <p:bldP build="whole" bldLvl="1" animBg="1" rev="0" advAuto="0" spid="252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v838_CHARA_02mas_2.pdf" descr="v838_CHARA_02mas_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26" y="184052"/>
            <a:ext cx="13000227" cy="10280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v838_CHARA_05mas_2.pdf" descr="v838_CHARA_05mas_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85715" y="340089"/>
            <a:ext cx="13096577" cy="9968523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0.2 mas"/>
          <p:cNvSpPr txBox="1"/>
          <p:nvPr/>
        </p:nvSpPr>
        <p:spPr>
          <a:xfrm>
            <a:off x="2285894" y="1678486"/>
            <a:ext cx="2283258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0.2 mas</a:t>
            </a:r>
          </a:p>
        </p:txBody>
      </p:sp>
      <p:sp>
        <p:nvSpPr>
          <p:cNvPr id="259" name="0.5 mas"/>
          <p:cNvSpPr txBox="1"/>
          <p:nvPr/>
        </p:nvSpPr>
        <p:spPr>
          <a:xfrm>
            <a:off x="15283527" y="1678486"/>
            <a:ext cx="2283258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0.5 mas</a:t>
            </a:r>
          </a:p>
        </p:txBody>
      </p:sp>
      <p:sp>
        <p:nvSpPr>
          <p:cNvPr id="260" name="Asymmetric bi-polar features in the H band!"/>
          <p:cNvSpPr txBox="1"/>
          <p:nvPr/>
        </p:nvSpPr>
        <p:spPr>
          <a:xfrm>
            <a:off x="8578088" y="12077523"/>
            <a:ext cx="10145269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Asymmetric bi-polar features in the H band! </a:t>
            </a:r>
          </a:p>
        </p:txBody>
      </p:sp>
      <p:sp>
        <p:nvSpPr>
          <p:cNvPr id="261" name="Arrow"/>
          <p:cNvSpPr/>
          <p:nvPr/>
        </p:nvSpPr>
        <p:spPr>
          <a:xfrm rot="7092984">
            <a:off x="5951429" y="4065823"/>
            <a:ext cx="1569482" cy="409877"/>
          </a:xfrm>
          <a:prstGeom prst="rightArrow">
            <a:avLst>
              <a:gd name="adj1" fmla="val 32000"/>
              <a:gd name="adj2" fmla="val 198304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model_for_Hbandlobes.pdf" descr="model_for_Hbandlobe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68360" y="602436"/>
            <a:ext cx="13854695" cy="10077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H_band_model.pdf" descr="H_band_model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866" y="1947443"/>
            <a:ext cx="10741440" cy="8056081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A toy model"/>
          <p:cNvSpPr txBox="1"/>
          <p:nvPr/>
        </p:nvSpPr>
        <p:spPr>
          <a:xfrm>
            <a:off x="3637315" y="1046655"/>
            <a:ext cx="3558541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 toy model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v838mon_cartoon.pdf" descr="v838mon_cartoon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12798" y="1173873"/>
            <a:ext cx="13461971" cy="10096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v838mon_cartoon3.pdf" descr="v838mon_cartoon3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04721" y="634483"/>
            <a:ext cx="12354273" cy="11604593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Oval"/>
          <p:cNvSpPr/>
          <p:nvPr/>
        </p:nvSpPr>
        <p:spPr>
          <a:xfrm>
            <a:off x="6151333" y="5418515"/>
            <a:ext cx="717450" cy="679262"/>
          </a:xfrm>
          <a:prstGeom prst="ellipse">
            <a:avLst/>
          </a:prstGeom>
          <a:ln w="88900">
            <a:solidFill>
              <a:schemeClr val="accent4">
                <a:hueOff val="348544"/>
                <a:lumOff val="7139"/>
              </a:schemeClr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0" name="Line"/>
          <p:cNvSpPr/>
          <p:nvPr/>
        </p:nvSpPr>
        <p:spPr>
          <a:xfrm flipV="1">
            <a:off x="6572555" y="2172668"/>
            <a:ext cx="7526208" cy="3212766"/>
          </a:xfrm>
          <a:prstGeom prst="line">
            <a:avLst/>
          </a:prstGeom>
          <a:ln w="88900">
            <a:solidFill>
              <a:schemeClr val="accent4">
                <a:hueOff val="348544"/>
                <a:lumOff val="7139"/>
              </a:schemeClr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1" name="Line"/>
          <p:cNvSpPr/>
          <p:nvPr/>
        </p:nvSpPr>
        <p:spPr>
          <a:xfrm>
            <a:off x="6352943" y="6027257"/>
            <a:ext cx="7965430" cy="3161361"/>
          </a:xfrm>
          <a:prstGeom prst="line">
            <a:avLst/>
          </a:prstGeom>
          <a:ln w="88900">
            <a:solidFill>
              <a:schemeClr val="accent4">
                <a:hueOff val="348544"/>
                <a:lumOff val="7139"/>
              </a:schemeClr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Screenshot 2022-04-23 at 16.06.56.png" descr="Screenshot 2022-04-23 at 16.06.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3276" y="771044"/>
            <a:ext cx="7336059" cy="7915700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Rectangle"/>
          <p:cNvSpPr/>
          <p:nvPr/>
        </p:nvSpPr>
        <p:spPr>
          <a:xfrm>
            <a:off x="511656" y="298462"/>
            <a:ext cx="7542122" cy="52374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5" name="V 4332 Sgr"/>
          <p:cNvSpPr txBox="1"/>
          <p:nvPr/>
        </p:nvSpPr>
        <p:spPr>
          <a:xfrm>
            <a:off x="1934877" y="8979646"/>
            <a:ext cx="3129382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 4332 Sgr</a:t>
            </a:r>
          </a:p>
        </p:txBody>
      </p:sp>
      <p:sp>
        <p:nvSpPr>
          <p:cNvPr id="276" name="Kamiński et al 2018"/>
          <p:cNvSpPr txBox="1"/>
          <p:nvPr/>
        </p:nvSpPr>
        <p:spPr>
          <a:xfrm>
            <a:off x="5702462" y="8444972"/>
            <a:ext cx="2890838" cy="47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/>
            <a:r>
              <a:t>Kamiński et al 2018</a:t>
            </a:r>
          </a:p>
        </p:txBody>
      </p:sp>
      <p:sp>
        <p:nvSpPr>
          <p:cNvPr id="277" name="Summary and Future Work"/>
          <p:cNvSpPr txBox="1"/>
          <p:nvPr/>
        </p:nvSpPr>
        <p:spPr>
          <a:xfrm>
            <a:off x="11576151" y="344621"/>
            <a:ext cx="7397802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Summary and Future Work</a:t>
            </a:r>
          </a:p>
        </p:txBody>
      </p:sp>
      <p:sp>
        <p:nvSpPr>
          <p:cNvPr id="278" name="First ever high resolution HK images of V838 Mon…"/>
          <p:cNvSpPr txBox="1"/>
          <p:nvPr/>
        </p:nvSpPr>
        <p:spPr>
          <a:xfrm>
            <a:off x="10101879" y="3185322"/>
            <a:ext cx="13626280" cy="602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700"/>
            </a:pPr>
            <a:r>
              <a:t>First ever high resolution HK images of V838 Mon</a:t>
            </a:r>
          </a:p>
          <a:p>
            <a:pPr>
              <a:defRPr sz="3700"/>
            </a:pPr>
            <a:r>
              <a:t>VLTI suggests that contraction has ceased</a:t>
            </a:r>
          </a:p>
          <a:p>
            <a:pPr>
              <a:defRPr sz="3700"/>
            </a:pPr>
            <a:r>
              <a:t>CHARA reveals asymmetry closer to the star</a:t>
            </a:r>
          </a:p>
          <a:p>
            <a:pPr>
              <a:defRPr sz="3700"/>
            </a:pPr>
            <a:r>
              <a:t>Radiative models will be updated </a:t>
            </a:r>
          </a:p>
          <a:p>
            <a:pPr>
              <a:defRPr sz="3700"/>
            </a:pPr>
            <a:r>
              <a:t>Upcoming VLTI observations of V4332 Sgr</a:t>
            </a:r>
          </a:p>
          <a:p>
            <a:pPr>
              <a:defRPr sz="3700"/>
            </a:pPr>
            <a:r>
              <a:t>Paper in the works (Mobeen et al 2023)</a:t>
            </a:r>
          </a:p>
        </p:txBody>
      </p:sp>
      <p:sp>
        <p:nvSpPr>
          <p:cNvPr id="279" name="Thank you for your attention!"/>
          <p:cNvSpPr txBox="1"/>
          <p:nvPr/>
        </p:nvSpPr>
        <p:spPr>
          <a:xfrm>
            <a:off x="10897518" y="10892497"/>
            <a:ext cx="8503616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Thank you for your attention!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V838Mon_animated.gif" descr="V838Mon_animated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8876" y="-1"/>
            <a:ext cx="13716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Outburst in 2002, ~…"/>
          <p:cNvSpPr txBox="1"/>
          <p:nvPr/>
        </p:nvSpPr>
        <p:spPr>
          <a:xfrm>
            <a:off x="14497132" y="3448967"/>
            <a:ext cx="8593837" cy="5914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Outburst in 2002, ~</a:t>
            </a:r>
            <a14:m>
              <m:oMath>
                <m:sSup>
                  <m:e>
                    <m:r>
                      <a:rPr xmlns:a="http://schemas.openxmlformats.org/drawingml/2006/main" sz="6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6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6</m:t>
                    </m:r>
                  </m:sup>
                </m:sSup>
              </m:oMath>
            </a14:m>
            <a14:m>
              <m:oMath>
                <m:sSub>
                  <m:e>
                    <m:r>
                      <a:rPr xmlns:a="http://schemas.openxmlformats.org/drawingml/2006/main" sz="5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</m:t>
                    </m:r>
                  </m:e>
                  <m:sub>
                    <m:r>
                      <a:rPr xmlns:a="http://schemas.openxmlformats.org/drawingml/2006/main" sz="5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⊙</m:t>
                    </m:r>
                  </m:sub>
                </m:sSub>
              </m:oMath>
            </a14:m>
          </a:p>
          <a:p>
            <a:pPr/>
            <a:r>
              <a:t>Spectral type evolved to L type</a:t>
            </a:r>
          </a:p>
          <a:p>
            <a:pPr/>
            <a:r>
              <a:t>Molecular lines observed</a:t>
            </a:r>
          </a:p>
          <a:p>
            <a:pPr/>
            <a:r>
              <a:t>Dust formation</a:t>
            </a:r>
          </a:p>
        </p:txBody>
      </p:sp>
      <p:sp>
        <p:nvSpPr>
          <p:cNvPr id="158" name="HST light echo"/>
          <p:cNvSpPr txBox="1"/>
          <p:nvPr/>
        </p:nvSpPr>
        <p:spPr>
          <a:xfrm>
            <a:off x="484005" y="687583"/>
            <a:ext cx="3571991" cy="68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900">
                <a:solidFill>
                  <a:srgbClr val="FFFFFF"/>
                </a:solidFill>
              </a:defRPr>
            </a:lvl1pPr>
          </a:lstStyle>
          <a:p>
            <a:pPr/>
            <a:r>
              <a:t>HST light echo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7431" y="676683"/>
            <a:ext cx="5406202" cy="3378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27568" y="1479257"/>
            <a:ext cx="8202696" cy="10405784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tellar merger of 0.3   + 8…"/>
          <p:cNvSpPr txBox="1"/>
          <p:nvPr/>
        </p:nvSpPr>
        <p:spPr>
          <a:xfrm>
            <a:off x="530454" y="5111755"/>
            <a:ext cx="7020579" cy="1851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t>Stellar merger of 0.3 </a:t>
            </a:r>
            <a14:m>
              <m:oMath>
                <m:sSub>
                  <m:e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⊙</m:t>
                    </m:r>
                  </m:sub>
                </m:sSub>
              </m:oMath>
            </a14:m>
            <a:r>
              <a:t> + 8 </a:t>
            </a:r>
            <a14:m>
              <m:oMath>
                <m:sSub>
                  <m:e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⊙</m:t>
                    </m:r>
                  </m:sub>
                </m:sSub>
              </m:oMath>
            </a14:m>
            <a:r>
              <a:t>  </a:t>
            </a:r>
          </a:p>
          <a:p>
            <a:pPr>
              <a:defRPr sz="3600"/>
            </a:pPr>
            <a:r>
              <a:t>(Tylenda &amp; Soker 2006)</a:t>
            </a:r>
          </a:p>
        </p:txBody>
      </p:sp>
      <p:sp>
        <p:nvSpPr>
          <p:cNvPr id="165" name="Merger in hierarchical system"/>
          <p:cNvSpPr txBox="1"/>
          <p:nvPr/>
        </p:nvSpPr>
        <p:spPr>
          <a:xfrm>
            <a:off x="3648516" y="11586424"/>
            <a:ext cx="6096763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Merger in hierarchical system</a:t>
            </a:r>
          </a:p>
        </p:txBody>
      </p:sp>
      <p:pic>
        <p:nvPicPr>
          <p:cNvPr id="166" name="Screenshot 2021-10-14 at 10.31.00.png" descr="Screenshot 2021-10-14 at 10.31.0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592795" y="2522716"/>
            <a:ext cx="7078706" cy="8670568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Common Envelope"/>
          <p:cNvSpPr txBox="1"/>
          <p:nvPr/>
        </p:nvSpPr>
        <p:spPr>
          <a:xfrm>
            <a:off x="10802602" y="381923"/>
            <a:ext cx="4933570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200"/>
            </a:lvl1pPr>
          </a:lstStyle>
          <a:p>
            <a:pPr/>
            <a:r>
              <a:t>Common Envelope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2"/>
      <p:bldP build="whole" bldLvl="1" animBg="1" rev="0" advAuto="0" spid="166" grpId="3"/>
      <p:bldP build="whole" bldLvl="1" animBg="1" rev="0" advAuto="0" spid="16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Line"/>
          <p:cNvSpPr/>
          <p:nvPr/>
        </p:nvSpPr>
        <p:spPr>
          <a:xfrm flipV="1">
            <a:off x="1273869" y="1632351"/>
            <a:ext cx="9714465" cy="4829536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2" name="Oval"/>
          <p:cNvSpPr/>
          <p:nvPr/>
        </p:nvSpPr>
        <p:spPr>
          <a:xfrm>
            <a:off x="10939826" y="1141690"/>
            <a:ext cx="807829" cy="790368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3" name="Oval"/>
          <p:cNvSpPr/>
          <p:nvPr/>
        </p:nvSpPr>
        <p:spPr>
          <a:xfrm>
            <a:off x="477252" y="6233146"/>
            <a:ext cx="807828" cy="790369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4" name="d~230 au"/>
          <p:cNvSpPr txBox="1"/>
          <p:nvPr/>
        </p:nvSpPr>
        <p:spPr>
          <a:xfrm>
            <a:off x="1283890" y="789243"/>
            <a:ext cx="269412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d~230 au</a:t>
            </a:r>
          </a:p>
        </p:txBody>
      </p:sp>
      <p:sp>
        <p:nvSpPr>
          <p:cNvPr id="175" name="Remnant"/>
          <p:cNvSpPr txBox="1"/>
          <p:nvPr/>
        </p:nvSpPr>
        <p:spPr>
          <a:xfrm>
            <a:off x="788220" y="7354884"/>
            <a:ext cx="1858341" cy="597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Remnant</a:t>
            </a:r>
          </a:p>
        </p:txBody>
      </p:sp>
      <p:sp>
        <p:nvSpPr>
          <p:cNvPr id="176" name="B3 V"/>
          <p:cNvSpPr txBox="1"/>
          <p:nvPr/>
        </p:nvSpPr>
        <p:spPr>
          <a:xfrm>
            <a:off x="11178332" y="2029504"/>
            <a:ext cx="158221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B3 V </a:t>
            </a:r>
          </a:p>
        </p:txBody>
      </p:sp>
      <p:sp>
        <p:nvSpPr>
          <p:cNvPr id="177" name="Companion eclipsed, as of now not visible"/>
          <p:cNvSpPr txBox="1"/>
          <p:nvPr/>
        </p:nvSpPr>
        <p:spPr>
          <a:xfrm>
            <a:off x="12338375" y="541208"/>
            <a:ext cx="8759953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Companion eclipsed, as of now not visible</a:t>
            </a:r>
          </a:p>
        </p:txBody>
      </p:sp>
      <p:sp>
        <p:nvSpPr>
          <p:cNvPr id="178" name="(Kamiński et al 2021)"/>
          <p:cNvSpPr txBox="1"/>
          <p:nvPr/>
        </p:nvSpPr>
        <p:spPr>
          <a:xfrm>
            <a:off x="1338582" y="1713078"/>
            <a:ext cx="2584743" cy="411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/>
            </a:lvl1pPr>
          </a:lstStyle>
          <a:p>
            <a:pPr/>
            <a:r>
              <a:t>(Kamiński et al 2021)</a:t>
            </a:r>
          </a:p>
        </p:txBody>
      </p:sp>
      <p:sp>
        <p:nvSpPr>
          <p:cNvPr id="179" name="Ideal for Interferometry!"/>
          <p:cNvSpPr txBox="1"/>
          <p:nvPr/>
        </p:nvSpPr>
        <p:spPr>
          <a:xfrm>
            <a:off x="8859429" y="12451693"/>
            <a:ext cx="6665142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Ideal for Interferometry!</a:t>
            </a:r>
          </a:p>
        </p:txBody>
      </p:sp>
      <p:pic>
        <p:nvPicPr>
          <p:cNvPr id="180" name="Screenshot 2023-03-14 at 09.21.50.png" descr="Screenshot 2023-03-14 at 09.21.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48997" y="5446418"/>
            <a:ext cx="15182513" cy="5873997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However!"/>
          <p:cNvSpPr txBox="1"/>
          <p:nvPr/>
        </p:nvSpPr>
        <p:spPr>
          <a:xfrm>
            <a:off x="11108128" y="4580229"/>
            <a:ext cx="268681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However!</a:t>
            </a:r>
          </a:p>
        </p:txBody>
      </p:sp>
      <p:sp>
        <p:nvSpPr>
          <p:cNvPr id="182" name="T. Liimets et al 2022"/>
          <p:cNvSpPr txBox="1"/>
          <p:nvPr/>
        </p:nvSpPr>
        <p:spPr>
          <a:xfrm>
            <a:off x="19649548" y="11284766"/>
            <a:ext cx="284189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b="1" sz="2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T. Liimets et al 2022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2" grpId="4"/>
      <p:bldP build="whole" bldLvl="1" animBg="1" rev="0" advAuto="0" spid="177" grpId="1"/>
      <p:bldP build="whole" bldLvl="1" animBg="1" rev="0" advAuto="0" spid="180" grpId="3"/>
      <p:bldP build="whole" bldLvl="1" animBg="1" rev="0" advAuto="0" spid="179" grpId="5"/>
      <p:bldP build="whole" bldLvl="1" animBg="1" rev="0" advAuto="0" spid="181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creenshot 2022-04-21 at 16.37.54.png" descr="Screenshot 2022-04-21 at 16.37.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258" y="188490"/>
            <a:ext cx="6698178" cy="655444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Lane et al 2005"/>
          <p:cNvSpPr txBox="1"/>
          <p:nvPr/>
        </p:nvSpPr>
        <p:spPr>
          <a:xfrm>
            <a:off x="7048358" y="1011043"/>
            <a:ext cx="2139464" cy="41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/>
            </a:lvl1pPr>
          </a:lstStyle>
          <a:p>
            <a:pPr/>
            <a:r>
              <a:t>Lane et al 2005</a:t>
            </a:r>
          </a:p>
        </p:txBody>
      </p:sp>
      <p:pic>
        <p:nvPicPr>
          <p:cNvPr id="188" name="Screenshot 2021-06-14 at 11.28.49.png" descr="Screenshot 2021-06-14 at 11.28.4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96154" y="838746"/>
            <a:ext cx="8685199" cy="6294995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Chesneau et al 2014"/>
          <p:cNvSpPr txBox="1"/>
          <p:nvPr/>
        </p:nvSpPr>
        <p:spPr>
          <a:xfrm>
            <a:off x="21732251" y="6652183"/>
            <a:ext cx="2559940" cy="41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/>
            </a:lvl1pPr>
          </a:lstStyle>
          <a:p>
            <a:pPr/>
            <a:r>
              <a:t>Chesneau et al 2014</a:t>
            </a:r>
          </a:p>
        </p:txBody>
      </p:sp>
      <p:sp>
        <p:nvSpPr>
          <p:cNvPr id="190" name="PTI"/>
          <p:cNvSpPr txBox="1"/>
          <p:nvPr/>
        </p:nvSpPr>
        <p:spPr>
          <a:xfrm>
            <a:off x="7012926" y="134010"/>
            <a:ext cx="6698178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PTI</a:t>
            </a:r>
          </a:p>
        </p:txBody>
      </p:sp>
      <p:sp>
        <p:nvSpPr>
          <p:cNvPr id="191" name="MIDI &amp; AMBER"/>
          <p:cNvSpPr txBox="1"/>
          <p:nvPr/>
        </p:nvSpPr>
        <p:spPr>
          <a:xfrm>
            <a:off x="13354639" y="134010"/>
            <a:ext cx="424677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MIDI &amp; AMBER</a:t>
            </a:r>
          </a:p>
        </p:txBody>
      </p:sp>
      <p:pic>
        <p:nvPicPr>
          <p:cNvPr id="192" name="Screenshot 2021-08-30 at 11.18.36.png" descr="Screenshot 2021-08-30 at 11.18.3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2431" y="7714120"/>
            <a:ext cx="5557675" cy="5979292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ALMA"/>
          <p:cNvSpPr txBox="1"/>
          <p:nvPr/>
        </p:nvSpPr>
        <p:spPr>
          <a:xfrm>
            <a:off x="6251381" y="8872080"/>
            <a:ext cx="1774242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ALMA</a:t>
            </a:r>
          </a:p>
        </p:txBody>
      </p:sp>
      <p:sp>
        <p:nvSpPr>
          <p:cNvPr id="194" name="Kamiński et al 2021"/>
          <p:cNvSpPr txBox="1"/>
          <p:nvPr/>
        </p:nvSpPr>
        <p:spPr>
          <a:xfrm>
            <a:off x="5915206" y="9997086"/>
            <a:ext cx="2446592" cy="41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/>
            </a:lvl1pPr>
          </a:lstStyle>
          <a:p>
            <a:pPr/>
            <a:r>
              <a:t>Kamiński et al 2021</a:t>
            </a:r>
          </a:p>
        </p:txBody>
      </p:sp>
      <p:sp>
        <p:nvSpPr>
          <p:cNvPr id="195" name="Contraction!"/>
          <p:cNvSpPr txBox="1"/>
          <p:nvPr/>
        </p:nvSpPr>
        <p:spPr>
          <a:xfrm>
            <a:off x="14066194" y="5485568"/>
            <a:ext cx="2823669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/>
            </a:lvl1pPr>
          </a:lstStyle>
          <a:p>
            <a:pPr/>
            <a:r>
              <a:t>Contraction!</a:t>
            </a:r>
          </a:p>
        </p:txBody>
      </p:sp>
      <p:pic>
        <p:nvPicPr>
          <p:cNvPr id="196" name="gauss_plot.pdf" descr="gauss_plot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520276" y="7792109"/>
            <a:ext cx="7764417" cy="5823314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PA=-40, f.ratio~1.5"/>
          <p:cNvSpPr txBox="1"/>
          <p:nvPr/>
        </p:nvSpPr>
        <p:spPr>
          <a:xfrm>
            <a:off x="17837717" y="8791134"/>
            <a:ext cx="3751784" cy="597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</a:defRPr>
            </a:lvl1pPr>
          </a:lstStyle>
          <a:p>
            <a:pPr/>
            <a:r>
              <a:t>PA=-40, f.ratio~1.5</a:t>
            </a:r>
          </a:p>
        </p:txBody>
      </p:sp>
      <p:sp>
        <p:nvSpPr>
          <p:cNvPr id="198" name="8 au"/>
          <p:cNvSpPr txBox="1"/>
          <p:nvPr/>
        </p:nvSpPr>
        <p:spPr>
          <a:xfrm>
            <a:off x="18104605" y="11722755"/>
            <a:ext cx="749619" cy="47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500">
                <a:solidFill>
                  <a:srgbClr val="FFFFFF"/>
                </a:solidFill>
              </a:defRPr>
            </a:lvl1pPr>
          </a:lstStyle>
          <a:p>
            <a:pPr/>
            <a:r>
              <a:t>8 au</a:t>
            </a:r>
          </a:p>
        </p:txBody>
      </p:sp>
      <p:sp>
        <p:nvSpPr>
          <p:cNvPr id="199" name="Line"/>
          <p:cNvSpPr/>
          <p:nvPr/>
        </p:nvSpPr>
        <p:spPr>
          <a:xfrm>
            <a:off x="18146316" y="12244657"/>
            <a:ext cx="666197" cy="1"/>
          </a:xfrm>
          <a:prstGeom prst="line">
            <a:avLst/>
          </a:prstGeom>
          <a:ln w="889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0" name="MATISSE"/>
          <p:cNvSpPr txBox="1"/>
          <p:nvPr/>
        </p:nvSpPr>
        <p:spPr>
          <a:xfrm>
            <a:off x="14362460" y="8741400"/>
            <a:ext cx="2231137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MATISSE</a:t>
            </a:r>
          </a:p>
        </p:txBody>
      </p:sp>
      <p:sp>
        <p:nvSpPr>
          <p:cNvPr id="201" name="Mobeen et al 2021"/>
          <p:cNvSpPr txBox="1"/>
          <p:nvPr/>
        </p:nvSpPr>
        <p:spPr>
          <a:xfrm>
            <a:off x="13872182" y="9997086"/>
            <a:ext cx="2337779" cy="41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/>
            </a:lvl1pPr>
          </a:lstStyle>
          <a:p>
            <a:pPr/>
            <a:r>
              <a:t>Mobeen et al 2021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VLTI Observations 2021-2022"/>
          <p:cNvSpPr txBox="1"/>
          <p:nvPr/>
        </p:nvSpPr>
        <p:spPr>
          <a:xfrm>
            <a:off x="6949076" y="407900"/>
            <a:ext cx="11141279" cy="105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b="1" sz="6300"/>
            </a:lvl1pPr>
          </a:lstStyle>
          <a:p>
            <a:pPr/>
            <a:r>
              <a:t>VLTI Observations 2021-2022</a:t>
            </a:r>
          </a:p>
        </p:txBody>
      </p:sp>
      <p:pic>
        <p:nvPicPr>
          <p:cNvPr id="20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462" y="3017285"/>
            <a:ext cx="9813814" cy="6869671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MATISSE: LM bands"/>
          <p:cNvSpPr txBox="1"/>
          <p:nvPr/>
        </p:nvSpPr>
        <p:spPr>
          <a:xfrm>
            <a:off x="12699406" y="4081298"/>
            <a:ext cx="589635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MATISSE: LM bands </a:t>
            </a:r>
          </a:p>
        </p:txBody>
      </p:sp>
      <p:sp>
        <p:nvSpPr>
          <p:cNvPr id="206" name="Arrow"/>
          <p:cNvSpPr/>
          <p:nvPr/>
        </p:nvSpPr>
        <p:spPr>
          <a:xfrm rot="13925361">
            <a:off x="2252282" y="10166012"/>
            <a:ext cx="3915555" cy="648489"/>
          </a:xfrm>
          <a:prstGeom prst="rightArrow">
            <a:avLst>
              <a:gd name="adj1" fmla="val 32000"/>
              <a:gd name="adj2" fmla="val 125338"/>
            </a:avLst>
          </a:pr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7" name="ATs"/>
          <p:cNvSpPr txBox="1"/>
          <p:nvPr/>
        </p:nvSpPr>
        <p:spPr>
          <a:xfrm>
            <a:off x="5398247" y="12185603"/>
            <a:ext cx="1040283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ATs</a:t>
            </a:r>
          </a:p>
        </p:txBody>
      </p:sp>
      <p:sp>
        <p:nvSpPr>
          <p:cNvPr id="208" name="GRAVITY: K band"/>
          <p:cNvSpPr txBox="1"/>
          <p:nvPr/>
        </p:nvSpPr>
        <p:spPr>
          <a:xfrm>
            <a:off x="12693584" y="7319626"/>
            <a:ext cx="4885031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GRAVITY: K band</a:t>
            </a:r>
          </a:p>
        </p:txBody>
      </p:sp>
      <p:sp>
        <p:nvSpPr>
          <p:cNvPr id="209" name="Largest baseline ~ 140 m"/>
          <p:cNvSpPr txBox="1"/>
          <p:nvPr/>
        </p:nvSpPr>
        <p:spPr>
          <a:xfrm>
            <a:off x="4953625" y="9959793"/>
            <a:ext cx="5119816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Largest baseline ~ 140 m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6" grpId="1"/>
      <p:bldP build="whole" bldLvl="1" animBg="1" rev="0" advAuto="0" spid="207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MATISSE.pdf" descr="MATISS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263" y="-616355"/>
            <a:ext cx="10465814" cy="7849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Screenshot 2022-04-22 at 10.09.05.png" descr="Screenshot 2022-04-22 at 10.09.0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32377" y="26192"/>
            <a:ext cx="13820810" cy="6564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Screenshot 2022-04-22 at 10.11.00.png" descr="Screenshot 2022-04-22 at 10.11.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93084" y="7671312"/>
            <a:ext cx="12073171" cy="5801252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Arrow"/>
          <p:cNvSpPr/>
          <p:nvPr/>
        </p:nvSpPr>
        <p:spPr>
          <a:xfrm rot="17604547">
            <a:off x="12558641" y="3339616"/>
            <a:ext cx="1789068" cy="339134"/>
          </a:xfrm>
          <a:prstGeom prst="rightArrow">
            <a:avLst>
              <a:gd name="adj1" fmla="val 32000"/>
              <a:gd name="adj2" fmla="val 239670"/>
            </a:avLst>
          </a:pr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5" name="Arrow"/>
          <p:cNvSpPr/>
          <p:nvPr/>
        </p:nvSpPr>
        <p:spPr>
          <a:xfrm rot="7680722">
            <a:off x="22046102" y="2343360"/>
            <a:ext cx="1789068" cy="339135"/>
          </a:xfrm>
          <a:prstGeom prst="rightArrow">
            <a:avLst>
              <a:gd name="adj1" fmla="val 32000"/>
              <a:gd name="adj2" fmla="val 239670"/>
            </a:avLst>
          </a:pr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6" name="L band structure stable"/>
          <p:cNvSpPr txBox="1"/>
          <p:nvPr/>
        </p:nvSpPr>
        <p:spPr>
          <a:xfrm>
            <a:off x="18081671" y="10467728"/>
            <a:ext cx="5759337" cy="734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L band structure stable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6" grpId="3"/>
      <p:bldP build="whole" bldLvl="1" animBg="1" rev="0" advAuto="0" spid="215" grpId="1"/>
      <p:bldP build="whole" bldLvl="1" animBg="1" rev="0" advAuto="0" spid="214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M_band_spec2.png" descr="M_band_spec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9613" y="-146258"/>
            <a:ext cx="11175088" cy="8381316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CO"/>
          <p:cNvSpPr txBox="1"/>
          <p:nvPr/>
        </p:nvSpPr>
        <p:spPr>
          <a:xfrm>
            <a:off x="1794470" y="1070057"/>
            <a:ext cx="101772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</a:t>
            </a:r>
          </a:p>
        </p:txBody>
      </p:sp>
      <p:sp>
        <p:nvSpPr>
          <p:cNvPr id="220" name="First time seen in M band!"/>
          <p:cNvSpPr txBox="1"/>
          <p:nvPr/>
        </p:nvSpPr>
        <p:spPr>
          <a:xfrm>
            <a:off x="1560458" y="8558425"/>
            <a:ext cx="7172250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First time seen in M band!</a:t>
            </a:r>
          </a:p>
        </p:txBody>
      </p:sp>
      <p:pic>
        <p:nvPicPr>
          <p:cNvPr id="221" name="M_band_CO.pdf" descr="M_band_C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19078" y="2259047"/>
            <a:ext cx="12114417" cy="96972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1" grpId="2"/>
      <p:bldP build="whole" bldLvl="1" animBg="1" rev="0" advAuto="0" spid="22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creenshot 2022-04-22 at 11.40.29.png" descr="Screenshot 2022-04-22 at 11.40.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397" y="252511"/>
            <a:ext cx="12223947" cy="6211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Screenshot 2022-04-22 at 11.43.10.png" descr="Screenshot 2022-04-22 at 11.43.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347" y="6899609"/>
            <a:ext cx="12438047" cy="6353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Gravity_tracks3.png" descr="Gravity_tracks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587918" y="76468"/>
            <a:ext cx="10645005" cy="7897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fun-this-is-where-the-fun-begins.gif" descr="fun-this-is-where-the-fun-begins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037546" y="8366935"/>
            <a:ext cx="6324601" cy="5029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4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