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361" r:id="rId3"/>
    <p:sldId id="363" r:id="rId4"/>
    <p:sldId id="365" r:id="rId5"/>
    <p:sldId id="366" r:id="rId6"/>
    <p:sldId id="362" r:id="rId7"/>
    <p:sldId id="364" r:id="rId8"/>
    <p:sldId id="372" r:id="rId9"/>
    <p:sldId id="367" r:id="rId10"/>
    <p:sldId id="368" r:id="rId11"/>
    <p:sldId id="370" r:id="rId12"/>
    <p:sldId id="369" r:id="rId13"/>
    <p:sldId id="371" r:id="rId14"/>
    <p:sldId id="323" r:id="rId15"/>
    <p:sldId id="306" r:id="rId16"/>
    <p:sldId id="359" r:id="rId17"/>
    <p:sldId id="345" r:id="rId18"/>
    <p:sldId id="330" r:id="rId19"/>
    <p:sldId id="337" r:id="rId20"/>
    <p:sldId id="291" r:id="rId21"/>
    <p:sldId id="298"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ril pannetier" initials="cp" lastIdx="5" clrIdx="0">
    <p:extLst>
      <p:ext uri="{19B8F6BF-5375-455C-9EA6-DF929625EA0E}">
        <p15:presenceInfo xmlns:p15="http://schemas.microsoft.com/office/powerpoint/2012/main" userId="063e3f736e4b67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C518A"/>
    <a:srgbClr val="42377A"/>
    <a:srgbClr val="BC6D7D"/>
    <a:srgbClr val="D4CA96"/>
    <a:srgbClr val="A0717A"/>
    <a:srgbClr val="2C2066"/>
    <a:srgbClr val="934884"/>
    <a:srgbClr val="071218"/>
    <a:srgbClr val="0C161F"/>
    <a:srgbClr val="1C2A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31" autoAdjust="0"/>
    <p:restoredTop sz="85246" autoAdjust="0"/>
  </p:normalViewPr>
  <p:slideViewPr>
    <p:cSldViewPr snapToGrid="0">
      <p:cViewPr varScale="1">
        <p:scale>
          <a:sx n="74" d="100"/>
          <a:sy n="74" d="100"/>
        </p:scale>
        <p:origin x="1536" y="62"/>
      </p:cViewPr>
      <p:guideLst/>
    </p:cSldViewPr>
  </p:slideViewPr>
  <p:outlineViewPr>
    <p:cViewPr>
      <p:scale>
        <a:sx n="33" d="100"/>
        <a:sy n="33" d="100"/>
      </p:scale>
      <p:origin x="0" y="-4627"/>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83B859-F099-4DD9-B18B-5AE46950C9E4}" type="datetimeFigureOut">
              <a:rPr lang="en-GB" smtClean="0"/>
              <a:t>13/03/2023</a:t>
            </a:fld>
            <a:endParaRPr lang="en-GB"/>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91C833-8882-4503-AC63-AD9DE1202FBE}" type="slidenum">
              <a:rPr lang="en-GB" smtClean="0"/>
              <a:t>‹N°›</a:t>
            </a:fld>
            <a:endParaRPr lang="en-GB"/>
          </a:p>
        </p:txBody>
      </p:sp>
    </p:spTree>
    <p:extLst>
      <p:ext uri="{BB962C8B-B14F-4D97-AF65-F5344CB8AC3E}">
        <p14:creationId xmlns:p14="http://schemas.microsoft.com/office/powerpoint/2010/main" val="1288987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2F6F-C7BE-49FF-B0E7-DAF9AFDC7B7E}" type="datetimeFigureOut">
              <a:rPr lang="en-GB" smtClean="0"/>
              <a:t>13/03/2023</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7156B-A08E-4877-ADA0-3B4EAF651F90}" type="slidenum">
              <a:rPr lang="en-GB" smtClean="0"/>
              <a:t>‹N°›</a:t>
            </a:fld>
            <a:endParaRPr lang="en-GB"/>
          </a:p>
        </p:txBody>
      </p:sp>
    </p:spTree>
    <p:extLst>
      <p:ext uri="{BB962C8B-B14F-4D97-AF65-F5344CB8AC3E}">
        <p14:creationId xmlns:p14="http://schemas.microsoft.com/office/powerpoint/2010/main" val="395018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Hello </a:t>
            </a:r>
            <a:r>
              <a:rPr lang="fr-FR" baseline="0" dirty="0" err="1" smtClean="0"/>
              <a:t>everyone</a:t>
            </a:r>
            <a:r>
              <a:rPr lang="fr-FR" baseline="0" dirty="0" smtClean="0"/>
              <a:t>, </a:t>
            </a:r>
            <a:r>
              <a:rPr lang="fr-FR" baseline="0" dirty="0" err="1" smtClean="0"/>
              <a:t>I’m</a:t>
            </a:r>
            <a:r>
              <a:rPr lang="fr-FR" baseline="0" dirty="0" smtClean="0"/>
              <a:t> Cyril Pannetier, a </a:t>
            </a:r>
            <a:r>
              <a:rPr lang="fr-FR" baseline="0" dirty="0" err="1" smtClean="0"/>
              <a:t>postdoc</a:t>
            </a:r>
            <a:r>
              <a:rPr lang="fr-FR" baseline="0" dirty="0" smtClean="0"/>
              <a:t> in Observatoire de la Côte d’Azur. I </a:t>
            </a:r>
            <a:r>
              <a:rPr lang="fr-FR" baseline="0" dirty="0" err="1" smtClean="0"/>
              <a:t>will</a:t>
            </a:r>
            <a:r>
              <a:rPr lang="fr-FR" baseline="0" dirty="0" smtClean="0"/>
              <a:t> </a:t>
            </a:r>
            <a:r>
              <a:rPr lang="fr-FR" baseline="0" dirty="0" err="1" smtClean="0"/>
              <a:t>now</a:t>
            </a:r>
            <a:r>
              <a:rPr lang="fr-FR" baseline="0" dirty="0" smtClean="0"/>
              <a:t> talk </a:t>
            </a:r>
            <a:r>
              <a:rPr lang="fr-FR" baseline="0" dirty="0" err="1" smtClean="0"/>
              <a:t>you</a:t>
            </a:r>
            <a:r>
              <a:rPr lang="fr-FR" baseline="0" dirty="0" smtClean="0"/>
              <a:t> about the </a:t>
            </a:r>
            <a:r>
              <a:rPr lang="fr-FR" baseline="0" dirty="0" err="1" smtClean="0"/>
              <a:t>fringe-tracking</a:t>
            </a:r>
            <a:r>
              <a:rPr lang="fr-FR" baseline="0" dirty="0" smtClean="0"/>
              <a:t> at CHARA </a:t>
            </a:r>
            <a:r>
              <a:rPr lang="fr-FR" baseline="0" dirty="0" err="1" smtClean="0"/>
              <a:t>through</a:t>
            </a:r>
            <a:r>
              <a:rPr lang="fr-FR" baseline="0" dirty="0" smtClean="0"/>
              <a:t> the </a:t>
            </a:r>
            <a:r>
              <a:rPr lang="fr-FR" baseline="0" dirty="0" err="1" smtClean="0"/>
              <a:t>developments</a:t>
            </a:r>
            <a:r>
              <a:rPr lang="fr-FR" baseline="0" dirty="0" smtClean="0"/>
              <a:t> </a:t>
            </a:r>
            <a:r>
              <a:rPr lang="fr-FR" baseline="0" dirty="0" err="1" smtClean="0"/>
              <a:t>we</a:t>
            </a:r>
            <a:r>
              <a:rPr lang="fr-FR" baseline="0" dirty="0" smtClean="0"/>
              <a:t> are </a:t>
            </a:r>
            <a:r>
              <a:rPr lang="fr-FR" baseline="0" dirty="0" err="1" smtClean="0"/>
              <a:t>pursuing</a:t>
            </a:r>
            <a:r>
              <a:rPr lang="fr-FR" baseline="0" dirty="0" smtClean="0"/>
              <a:t> on the new </a:t>
            </a:r>
            <a:r>
              <a:rPr lang="fr-FR" baseline="0" dirty="0" err="1" smtClean="0"/>
              <a:t>fringe-tracker</a:t>
            </a:r>
            <a:r>
              <a:rPr lang="fr-FR" baseline="0" dirty="0" smtClean="0"/>
              <a:t> SPICA-FT.</a:t>
            </a:r>
            <a:endParaRPr lang="fr-FR" baseline="0" dirty="0" smtClean="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a:t>
            </a:fld>
            <a:endParaRPr lang="en-GB"/>
          </a:p>
        </p:txBody>
      </p:sp>
    </p:spTree>
    <p:extLst>
      <p:ext uri="{BB962C8B-B14F-4D97-AF65-F5344CB8AC3E}">
        <p14:creationId xmlns:p14="http://schemas.microsoft.com/office/powerpoint/2010/main" val="246605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There is an</a:t>
            </a:r>
            <a:r>
              <a:rPr lang="en-GB" baseline="0" dirty="0" smtClean="0"/>
              <a:t> important work to do for offering user-friendly GUIs </a:t>
            </a:r>
            <a:r>
              <a:rPr lang="en-GB" baseline="0" dirty="0" err="1" smtClean="0"/>
              <a:t>ot</a:t>
            </a:r>
            <a:r>
              <a:rPr lang="en-GB" baseline="0" dirty="0" smtClean="0"/>
              <a:t> the observer. We are conscious that new GUIs are always scary so we will work a lot to make our GUIs as close as possible as the </a:t>
            </a:r>
            <a:r>
              <a:rPr lang="en-GB" baseline="0" dirty="0" err="1" smtClean="0"/>
              <a:t>existant</a:t>
            </a:r>
            <a:r>
              <a:rPr lang="en-GB" baseline="0" dirty="0" smtClean="0"/>
              <a:t>.</a:t>
            </a:r>
          </a:p>
          <a:p>
            <a:r>
              <a:rPr lang="en-GB" dirty="0" smtClean="0"/>
              <a:t>It</a:t>
            </a:r>
            <a:r>
              <a:rPr lang="en-GB" baseline="0" dirty="0" smtClean="0"/>
              <a:t> still follow the CHARA’s nomenclature with a GTK for parameter settings and a RTD for variable display.</a:t>
            </a:r>
          </a:p>
          <a:p>
            <a:r>
              <a:rPr lang="en-GB" baseline="0" dirty="0" smtClean="0"/>
              <a:t/>
            </a:r>
            <a:br>
              <a:rPr lang="en-GB" baseline="0" dirty="0" smtClean="0"/>
            </a:br>
            <a:r>
              <a:rPr lang="en-GB" baseline="0" dirty="0" smtClean="0"/>
              <a:t>Among the changes that will bring SPICA-FT, the main interesting one for the observer is the automatic fringe search, </a:t>
            </a:r>
            <a:r>
              <a:rPr lang="en-GB" baseline="0" dirty="0" smtClean="0"/>
              <a:t>which aims at getting fringes more quickly without needing too much experience with it</a:t>
            </a:r>
            <a:r>
              <a:rPr lang="en-GB" baseline="0" dirty="0" smtClean="0"/>
              <a:t>. Along with other new features, it has its own parameters which of course shouldn’t be changed at </a:t>
            </a:r>
            <a:r>
              <a:rPr lang="en-GB" baseline="0" smtClean="0"/>
              <a:t>each night.</a:t>
            </a:r>
            <a:endParaRPr lang="en-GB"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10</a:t>
            </a:fld>
            <a:endParaRPr lang="en-GB"/>
          </a:p>
        </p:txBody>
      </p:sp>
    </p:spTree>
    <p:extLst>
      <p:ext uri="{BB962C8B-B14F-4D97-AF65-F5344CB8AC3E}">
        <p14:creationId xmlns:p14="http://schemas.microsoft.com/office/powerpoint/2010/main" val="3157560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After all this</a:t>
            </a:r>
            <a:r>
              <a:rPr lang="en-GB" baseline="0" dirty="0" smtClean="0"/>
              <a:t> beautiful work, we want to quantify the performance of SPICA-FT regarding several criteria.</a:t>
            </a:r>
          </a:p>
          <a:p>
            <a:endParaRPr lang="en-GB" baseline="0" dirty="0" smtClean="0"/>
          </a:p>
          <a:p>
            <a:r>
              <a:rPr lang="en-GB" baseline="0" dirty="0" smtClean="0"/>
              <a:t>We want to analyse the behaviour of SPICA-FT regarding the heterogeneity of the objects and visibilities. If you look for example at the distribution of the stars belonging to the SPICA-VIS science program, we can pointing out two groups for which the difficulties are not exactly the same for SPICA-FT. The first one is made of bright but resolved objects for which the bootstrapping will be involved. The second one Is </a:t>
            </a:r>
            <a:r>
              <a:rPr lang="en-GB" baseline="0" dirty="0" err="1" smtClean="0"/>
              <a:t>mide</a:t>
            </a:r>
            <a:r>
              <a:rPr lang="en-GB" baseline="0" dirty="0" smtClean="0"/>
              <a:t> of unresolved but fainter sources on which SPICA-FT should track better but the question is: up to which magnitude and with which standard deviation ?</a:t>
            </a:r>
          </a:p>
          <a:p>
            <a:endParaRPr lang="en-GB" dirty="0" smtClean="0"/>
          </a:p>
          <a:p>
            <a:r>
              <a:rPr lang="en-GB" dirty="0" smtClean="0"/>
              <a:t>We want also</a:t>
            </a:r>
            <a:r>
              <a:rPr lang="en-GB" baseline="0" dirty="0" smtClean="0"/>
              <a:t> to attach the atmospheric conditions to the fringe-tracking performance. This will be very important for understanding what exactly limits the fringe-tracker for future developments.</a:t>
            </a:r>
          </a:p>
          <a:p>
            <a:endParaRPr lang="en-GB" baseline="0" dirty="0" smtClean="0"/>
          </a:p>
          <a:p>
            <a:r>
              <a:rPr lang="en-GB" baseline="0" dirty="0" smtClean="0"/>
              <a:t>Finally, we will get a maximal integration time enabled by SPICA-FT for SPICA-VIS.</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11</a:t>
            </a:fld>
            <a:endParaRPr lang="en-GB"/>
          </a:p>
        </p:txBody>
      </p:sp>
    </p:spTree>
    <p:extLst>
      <p:ext uri="{BB962C8B-B14F-4D97-AF65-F5344CB8AC3E}">
        <p14:creationId xmlns:p14="http://schemas.microsoft.com/office/powerpoint/2010/main" val="234733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To conclude,</a:t>
            </a:r>
            <a:r>
              <a:rPr lang="en-GB" baseline="0" dirty="0" smtClean="0"/>
              <a:t> the objective of this presentation was to show that SPICA-FT has all what is needed for becoming the default fringe-tracker. </a:t>
            </a:r>
          </a:p>
          <a:p>
            <a:r>
              <a:rPr lang="en-GB" baseline="0" dirty="0" smtClean="0"/>
              <a:t>It has already shown itself capable of </a:t>
            </a:r>
            <a:r>
              <a:rPr lang="en-GB" baseline="0" dirty="0" err="1" smtClean="0"/>
              <a:t>cophasing</a:t>
            </a:r>
            <a:r>
              <a:rPr lang="en-GB" baseline="0" dirty="0" smtClean="0"/>
              <a:t> down to lambda/6 several nights</a:t>
            </a:r>
          </a:p>
          <a:p>
            <a:r>
              <a:rPr lang="en-GB" baseline="0" dirty="0" smtClean="0"/>
              <a:t>However, additional works are still needed for SPICA-FT to become a robust and user-friendly fringe-tracker that any observer can use.</a:t>
            </a:r>
          </a:p>
          <a:p>
            <a:r>
              <a:rPr lang="en-GB" baseline="0" dirty="0" smtClean="0"/>
              <a:t>Moreover, we need more experience and data to conclude on its real performance, including the performance regarding its new PIC which will come in July.</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12</a:t>
            </a:fld>
            <a:endParaRPr lang="en-GB"/>
          </a:p>
        </p:txBody>
      </p:sp>
    </p:spTree>
    <p:extLst>
      <p:ext uri="{BB962C8B-B14F-4D97-AF65-F5344CB8AC3E}">
        <p14:creationId xmlns:p14="http://schemas.microsoft.com/office/powerpoint/2010/main" val="770936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SPICA-FT is not only an instrument (PIC on MIRC-X) but an algorithm that can work with several instruments, in particular also MYSTIC.</a:t>
            </a:r>
          </a:p>
          <a:p>
            <a:r>
              <a:rPr lang="en-GB" dirty="0" err="1" smtClean="0"/>
              <a:t>En</a:t>
            </a:r>
            <a:r>
              <a:rPr lang="en-GB" dirty="0" smtClean="0"/>
              <a:t> </a:t>
            </a:r>
            <a:r>
              <a:rPr lang="en-GB" dirty="0" err="1" smtClean="0"/>
              <a:t>fonction</a:t>
            </a:r>
            <a:r>
              <a:rPr lang="en-GB" dirty="0" smtClean="0"/>
              <a:t> des </a:t>
            </a:r>
            <a:r>
              <a:rPr lang="en-GB" dirty="0" err="1" smtClean="0"/>
              <a:t>objets</a:t>
            </a:r>
            <a:r>
              <a:rPr lang="en-GB" dirty="0" smtClean="0"/>
              <a:t> à observer </a:t>
            </a:r>
            <a:r>
              <a:rPr lang="en-GB" baseline="0" dirty="0" smtClean="0"/>
              <a:t>!</a:t>
            </a:r>
            <a:endParaRPr lang="en-GB" dirty="0" smtClean="0"/>
          </a:p>
          <a:p>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13</a:t>
            </a:fld>
            <a:endParaRPr lang="en-GB"/>
          </a:p>
        </p:txBody>
      </p:sp>
    </p:spTree>
    <p:extLst>
      <p:ext uri="{BB962C8B-B14F-4D97-AF65-F5344CB8AC3E}">
        <p14:creationId xmlns:p14="http://schemas.microsoft.com/office/powerpoint/2010/main" val="2488026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SPICA-FT</a:t>
            </a:r>
            <a:r>
              <a:rPr lang="fr-FR" baseline="0" noProof="0" dirty="0" smtClean="0"/>
              <a:t> est le nom donné à la nouvelle </a:t>
            </a:r>
            <a:r>
              <a:rPr lang="fr-FR" baseline="0" noProof="0" dirty="0" err="1" smtClean="0"/>
              <a:t>algorithmie</a:t>
            </a:r>
            <a:r>
              <a:rPr lang="fr-FR" baseline="0" noProof="0" dirty="0" smtClean="0"/>
              <a:t> de commande des lignes à retard qui permet de cophaser les six télescopes de CHARA. Mais pour réaliser le cophasage de l’interféromètre, il est nécessaire d’estimer deux quantités : le retard de phase et le retard de groupe. SPICA-FT est donc aussi un instrument, ou plus exactement l’extension d’un instrument, MIRC-X, avec une nouvelle manière de mesurer les différences de marche reposant sur l’usage d’un circuit photonique dont je représente le schéma de recombinaison ici. Son principe est hérité des développements de GRAVITY-FT, le suiveur de franges très performant des quatre télescopes du VLTI. Chaque base est modulé séparément selon le principe ABCD, sur quatre phases optimisant le nombre de pixels nécessaire pour mesurer la phase de chaque frange. Par rapport à la recombinaison plan focal de MIRC-X, du même type que SPICA-VIS, cet échantillonnage des franges a l’avantage de séparer le codage des interférogrammes et de faire un usage optimal des pixels du détecteur. On obtient ainsi un spectro-interféromètre robuste, précis et peu encombrant.</a:t>
            </a:r>
          </a:p>
          <a:p>
            <a:endParaRPr lang="fr-FR" baseline="0" noProof="0" dirty="0" smtClean="0"/>
          </a:p>
          <a:p>
            <a:r>
              <a:rPr lang="fr-FR" baseline="0" noProof="0" dirty="0" smtClean="0"/>
              <a:t>La mesure du retard de phase est la mesure ultime qui permet de cophaser les télescopes. Elle doit donc être faite à une période suffisamment courte temps de cohérence de l’atmosphère. Elle est moyennée sur toute la bande spectrale ce qui lui permet d’avoir un rapport signal à bruit suffisant pour atteindre cette rapidité. En revanche, cette mesure est aveugle à la diminution du contraste due à la dispersion. Il est donc nécessaire de mesurer celui-ci également, en comparant la phase entre les canaux spectraux. La mesure est donc plus bruitée mais concerne un phénomène plus lent. On peut donc la moyenner.</a:t>
            </a:r>
          </a:p>
          <a:p>
            <a:endParaRPr lang="fr-FR" baseline="0" noProof="0" dirty="0" smtClean="0"/>
          </a:p>
          <a:p>
            <a:r>
              <a:rPr lang="fr-FR" baseline="0" noProof="0" dirty="0" smtClean="0"/>
              <a:t>La pandémie de covid-19 est passée par là et ne nous a pas permis de réaliser de nouvelles observations sur le ciel avec ce circuit photonique depuis début 2020. Nous avons donc réalisé tous les développements de l’architecture de commande de SPICA-FT dont je vais maintenant parler en utilisant le recombinateur en optique de volume de MIRC-X.</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14</a:t>
            </a:fld>
            <a:endParaRPr lang="en-GB"/>
          </a:p>
        </p:txBody>
      </p:sp>
    </p:spTree>
    <p:extLst>
      <p:ext uri="{BB962C8B-B14F-4D97-AF65-F5344CB8AC3E}">
        <p14:creationId xmlns:p14="http://schemas.microsoft.com/office/powerpoint/2010/main" val="76688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La boucle de</a:t>
            </a:r>
            <a:r>
              <a:rPr lang="fr-FR" baseline="0" noProof="0" dirty="0" smtClean="0"/>
              <a:t> cophasage de SPICA-FT est également inspiré de celle de GRAVITY-FT. Ce n’est pas une boucle de contrôle mais deux qui fonctionnent en parallèle, utilisant chacune l’un des deux estimateurs PD et GD dont je viens de parler. Les perturbations atmosphériques que l’on cherche à compenser entrent à ce niveau. Cela permet d’exprimer les </a:t>
            </a:r>
            <a:r>
              <a:rPr lang="fr-FR" baseline="0" noProof="0" dirty="0" err="1" smtClean="0"/>
              <a:t>quinzes</a:t>
            </a:r>
            <a:r>
              <a:rPr lang="fr-FR" baseline="0" noProof="0" dirty="0" smtClean="0"/>
              <a:t> interférogramme par leur flux cohérent, un nombre complexe qui contient la visibilité et la phase des franges. C’est le rôle de la boucle PD de stabiliser les franges pour permettre à l’instrument scientifique des temps de pose longs. Le calcul des commandes PD est fait par un contrôleur proportionnel intégral, ce qui est dans un premier temps suffisant sur CHARA. GRAVITY a un </a:t>
            </a:r>
            <a:r>
              <a:rPr lang="fr-FR" baseline="0" noProof="0" dirty="0" err="1" smtClean="0"/>
              <a:t>controleur</a:t>
            </a:r>
            <a:r>
              <a:rPr lang="fr-FR" baseline="0" noProof="0" dirty="0" smtClean="0"/>
              <a:t> de type </a:t>
            </a:r>
            <a:r>
              <a:rPr lang="fr-FR" baseline="0" noProof="0" dirty="0" err="1" smtClean="0"/>
              <a:t>Kalman</a:t>
            </a:r>
            <a:r>
              <a:rPr lang="fr-FR" baseline="0" noProof="0" dirty="0" smtClean="0"/>
              <a:t>, capable de prédire la variation de phase à court terme. Sur CHARA, la présence de vibrations n’a pas été mise en évidence et donc un contrôleur PI est dans un premier temps suffisant. Pendant ce temps, la boucle GD assure que la visibilité des franges soient maximale, on dit aussi qu’il maintient la mesure dans la frange centrale. Pour ne pas envoyer de commande redondante avec la commande PD, cette boucle n’envoie que des commandes égales à un nombre entier de longueurs d’onde.</a:t>
            </a:r>
          </a:p>
          <a:p>
            <a:endParaRPr lang="fr-FR" baseline="0" noProof="0" dirty="0" smtClean="0"/>
          </a:p>
          <a:p>
            <a:r>
              <a:rPr lang="fr-FR" baseline="0" noProof="0" dirty="0" smtClean="0"/>
              <a:t>En même temps que nous développions SPICA-FT, j’ai développé un simulateur de suivi de franges temporel, cophaSIM, qui a fortement aidé à la compréhension des commandes générées par le suiveur de frange réel. Il est à l’origine la traduction en langage Python du simulateur </a:t>
            </a:r>
            <a:r>
              <a:rPr lang="fr-FR" baseline="0" noProof="0" dirty="0" err="1" smtClean="0"/>
              <a:t>coh_lib</a:t>
            </a:r>
            <a:r>
              <a:rPr lang="fr-FR" baseline="0" noProof="0" dirty="0" smtClean="0"/>
              <a:t> écrit en IDL. Le choix de coder ce nouveau simulateur a été fait pour pouvoir travailler dans un langage puissant, maintenu par une communauté dynamique et qui possède de nombreux outils. Cela me permettait aussi de me saisir plus en détail des problématiques associées. Il prend en compte les phénomènes physiques nécessaires au niveau de réalisme souhaité comme les bruits de mesure et la latence de la correction ainsi que le retard de groupe et peut simuler des spectro-interféromètres réalistes.</a:t>
            </a:r>
            <a:endParaRPr lang="fr-FR" noProof="0"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15</a:t>
            </a:fld>
            <a:endParaRPr lang="en-GB"/>
          </a:p>
        </p:txBody>
      </p:sp>
    </p:spTree>
    <p:extLst>
      <p:ext uri="{BB962C8B-B14F-4D97-AF65-F5344CB8AC3E}">
        <p14:creationId xmlns:p14="http://schemas.microsoft.com/office/powerpoint/2010/main" val="2241844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Grâce à ce simulateur</a:t>
            </a:r>
            <a:r>
              <a:rPr lang="fr-FR" baseline="0" noProof="0" dirty="0" smtClean="0"/>
              <a:t>, je me suis notamment aperçu qu’une amélioration de la machine d’état de SPICA-FT était possible. Sur GRAVITY-FT, la machine d’état ainsi que la pondération des commandes PD et GD utilisent toute le même estimateur, à savoir l’estimateur du rapport signal à bruit sur le flux cohérent. Or comme on va le voir, cet estimateur possède le défaut d’avoir la dynamique égale à l’enveloppe de cohérence de la bande spectrale large.</a:t>
            </a:r>
          </a:p>
          <a:p>
            <a:r>
              <a:rPr lang="fr-FR" baseline="0" noProof="0" dirty="0" smtClean="0"/>
              <a:t>Cela est dû au fait que le flux cohérent est moyenné sur tous les canaux spectraux avant de prendre son module. J’ai donc essayé un nouvel estimateur pour lequel le dénominateur est la moyenne des modules du flux cohérent. Je le note RSB_\psi car il possède la même dynamique que le GD mais ce n’est pas un estimateur de RSB sur le GD.</a:t>
            </a:r>
            <a:endParaRPr lang="fr-FR" noProof="0"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16</a:t>
            </a:fld>
            <a:endParaRPr lang="en-GB"/>
          </a:p>
        </p:txBody>
      </p:sp>
    </p:spTree>
    <p:extLst>
      <p:ext uri="{BB962C8B-B14F-4D97-AF65-F5344CB8AC3E}">
        <p14:creationId xmlns:p14="http://schemas.microsoft.com/office/powerpoint/2010/main" val="3496799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Je représente ici deux simulations</a:t>
            </a:r>
            <a:r>
              <a:rPr lang="fr-FR" baseline="0" noProof="0" dirty="0" smtClean="0"/>
              <a:t> pendant lesquelles la ligne à retard du télescope W1 est déplacée de -60 à 60µm, c’est-à-dire au sein de l’enveloppe de cohérence de l’instrument. La résolution spectrale était de 200 et la longueur d’onde moyenne 1,6 µm, soit une longueur de cohérence de 300 µm.</a:t>
            </a:r>
          </a:p>
          <a:p>
            <a:r>
              <a:rPr lang="fr-FR" baseline="0" noProof="0" dirty="0" smtClean="0"/>
              <a:t>Les courbes en haut sont la variation de chaque estimateur et en bas est affiché l’estimateur de GD. Or on voit que dans le cas du premier estimateur, la valeur du GD estimé est annulé régulièrement à cause de l’annulation du RSB. Ce n’est pas le cas pour l’estimateur fonctionnant sur une moyenne incohérente des flux cohérents. On observe ainsi que le premier estimateur a un pouvoir de </a:t>
            </a:r>
            <a:r>
              <a:rPr lang="fr-FR" baseline="0" noProof="0" dirty="0" err="1" smtClean="0"/>
              <a:t>discrimintation</a:t>
            </a:r>
            <a:r>
              <a:rPr lang="fr-FR" baseline="0" noProof="0" dirty="0" smtClean="0"/>
              <a:t> fort sur les RSB puisqu’il monte à 35 mais une faible dynamique de fonctionnement tandis que le second discrimine moins bien les situations de fort RSB mais fonctionne sur une dynamique plus large.</a:t>
            </a:r>
            <a:endParaRPr lang="fr-FR" noProof="0"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17</a:t>
            </a:fld>
            <a:endParaRPr lang="en-GB"/>
          </a:p>
        </p:txBody>
      </p:sp>
    </p:spTree>
    <p:extLst>
      <p:ext uri="{BB962C8B-B14F-4D97-AF65-F5344CB8AC3E}">
        <p14:creationId xmlns:p14="http://schemas.microsoft.com/office/powerpoint/2010/main" val="207937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J’illustre cette</a:t>
            </a:r>
            <a:r>
              <a:rPr lang="fr-FR" baseline="0" noProof="0" dirty="0" smtClean="0"/>
              <a:t> nouvelle implémentation par cette simulation. J’introduis une différence de marche de 40µm au début de la simulation, soit la moitié de la longueur de cohérence de l’instrument. On voit alors que dans le cas de l’estimateur classique, le RSB ne remonte pas et le GD mesuré est nul. Le cohérençage est perdu. Dans le second cas, le cohérençage est bien récupéré.</a:t>
            </a:r>
          </a:p>
          <a:p>
            <a:r>
              <a:rPr lang="fr-FR" noProof="0" dirty="0" smtClean="0"/>
              <a:t>Le nouvel estimateur semble donc adapté à la logique proposé.</a:t>
            </a:r>
            <a:r>
              <a:rPr lang="fr-FR" baseline="0" noProof="0" dirty="0" smtClean="0"/>
              <a:t> Cependant, le banc de test ne permet d’essayer cet expérience à cause de la faible dynamique des </a:t>
            </a:r>
            <a:r>
              <a:rPr lang="fr-FR" baseline="0" noProof="0" dirty="0" err="1" smtClean="0"/>
              <a:t>piezo</a:t>
            </a:r>
            <a:r>
              <a:rPr lang="fr-FR" baseline="0" noProof="0" dirty="0" smtClean="0"/>
              <a:t> rapide. Des mesures sur le ciel au cours du </a:t>
            </a:r>
            <a:r>
              <a:rPr lang="fr-FR" baseline="0" noProof="0" dirty="0" err="1" smtClean="0"/>
              <a:t>commissioning</a:t>
            </a:r>
            <a:r>
              <a:rPr lang="fr-FR" baseline="0" noProof="0" dirty="0" smtClean="0"/>
              <a:t> seront nécessaire pour tenter de quantifier l’apport réel de cet estimateur. Aujourd’hui, il est remplace complètement l’estimateur classique, même pour la pondération des commandes PD.</a:t>
            </a:r>
            <a:endParaRPr lang="fr-FR" noProof="0"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18</a:t>
            </a:fld>
            <a:endParaRPr lang="en-GB"/>
          </a:p>
        </p:txBody>
      </p:sp>
    </p:spTree>
    <p:extLst>
      <p:ext uri="{BB962C8B-B14F-4D97-AF65-F5344CB8AC3E}">
        <p14:creationId xmlns:p14="http://schemas.microsoft.com/office/powerpoint/2010/main" val="3244084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Lors de conditions plus favorables, avec un r0</a:t>
            </a:r>
            <a:r>
              <a:rPr lang="fr-FR" baseline="0" noProof="0" dirty="0" smtClean="0"/>
              <a:t> de 11 cm en Août 2022, nous avons pu constater des performances bien meilleures de SPICA-FT. Le 15 Août 2022 on est pour la première fois parvenu à cophaser six télescopes. Le résidu de phase moyen était de 140 nm avec un minimum de 100 nm sur la base W1W2. L’objectif maintenant est d’atteindre ce niveau de cophasage dans autant de conditions atmosphériques que possible et sur des étoiles de magnitude 7 à 8, les cibles de SPICA-VIS. Pour cela, il faut maintenant étudier plus en détail le lien entre les performances atteintes et l’état de la turbulence atmosphérique et de l’optique adaptative.</a:t>
            </a:r>
          </a:p>
          <a:p>
            <a:endParaRPr lang="fr-FR" baseline="0" noProof="0" dirty="0" smtClean="0"/>
          </a:p>
          <a:p>
            <a:r>
              <a:rPr lang="fr-FR" baseline="0" noProof="0" dirty="0" smtClean="0"/>
              <a:t>On peut déjà le faire sur cette séquence où, quand on regarde au niveau du cercle rouge,.</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19</a:t>
            </a:fld>
            <a:endParaRPr lang="en-GB"/>
          </a:p>
        </p:txBody>
      </p:sp>
    </p:spTree>
    <p:extLst>
      <p:ext uri="{BB962C8B-B14F-4D97-AF65-F5344CB8AC3E}">
        <p14:creationId xmlns:p14="http://schemas.microsoft.com/office/powerpoint/2010/main" val="391224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To present myself, I</a:t>
            </a:r>
            <a:r>
              <a:rPr lang="en-GB" baseline="0" dirty="0" smtClean="0"/>
              <a:t> did my PhD in OCA and I defended it in November 2022. During my PhD I designed a part of the SPICA-VIS instrument, the six beams spectro-interferometer in the visible and participated to the developments of SPICA-FT.</a:t>
            </a:r>
          </a:p>
          <a:p>
            <a:r>
              <a:rPr lang="en-GB" dirty="0" smtClean="0"/>
              <a:t>Now</a:t>
            </a:r>
            <a:r>
              <a:rPr lang="en-GB" baseline="0" dirty="0" smtClean="0"/>
              <a:t> I am doing a postdoc here focused on the developments of SPICA-FT, with the main objective to reach the point of a robust fringe-tracker usable by every observer in October 2023.</a:t>
            </a:r>
          </a:p>
          <a:p>
            <a:r>
              <a:rPr lang="en-GB" baseline="0" dirty="0" smtClean="0"/>
              <a:t>For doing so, I am working with three other colleagues at OCA, namely Sylvain Rousseau who is writing the code of the SPICA-FT state-machine, and Philippe </a:t>
            </a:r>
            <a:r>
              <a:rPr lang="en-GB" baseline="0" dirty="0" err="1" smtClean="0"/>
              <a:t>Berio</a:t>
            </a:r>
            <a:r>
              <a:rPr lang="en-GB" baseline="0" dirty="0" smtClean="0"/>
              <a:t> and Denis </a:t>
            </a:r>
            <a:r>
              <a:rPr lang="en-GB" baseline="0" dirty="0" err="1" smtClean="0"/>
              <a:t>Mourard</a:t>
            </a:r>
            <a:r>
              <a:rPr lang="en-GB" baseline="0" dirty="0" smtClean="0"/>
              <a:t> who are supervising the developments and also involved in the hardware developments as have been shown by Denis in the talk before.</a:t>
            </a:r>
          </a:p>
          <a:p>
            <a:r>
              <a:rPr lang="en-GB" baseline="0" dirty="0" smtClean="0"/>
              <a:t>We are also helped by </a:t>
            </a:r>
            <a:r>
              <a:rPr lang="en-GB" baseline="0" dirty="0" err="1" smtClean="0"/>
              <a:t>Narsi</a:t>
            </a:r>
            <a:r>
              <a:rPr lang="en-GB" baseline="0" dirty="0" smtClean="0"/>
              <a:t> and </a:t>
            </a:r>
            <a:r>
              <a:rPr lang="en-GB" baseline="0" dirty="0" err="1" smtClean="0"/>
              <a:t>Cyprien</a:t>
            </a:r>
            <a:r>
              <a:rPr lang="en-GB" baseline="0" dirty="0" smtClean="0"/>
              <a:t> for the on-sky </a:t>
            </a:r>
            <a:r>
              <a:rPr lang="en-GB" baseline="0" dirty="0" smtClean="0"/>
              <a:t>operations and we are benefiting from the advises of </a:t>
            </a:r>
            <a:r>
              <a:rPr lang="en-GB" baseline="0" dirty="0" err="1" smtClean="0"/>
              <a:t>Sylvestre</a:t>
            </a:r>
            <a:r>
              <a:rPr lang="en-GB" baseline="0" dirty="0" smtClean="0"/>
              <a:t> </a:t>
            </a:r>
            <a:r>
              <a:rPr lang="en-GB" baseline="0" dirty="0" err="1" smtClean="0"/>
              <a:t>Lacour</a:t>
            </a:r>
            <a:r>
              <a:rPr lang="en-GB" baseline="0" dirty="0" smtClean="0"/>
              <a:t> and Julien </a:t>
            </a:r>
            <a:r>
              <a:rPr lang="en-GB" baseline="0" dirty="0" err="1" smtClean="0"/>
              <a:t>Woillez</a:t>
            </a:r>
            <a:r>
              <a:rPr lang="en-GB" baseline="0" dirty="0" smtClean="0"/>
              <a:t> who are operating the fringe-tracker GRAVITY of the VLTI.</a:t>
            </a:r>
            <a:endParaRPr lang="en-GB"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2</a:t>
            </a:fld>
            <a:endParaRPr lang="en-GB"/>
          </a:p>
        </p:txBody>
      </p:sp>
    </p:spTree>
    <p:extLst>
      <p:ext uri="{BB962C8B-B14F-4D97-AF65-F5344CB8AC3E}">
        <p14:creationId xmlns:p14="http://schemas.microsoft.com/office/powerpoint/2010/main" val="3840657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smtClean="0"/>
              <a:t>Je vous présente maintenant l’un des premiers enregistrements</a:t>
            </a:r>
            <a:r>
              <a:rPr lang="fr-FR" baseline="0" noProof="0" dirty="0" smtClean="0"/>
              <a:t> de franges réalisé avec SPICA-VIS bénéficiant du cophasage par SPICA-FT le 6 Novembre 2022. A noter que la correction de la dispersion longitudinale était également en route. Je montre ici l’évolution de la PSD2D de la base W1W2 de SPICA-VIS. Quelques minutes avant, nous avons réalisé la même mesure mais avec MIRC-X en </a:t>
            </a:r>
            <a:r>
              <a:rPr lang="fr-FR" baseline="0" noProof="0" dirty="0" err="1" smtClean="0"/>
              <a:t>cohérenceur</a:t>
            </a:r>
            <a:r>
              <a:rPr lang="fr-FR" baseline="0" noProof="0" dirty="0" smtClean="0"/>
              <a:t>. Au milieu, j’ai estimé la différence de marche en fonction du temps pour ces deux séquences. On voit ainsi clairement la diminution des résidus apporté par SPICA-FT. Les télémétries de ce dernier estiment le résidu de retard de phase à 250 nm contre pour MIRC-X un résidu de retard de groupe à 1,7 µm.</a:t>
            </a:r>
          </a:p>
          <a:p>
            <a:r>
              <a:rPr lang="fr-FR" baseline="0" noProof="0" dirty="0" smtClean="0"/>
              <a:t>Avec un r0 égal à 6 cm, les conditions étaient moins bonne que les conditions médianes à CHARA. Malgré cela, nous constatons le fonctionnement de SPICA-FT et déjà sa capacité à cophaser tous les télescopes. Ici , nous </a:t>
            </a:r>
            <a:r>
              <a:rPr lang="fr-FR" baseline="0" noProof="0" dirty="0" err="1" smtClean="0"/>
              <a:t>cophasions</a:t>
            </a:r>
            <a:r>
              <a:rPr lang="fr-FR" baseline="0" noProof="0" dirty="0" smtClean="0"/>
              <a:t> les quatre télescopes disponibles.</a:t>
            </a:r>
            <a:endParaRPr lang="fr-FR" noProof="0"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20</a:t>
            </a:fld>
            <a:endParaRPr lang="en-GB"/>
          </a:p>
        </p:txBody>
      </p:sp>
    </p:spTree>
    <p:extLst>
      <p:ext uri="{BB962C8B-B14F-4D97-AF65-F5344CB8AC3E}">
        <p14:creationId xmlns:p14="http://schemas.microsoft.com/office/powerpoint/2010/main" val="274481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noProof="0" dirty="0" smtClean="0"/>
              <a:t>Si je trace uniquement ces mesures sur la base E1S1, on s’aperçoit que le retard de groupe mesuré subit des sauts. Ce sont ce qu’on appelle des sauts de frange qui sont aussi observés sur GRAVITY-FT et qui sont dévastateur pour l’exploitation des interférogrammes obtenus avec l’instrument scientifiques à une longueur d’onde différente.</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21</a:t>
            </a:fld>
            <a:endParaRPr lang="en-GB"/>
          </a:p>
        </p:txBody>
      </p:sp>
    </p:spTree>
    <p:extLst>
      <p:ext uri="{BB962C8B-B14F-4D97-AF65-F5344CB8AC3E}">
        <p14:creationId xmlns:p14="http://schemas.microsoft.com/office/powerpoint/2010/main" val="1095700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en-GB" dirty="0" smtClean="0"/>
                  <a:t>The</a:t>
                </a:r>
                <a:r>
                  <a:rPr lang="en-GB" baseline="0" dirty="0" smtClean="0"/>
                  <a:t> original idea of a new fringe-tracker at CHARA comes from the need for a high sensitivity instrument in the visible. I show you at the left the predicted signal-to-noise ratio of the new visible instrument SPICA-VIS according to the magnitude of the observed object. Three curves are shown, associated to exposure times of 20 </a:t>
                </a:r>
                <a:r>
                  <a:rPr lang="en-GB" baseline="0" dirty="0" err="1" smtClean="0"/>
                  <a:t>ms</a:t>
                </a:r>
                <a:r>
                  <a:rPr lang="en-GB" baseline="0" dirty="0" smtClean="0"/>
                  <a:t>, 200 </a:t>
                </a:r>
                <a:r>
                  <a:rPr lang="en-GB" baseline="0" dirty="0" err="1" smtClean="0"/>
                  <a:t>ms</a:t>
                </a:r>
                <a:r>
                  <a:rPr lang="en-GB" baseline="0" dirty="0" smtClean="0"/>
                  <a:t> and 10 s. Of course, in presence of non negligible noise, the SNR increases with the exposure time. Thus, for the low spectral resolution, an exposure ten times longer than the 20 </a:t>
                </a:r>
                <a:r>
                  <a:rPr lang="en-GB" baseline="0" dirty="0" err="1" smtClean="0"/>
                  <a:t>ms</a:t>
                </a:r>
                <a:r>
                  <a:rPr lang="en-GB" baseline="0" dirty="0" smtClean="0"/>
                  <a:t> short exposure enables to make science on objects around 1 magnitude fainter than before, and up to 2 magnitudes for the medium spectral resolution.</a:t>
                </a:r>
              </a:p>
              <a:p>
                <a:r>
                  <a:rPr lang="en-GB" baseline="0" dirty="0" smtClean="0"/>
                  <a:t>The goal is thus to assure a standard deviation below </a:t>
                </a:r>
                <a14:m>
                  <m:oMath xmlns:m="http://schemas.openxmlformats.org/officeDocument/2006/math">
                    <m:r>
                      <a:rPr lang="fr-FR" b="0" i="1" baseline="0" smtClean="0">
                        <a:latin typeface="Cambria Math" panose="02040503050406030204" pitchFamily="18" charset="0"/>
                      </a:rPr>
                      <m:t>𝜆</m:t>
                    </m:r>
                    <m:r>
                      <a:rPr lang="fr-FR" b="0" i="1" baseline="0" smtClean="0">
                        <a:latin typeface="Cambria Math" panose="02040503050406030204" pitchFamily="18" charset="0"/>
                      </a:rPr>
                      <m:t>/6</m:t>
                    </m:r>
                  </m:oMath>
                </a14:m>
                <a:r>
                  <a:rPr lang="en-GB" dirty="0" smtClean="0"/>
                  <a:t>, that is to say 100 nm </a:t>
                </a:r>
                <a:r>
                  <a:rPr lang="en-GB" dirty="0" err="1" smtClean="0"/>
                  <a:t>rms</a:t>
                </a:r>
                <a:r>
                  <a:rPr lang="en-GB" baseline="0" dirty="0" smtClean="0"/>
                  <a:t> </a:t>
                </a:r>
                <a:r>
                  <a:rPr lang="en-GB" dirty="0" smtClean="0"/>
                  <a:t>over hundred of milliseconds,</a:t>
                </a:r>
                <a:r>
                  <a:rPr lang="en-GB" baseline="0" dirty="0" smtClean="0"/>
                  <a:t> which means a maximal visibility loss of 30%. </a:t>
                </a:r>
                <a:r>
                  <a:rPr lang="en-GB" baseline="0" dirty="0" smtClean="0">
                    <a:sym typeface="Wingdings" panose="05000000000000000000" pitchFamily="2" charset="2"/>
                  </a:rPr>
                  <a:t> computing the snr loss from 30% </a:t>
                </a:r>
                <a:r>
                  <a:rPr lang="en-GB" baseline="0" dirty="0" err="1" smtClean="0">
                    <a:sym typeface="Wingdings" panose="05000000000000000000" pitchFamily="2" charset="2"/>
                  </a:rPr>
                  <a:t>v_loss</a:t>
                </a:r>
                <a:r>
                  <a:rPr lang="en-GB" baseline="0" dirty="0" smtClean="0">
                    <a:sym typeface="Wingdings" panose="05000000000000000000" pitchFamily="2" charset="2"/>
                  </a:rPr>
                  <a:t>.</a:t>
                </a:r>
                <a:endParaRPr lang="en-GB" dirty="0"/>
              </a:p>
            </p:txBody>
          </p:sp>
        </mc:Choice>
        <mc:Fallback xmlns="">
          <p:sp>
            <p:nvSpPr>
              <p:cNvPr id="3" name="Espace réservé des notes 2"/>
              <p:cNvSpPr>
                <a:spLocks noGrp="1"/>
              </p:cNvSpPr>
              <p:nvPr>
                <p:ph type="body" idx="1"/>
              </p:nvPr>
            </p:nvSpPr>
            <p:spPr/>
            <p:txBody>
              <a:bodyPr/>
              <a:lstStyle/>
              <a:p>
                <a:r>
                  <a:rPr lang="en-GB" dirty="0" smtClean="0"/>
                  <a:t>The</a:t>
                </a:r>
                <a:r>
                  <a:rPr lang="en-GB" baseline="0" dirty="0" smtClean="0"/>
                  <a:t> original idea of a new fringe-tracker at CHARA comes from the need for a high sensitivity instrument in the visible. I show you at the left the predicted signal-to-noise ratio of the new visible instrument SPICA-VIS according to the magnitude of the observed object. Three curves are shown, associated to exposure times of 20 </a:t>
                </a:r>
                <a:r>
                  <a:rPr lang="en-GB" baseline="0" dirty="0" err="1" smtClean="0"/>
                  <a:t>ms</a:t>
                </a:r>
                <a:r>
                  <a:rPr lang="en-GB" baseline="0" dirty="0" smtClean="0"/>
                  <a:t>, 200 </a:t>
                </a:r>
                <a:r>
                  <a:rPr lang="en-GB" baseline="0" dirty="0" err="1" smtClean="0"/>
                  <a:t>ms</a:t>
                </a:r>
                <a:r>
                  <a:rPr lang="en-GB" baseline="0" dirty="0" smtClean="0"/>
                  <a:t> and 10 s. Of course, in presence of non negligible noise, the SNR increases with the exposure time. Thus, for the low spectral resolution, an exposure ten times longer than the 20 </a:t>
                </a:r>
                <a:r>
                  <a:rPr lang="en-GB" baseline="0" dirty="0" err="1" smtClean="0"/>
                  <a:t>ms</a:t>
                </a:r>
                <a:r>
                  <a:rPr lang="en-GB" baseline="0" dirty="0" smtClean="0"/>
                  <a:t> short exposure enables to make science on objects around 1 magnitude fainter than before, and up to 2 magnitudes for the medium spectral resolution.</a:t>
                </a:r>
              </a:p>
              <a:p>
                <a:r>
                  <a:rPr lang="en-GB" baseline="0" dirty="0" smtClean="0"/>
                  <a:t>The goal is thus to assure a standard deviation below </a:t>
                </a:r>
                <a:r>
                  <a:rPr lang="fr-FR" b="0" i="0" baseline="0" smtClean="0">
                    <a:latin typeface="Cambria Math" panose="02040503050406030204" pitchFamily="18" charset="0"/>
                  </a:rPr>
                  <a:t>𝜆/6</a:t>
                </a:r>
                <a:r>
                  <a:rPr lang="en-GB" dirty="0" smtClean="0"/>
                  <a:t>, that is to say 100 nm </a:t>
                </a:r>
                <a:r>
                  <a:rPr lang="en-GB" dirty="0" err="1" smtClean="0"/>
                  <a:t>rms</a:t>
                </a:r>
                <a:r>
                  <a:rPr lang="en-GB" baseline="0" dirty="0" smtClean="0"/>
                  <a:t> </a:t>
                </a:r>
                <a:r>
                  <a:rPr lang="en-GB" dirty="0" smtClean="0"/>
                  <a:t>over hundred of milliseconds,</a:t>
                </a:r>
                <a:r>
                  <a:rPr lang="en-GB" baseline="0" dirty="0" smtClean="0"/>
                  <a:t> which means a maximal visibility loss of 30%. </a:t>
                </a:r>
                <a:r>
                  <a:rPr lang="en-GB" baseline="0" dirty="0" smtClean="0">
                    <a:sym typeface="Wingdings" panose="05000000000000000000" pitchFamily="2" charset="2"/>
                  </a:rPr>
                  <a:t> computing the snr loss from 30% </a:t>
                </a:r>
                <a:r>
                  <a:rPr lang="en-GB" baseline="0" dirty="0" err="1" smtClean="0">
                    <a:sym typeface="Wingdings" panose="05000000000000000000" pitchFamily="2" charset="2"/>
                  </a:rPr>
                  <a:t>v_loss</a:t>
                </a:r>
                <a:r>
                  <a:rPr lang="en-GB" baseline="0" dirty="0" smtClean="0">
                    <a:sym typeface="Wingdings" panose="05000000000000000000" pitchFamily="2" charset="2"/>
                  </a:rPr>
                  <a:t>.</a:t>
                </a:r>
                <a:endParaRPr lang="en-GB" dirty="0"/>
              </a:p>
            </p:txBody>
          </p:sp>
        </mc:Fallback>
      </mc:AlternateContent>
      <p:sp>
        <p:nvSpPr>
          <p:cNvPr id="4" name="Espace réservé du numéro de diapositive 3"/>
          <p:cNvSpPr>
            <a:spLocks noGrp="1"/>
          </p:cNvSpPr>
          <p:nvPr>
            <p:ph type="sldNum" sz="quarter" idx="10"/>
          </p:nvPr>
        </p:nvSpPr>
        <p:spPr/>
        <p:txBody>
          <a:bodyPr/>
          <a:lstStyle/>
          <a:p>
            <a:fld id="{FE07156B-A08E-4877-ADA0-3B4EAF651F90}" type="slidenum">
              <a:rPr lang="en-GB" smtClean="0"/>
              <a:t>3</a:t>
            </a:fld>
            <a:endParaRPr lang="en-GB"/>
          </a:p>
        </p:txBody>
      </p:sp>
    </p:spTree>
    <p:extLst>
      <p:ext uri="{BB962C8B-B14F-4D97-AF65-F5344CB8AC3E}">
        <p14:creationId xmlns:p14="http://schemas.microsoft.com/office/powerpoint/2010/main" val="115674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dirty="0" smtClean="0">
                <a:solidFill>
                  <a:schemeClr val="tx1"/>
                </a:solidFill>
                <a:effectLst/>
                <a:latin typeface="+mn-lt"/>
                <a:ea typeface="+mn-ea"/>
                <a:cs typeface="+mn-cs"/>
              </a:rPr>
              <a:t>Denis just talked about the developments made on MIRC-X to enable the use of a photonic integrated circuit (PIC) as an alternative to the current bulk optics all-in-one combiner. The idea behind this is to improve the sensitivity of the fringe-tracker. Yet, the benefits of this new combining scheme are not clear. </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example, in theory, the SNR on the coherent flux is expected better with the AIO than in the PW scheme. But some simulations show the contrary, for example </a:t>
            </a:r>
            <a:r>
              <a:rPr lang="en-GB" sz="1200" kern="1200" dirty="0" err="1" smtClean="0">
                <a:solidFill>
                  <a:schemeClr val="tx1"/>
                </a:solidFill>
                <a:effectLst/>
                <a:latin typeface="+mn-lt"/>
                <a:ea typeface="+mn-ea"/>
                <a:cs typeface="+mn-cs"/>
              </a:rPr>
              <a:t>Minardi</a:t>
            </a:r>
            <a:r>
              <a:rPr lang="en-GB" sz="1200" kern="1200" dirty="0" smtClean="0">
                <a:solidFill>
                  <a:schemeClr val="tx1"/>
                </a:solidFill>
                <a:effectLst/>
                <a:latin typeface="+mn-lt"/>
                <a:ea typeface="+mn-ea"/>
                <a:cs typeface="+mn-cs"/>
              </a:rPr>
              <a:t> in 2016. And for my part, I recently performed simulations that go to the </a:t>
            </a:r>
            <a:r>
              <a:rPr lang="en-GB" sz="1200" kern="1200" dirty="0" err="1" smtClean="0">
                <a:solidFill>
                  <a:schemeClr val="tx1"/>
                </a:solidFill>
                <a:effectLst/>
                <a:latin typeface="+mn-lt"/>
                <a:ea typeface="+mn-ea"/>
                <a:cs typeface="+mn-cs"/>
              </a:rPr>
              <a:t>sens</a:t>
            </a:r>
            <a:r>
              <a:rPr lang="en-GB" sz="1200" kern="1200" dirty="0" smtClean="0">
                <a:solidFill>
                  <a:schemeClr val="tx1"/>
                </a:solidFill>
                <a:effectLst/>
                <a:latin typeface="+mn-lt"/>
                <a:ea typeface="+mn-ea"/>
                <a:cs typeface="+mn-cs"/>
              </a:rPr>
              <a:t> of the theory.</a:t>
            </a:r>
            <a:endParaRPr lang="fr-FR"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Finally, an original contribution of the project presented by Denis and on which we’ll be working these next months will be to compare the fringe-tracking performance using these two combining scheme.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4</a:t>
            </a:fld>
            <a:endParaRPr lang="en-GB"/>
          </a:p>
        </p:txBody>
      </p:sp>
    </p:spTree>
    <p:extLst>
      <p:ext uri="{BB962C8B-B14F-4D97-AF65-F5344CB8AC3E}">
        <p14:creationId xmlns:p14="http://schemas.microsoft.com/office/powerpoint/2010/main" val="319190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However</a:t>
            </a:r>
            <a:r>
              <a:rPr lang="en-GB" baseline="0" dirty="0" smtClean="0"/>
              <a:t> </a:t>
            </a:r>
            <a:r>
              <a:rPr lang="en-GB" baseline="0" dirty="0" smtClean="0"/>
              <a:t>SPICA-FT must not be reduced to the single instrument MIRC-X. It is before everything else a new fringe-tracking algorithm that enable to </a:t>
            </a:r>
            <a:r>
              <a:rPr lang="en-GB" baseline="0" dirty="0" err="1" smtClean="0"/>
              <a:t>cophase</a:t>
            </a:r>
            <a:r>
              <a:rPr lang="en-GB" baseline="0" dirty="0" smtClean="0"/>
              <a:t> CHARA.</a:t>
            </a:r>
          </a:p>
          <a:p>
            <a:r>
              <a:rPr lang="en-GB" baseline="0" dirty="0" smtClean="0"/>
              <a:t>It can be fed by MIRC-X or MYSTIC the same way. Then, it computes the OPD command and send it to the delay lines for </a:t>
            </a:r>
            <a:r>
              <a:rPr lang="en-GB" baseline="0" dirty="0" smtClean="0"/>
              <a:t>reducing the OPD differences and improving the measurements made by the scientific instruments.</a:t>
            </a:r>
            <a:endParaRPr lang="en-GB" baseline="0" dirty="0" smtClean="0"/>
          </a:p>
          <a:p>
            <a:endParaRPr lang="en-GB" baseline="0" dirty="0" smtClean="0"/>
          </a:p>
          <a:p>
            <a:r>
              <a:rPr lang="en-GB" baseline="0" dirty="0" smtClean="0"/>
              <a:t>So finally the objectives of SPICA-FT are:</a:t>
            </a:r>
          </a:p>
          <a:p>
            <a:r>
              <a:rPr lang="en-GB" baseline="0" dirty="0" smtClean="0"/>
              <a:t> </a:t>
            </a:r>
            <a:r>
              <a:rPr lang="en-GB" baseline="0" dirty="0" smtClean="0"/>
              <a:t>- to </a:t>
            </a:r>
            <a:r>
              <a:rPr lang="en-GB" baseline="0" dirty="0" smtClean="0"/>
              <a:t>be a robust cophaser for CHARA, </a:t>
            </a:r>
            <a:r>
              <a:rPr lang="en-GB" baseline="0" dirty="0" err="1" smtClean="0"/>
              <a:t>cophasing</a:t>
            </a:r>
            <a:r>
              <a:rPr lang="en-GB" baseline="0" dirty="0" smtClean="0"/>
              <a:t> the array with standard deviation below 150 nm rms</a:t>
            </a:r>
            <a:r>
              <a:rPr lang="en-GB" baseline="0" dirty="0" smtClean="0"/>
              <a:t>.</a:t>
            </a:r>
          </a:p>
          <a:p>
            <a:r>
              <a:rPr lang="en-GB" baseline="0" dirty="0" smtClean="0"/>
              <a:t> - to </a:t>
            </a:r>
            <a:r>
              <a:rPr lang="en-GB" baseline="0" dirty="0" smtClean="0"/>
              <a:t>use MYSTIC </a:t>
            </a:r>
            <a:r>
              <a:rPr lang="en-GB" baseline="0" dirty="0" smtClean="0"/>
              <a:t>or MIRC-X instruments </a:t>
            </a:r>
            <a:r>
              <a:rPr lang="en-GB" baseline="0" dirty="0" smtClean="0"/>
              <a:t>as fringe-trackers</a:t>
            </a:r>
            <a:endParaRPr lang="en-GB" baseline="0" dirty="0" smtClean="0"/>
          </a:p>
          <a:p>
            <a:r>
              <a:rPr lang="en-GB" baseline="0" dirty="0" smtClean="0"/>
              <a:t> - to enable simultaneous RJHK visibility measurement with high sensitivity in visible and mid-infrared.</a:t>
            </a:r>
            <a:endParaRPr lang="en-GB" dirty="0" smtClean="0"/>
          </a:p>
          <a:p>
            <a:endParaRPr lang="en-GB"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5</a:t>
            </a:fld>
            <a:endParaRPr lang="en-GB"/>
          </a:p>
        </p:txBody>
      </p:sp>
    </p:spTree>
    <p:extLst>
      <p:ext uri="{BB962C8B-B14F-4D97-AF65-F5344CB8AC3E}">
        <p14:creationId xmlns:p14="http://schemas.microsoft.com/office/powerpoint/2010/main" val="284465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Here is the plan that we want to follow.</a:t>
            </a:r>
          </a:p>
          <a:p>
            <a:r>
              <a:rPr lang="en-GB" dirty="0" smtClean="0"/>
              <a:t>The first</a:t>
            </a:r>
            <a:r>
              <a:rPr lang="en-GB" baseline="0" dirty="0" smtClean="0"/>
              <a:t> idea is to characterise the current performance of SPICA-FT using parts of the CHARA engineering nights. </a:t>
            </a:r>
            <a:endParaRPr lang="en-GB" baseline="0" dirty="0" smtClean="0"/>
          </a:p>
          <a:p>
            <a:r>
              <a:rPr lang="en-GB" baseline="0" dirty="0" smtClean="0"/>
              <a:t>We will characterise </a:t>
            </a:r>
            <a:r>
              <a:rPr lang="en-GB" baseline="0" dirty="0" smtClean="0"/>
              <a:t>the </a:t>
            </a:r>
            <a:r>
              <a:rPr lang="en-GB" baseline="0" dirty="0" smtClean="0"/>
              <a:t>power spectrum of the global system, composed by the atmosphere, the OPLE and the global optical path.</a:t>
            </a:r>
          </a:p>
          <a:p>
            <a:r>
              <a:rPr lang="en-GB" baseline="0" dirty="0" smtClean="0"/>
              <a:t>We </a:t>
            </a:r>
            <a:r>
              <a:rPr lang="en-GB" baseline="0" dirty="0" smtClean="0"/>
              <a:t>will make use of SPICA-FT as much as we can on-sky to accumulate real data in order to perform statistical analysis of the performance.</a:t>
            </a:r>
          </a:p>
          <a:p>
            <a:r>
              <a:rPr lang="en-GB" baseline="0" dirty="0" smtClean="0"/>
              <a:t>And finally during these nights, we will also try the implementations that will make SPICA-FT robust.</a:t>
            </a:r>
          </a:p>
          <a:p>
            <a:endParaRPr lang="en-GB" baseline="0" dirty="0" smtClean="0"/>
          </a:p>
          <a:p>
            <a:r>
              <a:rPr lang="en-GB" baseline="0" dirty="0" smtClean="0"/>
              <a:t>The GUIs that we are using need also to be improved to become user-friendly and we are writing a user guide.</a:t>
            </a:r>
          </a:p>
          <a:p>
            <a:endParaRPr lang="en-GB" baseline="0" dirty="0" smtClean="0"/>
          </a:p>
          <a:p>
            <a:r>
              <a:rPr lang="en-GB" baseline="0" dirty="0" smtClean="0"/>
              <a:t>When SPICA-FT will have reached a nominal robust state, it will be smoothly offered to the CHARA observers for becoming the fringe-tracker by default during observations.</a:t>
            </a:r>
            <a:endParaRPr lang="en-GB"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6</a:t>
            </a:fld>
            <a:endParaRPr lang="en-GB"/>
          </a:p>
        </p:txBody>
      </p:sp>
    </p:spTree>
    <p:extLst>
      <p:ext uri="{BB962C8B-B14F-4D97-AF65-F5344CB8AC3E}">
        <p14:creationId xmlns:p14="http://schemas.microsoft.com/office/powerpoint/2010/main" val="158668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To show you the current</a:t>
            </a:r>
            <a:r>
              <a:rPr lang="en-GB" baseline="0" dirty="0" smtClean="0"/>
              <a:t> situation of SPICA-FT, I show you a sequence of </a:t>
            </a:r>
            <a:r>
              <a:rPr lang="en-GB" baseline="0" dirty="0" err="1" smtClean="0"/>
              <a:t>cophasing</a:t>
            </a:r>
            <a:r>
              <a:rPr lang="en-GB" baseline="0" dirty="0" smtClean="0"/>
              <a:t> done last year in August. </a:t>
            </a:r>
            <a:r>
              <a:rPr lang="en-GB" baseline="0" dirty="0" smtClean="0"/>
              <a:t>Concerning the conditions, they were good in term of atmosphere and targeted object, since it is a </a:t>
            </a:r>
            <a:r>
              <a:rPr lang="en-GB" baseline="0" dirty="0" smtClean="0"/>
              <a:t>bright and </a:t>
            </a:r>
            <a:r>
              <a:rPr lang="en-GB" baseline="0" dirty="0" smtClean="0"/>
              <a:t>barely resolved one.</a:t>
            </a:r>
            <a:endParaRPr lang="en-GB" baseline="0" dirty="0" smtClean="0"/>
          </a:p>
          <a:p>
            <a:r>
              <a:rPr lang="en-GB" baseline="0" dirty="0" smtClean="0"/>
              <a:t>The curves show the group-delay and phase-delay measured in real-time when the loop is closed. We were capable to reduce phase-delay down to 150 nm </a:t>
            </a:r>
            <a:r>
              <a:rPr lang="en-GB" baseline="0" dirty="0" err="1" smtClean="0"/>
              <a:t>rms</a:t>
            </a:r>
            <a:r>
              <a:rPr lang="en-GB" baseline="0" dirty="0" smtClean="0"/>
              <a:t> during 40s in average on all baselines and 100 nm on one of the baselines.</a:t>
            </a:r>
          </a:p>
          <a:p>
            <a:r>
              <a:rPr lang="en-GB" baseline="0" dirty="0" smtClean="0"/>
              <a:t>So we already proved that SPICA-FT is able to reduce perturbations down to 100 nm rms.</a:t>
            </a:r>
          </a:p>
          <a:p>
            <a:r>
              <a:rPr lang="en-GB" baseline="0" dirty="0" smtClean="0"/>
              <a:t>Now we need to reach this level of correction on a heterogeneous number of objects and for atmospheric conditions more disadvantaging.</a:t>
            </a:r>
            <a:endParaRPr lang="en-GB" dirty="0"/>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7</a:t>
            </a:fld>
            <a:endParaRPr lang="en-GB"/>
          </a:p>
        </p:txBody>
      </p:sp>
    </p:spTree>
    <p:extLst>
      <p:ext uri="{BB962C8B-B14F-4D97-AF65-F5344CB8AC3E}">
        <p14:creationId xmlns:p14="http://schemas.microsoft.com/office/powerpoint/2010/main" val="555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For</a:t>
            </a:r>
            <a:r>
              <a:rPr lang="en-GB" baseline="0" dirty="0" smtClean="0"/>
              <a:t> doing so, we start by observing the system, to better understand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one side, there is the atmosphere. I show for example here a command with the fringe-tracker and its power spectral distribution that approximates the atmospheric PSD. This plot gives a lot of information on the atmospheric </a:t>
            </a:r>
            <a:r>
              <a:rPr lang="en-GB" baseline="0" dirty="0" smtClean="0"/>
              <a:t>conditions. We see for example the good agreement of the power spectra with the -8/3 dependency predicted by the Kolmogorov model. And also it </a:t>
            </a:r>
            <a:r>
              <a:rPr lang="en-GB" baseline="0" dirty="0" smtClean="0"/>
              <a:t>can be used for estimating the coherent time and the outer </a:t>
            </a:r>
            <a:r>
              <a:rPr lang="en-GB" baseline="0" dirty="0" smtClean="0"/>
              <a:t>scale, useful for the performance analysis at least.</a:t>
            </a:r>
          </a:p>
          <a:p>
            <a:r>
              <a:rPr lang="en-GB" baseline="0" dirty="0" smtClean="0"/>
              <a:t>An </a:t>
            </a:r>
            <a:r>
              <a:rPr lang="en-GB" baseline="0" dirty="0" smtClean="0"/>
              <a:t>important feature of the atmosphere that we need to take into account for SPICA-FT is the dispersion. Here I plot in black the stabilised phase-delay and the measured group-delay. You can see that it moves a lot. This decorrelation between phase-delay and group-delay can be responsible for instabilities on SPICA-FT, that we need to investigate on.</a:t>
            </a:r>
          </a:p>
          <a:p>
            <a:r>
              <a:rPr lang="en-GB" dirty="0" smtClean="0"/>
              <a:t>On the other side is the control system, made of the delay lines,</a:t>
            </a:r>
            <a:r>
              <a:rPr lang="en-GB" baseline="0" dirty="0" smtClean="0"/>
              <a:t> the fringe sensor and the </a:t>
            </a:r>
            <a:r>
              <a:rPr lang="en-GB" baseline="0" dirty="0" smtClean="0"/>
              <a:t>state-machine. </a:t>
            </a:r>
            <a:r>
              <a:rPr lang="en-GB" baseline="0" dirty="0" smtClean="0"/>
              <a:t>For example, when zooming in the PSD, we can clearly see peaks at given frequencies. These are the result of vibrations in </a:t>
            </a:r>
            <a:r>
              <a:rPr lang="en-GB" baseline="0" dirty="0" smtClean="0"/>
              <a:t>the optical path. </a:t>
            </a:r>
            <a:r>
              <a:rPr lang="en-GB" baseline="0" dirty="0" smtClean="0"/>
              <a:t>We need to understand if these vibrations currently limit the fringe-tracking performance.</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8</a:t>
            </a:fld>
            <a:endParaRPr lang="en-GB"/>
          </a:p>
        </p:txBody>
      </p:sp>
    </p:spTree>
    <p:extLst>
      <p:ext uri="{BB962C8B-B14F-4D97-AF65-F5344CB8AC3E}">
        <p14:creationId xmlns:p14="http://schemas.microsoft.com/office/powerpoint/2010/main" val="356733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smtClean="0"/>
              <a:t>If</a:t>
            </a:r>
            <a:r>
              <a:rPr lang="en-GB" baseline="0" dirty="0" smtClean="0"/>
              <a:t> we come back to our night of August, when we cophased the six telescopes, we see on a sequence that the group-delay is jumping five times. On the histograms of the group-delay values, we see that on all baselines concerning the telescope S1, the group-delay is shared between two values. This means that at a wavelength different of the </a:t>
            </a:r>
            <a:r>
              <a:rPr lang="en-GB" baseline="0" dirty="0" err="1" smtClean="0"/>
              <a:t>the</a:t>
            </a:r>
            <a:r>
              <a:rPr lang="en-GB" baseline="0" dirty="0" smtClean="0"/>
              <a:t> fringe-tracker, the fringes are blurred. We already have </a:t>
            </a:r>
            <a:r>
              <a:rPr lang="en-GB" baseline="0" dirty="0" err="1" smtClean="0"/>
              <a:t>pists</a:t>
            </a:r>
            <a:r>
              <a:rPr lang="en-GB" baseline="0" dirty="0" smtClean="0"/>
              <a:t> to reduce this phenomenon by adding a new way the GD command is computed.</a:t>
            </a:r>
          </a:p>
          <a:p>
            <a:r>
              <a:rPr lang="en-GB" baseline="0" dirty="0" smtClean="0"/>
              <a:t>This </a:t>
            </a:r>
            <a:r>
              <a:rPr lang="en-GB" baseline="0" dirty="0" err="1" smtClean="0"/>
              <a:t>pist</a:t>
            </a:r>
            <a:r>
              <a:rPr lang="en-GB" baseline="0" dirty="0" smtClean="0"/>
              <a:t> will be investigated using the simulator cophaSIM I built during my PhD before considering implementing it on SPICA-FT.</a:t>
            </a:r>
          </a:p>
        </p:txBody>
      </p:sp>
      <p:sp>
        <p:nvSpPr>
          <p:cNvPr id="4" name="Espace réservé du numéro de diapositive 3"/>
          <p:cNvSpPr>
            <a:spLocks noGrp="1"/>
          </p:cNvSpPr>
          <p:nvPr>
            <p:ph type="sldNum" sz="quarter" idx="10"/>
          </p:nvPr>
        </p:nvSpPr>
        <p:spPr/>
        <p:txBody>
          <a:bodyPr/>
          <a:lstStyle/>
          <a:p>
            <a:fld id="{FE07156B-A08E-4877-ADA0-3B4EAF651F90}" type="slidenum">
              <a:rPr lang="en-GB" smtClean="0"/>
              <a:t>9</a:t>
            </a:fld>
            <a:endParaRPr lang="en-GB"/>
          </a:p>
        </p:txBody>
      </p:sp>
    </p:spTree>
    <p:extLst>
      <p:ext uri="{BB962C8B-B14F-4D97-AF65-F5344CB8AC3E}">
        <p14:creationId xmlns:p14="http://schemas.microsoft.com/office/powerpoint/2010/main" val="3548716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avec logos">
    <p:spTree>
      <p:nvGrpSpPr>
        <p:cNvPr id="1" name=""/>
        <p:cNvGrpSpPr/>
        <p:nvPr/>
      </p:nvGrpSpPr>
      <p:grpSpPr>
        <a:xfrm>
          <a:off x="0" y="0"/>
          <a:ext cx="0" cy="0"/>
          <a:chOff x="0" y="0"/>
          <a:chExt cx="0" cy="0"/>
        </a:xfrm>
      </p:grpSpPr>
      <p:sp>
        <p:nvSpPr>
          <p:cNvPr id="2" name="Titre 1"/>
          <p:cNvSpPr>
            <a:spLocks noGrp="1"/>
          </p:cNvSpPr>
          <p:nvPr>
            <p:ph type="ctrTitle"/>
          </p:nvPr>
        </p:nvSpPr>
        <p:spPr>
          <a:xfrm>
            <a:off x="257175" y="312738"/>
            <a:ext cx="8248650" cy="906462"/>
          </a:xfrm>
        </p:spPr>
        <p:txBody>
          <a:bodyPr anchor="b">
            <a:normAutofit/>
          </a:bodyPr>
          <a:lstStyle>
            <a:lvl1pPr algn="l">
              <a:defRPr sz="5400">
                <a:solidFill>
                  <a:schemeClr val="bg1"/>
                </a:solidFill>
                <a:latin typeface="Century Gothic" panose="020B0502020202020204" pitchFamily="34" charset="0"/>
              </a:defRPr>
            </a:lvl1pPr>
          </a:lstStyle>
          <a:p>
            <a:r>
              <a:rPr lang="fr-FR" noProof="0" dirty="0" smtClean="0"/>
              <a:t>Modifiez le style du titre</a:t>
            </a:r>
            <a:endParaRPr lang="fr-FR" noProof="0" dirty="0"/>
          </a:p>
        </p:txBody>
      </p:sp>
      <p:sp>
        <p:nvSpPr>
          <p:cNvPr id="3" name="Sous-titre 2"/>
          <p:cNvSpPr>
            <a:spLocks noGrp="1"/>
          </p:cNvSpPr>
          <p:nvPr>
            <p:ph type="subTitle" idx="1"/>
          </p:nvPr>
        </p:nvSpPr>
        <p:spPr>
          <a:xfrm>
            <a:off x="1247775" y="1304132"/>
            <a:ext cx="8734425" cy="505618"/>
          </a:xfrm>
        </p:spPr>
        <p:txBody>
          <a:bodyPr/>
          <a:lstStyle>
            <a:lvl1pPr marL="0" indent="0" algn="l">
              <a:buNone/>
              <a:defRPr sz="2400" i="1">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noProof="0" dirty="0" smtClean="0"/>
              <a:t>Modifier le style des sous-titres du masque</a:t>
            </a:r>
            <a:endParaRPr lang="fr-FR" noProof="0" dirty="0"/>
          </a:p>
        </p:txBody>
      </p:sp>
      <p:sp>
        <p:nvSpPr>
          <p:cNvPr id="7" name="Rectangle 6"/>
          <p:cNvSpPr/>
          <p:nvPr userDrawn="1"/>
        </p:nvSpPr>
        <p:spPr>
          <a:xfrm>
            <a:off x="0" y="6010275"/>
            <a:ext cx="12192000" cy="847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Espace réservé de la date 7"/>
          <p:cNvSpPr>
            <a:spLocks noGrp="1"/>
          </p:cNvSpPr>
          <p:nvPr>
            <p:ph type="dt" sz="half" idx="10"/>
          </p:nvPr>
        </p:nvSpPr>
        <p:spPr>
          <a:xfrm>
            <a:off x="838200" y="5553710"/>
            <a:ext cx="2743200" cy="365125"/>
          </a:xfrm>
        </p:spPr>
        <p:txBody>
          <a:bodyPr/>
          <a:lstStyle>
            <a:lvl1pPr>
              <a:defRPr>
                <a:solidFill>
                  <a:schemeClr val="bg1"/>
                </a:solidFill>
                <a:latin typeface="Century Gothic" panose="020B0502020202020204" pitchFamily="34" charset="0"/>
              </a:defRPr>
            </a:lvl1pPr>
          </a:lstStyle>
          <a:p>
            <a:r>
              <a:rPr lang="fr-FR" noProof="0" smtClean="0"/>
              <a:t>14/03/2023</a:t>
            </a:r>
            <a:endParaRPr lang="fr-FR" noProof="0" dirty="0"/>
          </a:p>
        </p:txBody>
      </p:sp>
      <p:sp>
        <p:nvSpPr>
          <p:cNvPr id="9" name="Espace réservé du pied de page 8"/>
          <p:cNvSpPr>
            <a:spLocks noGrp="1"/>
          </p:cNvSpPr>
          <p:nvPr>
            <p:ph type="ftr" sz="quarter" idx="11"/>
          </p:nvPr>
        </p:nvSpPr>
        <p:spPr>
          <a:xfrm>
            <a:off x="4038600" y="5553710"/>
            <a:ext cx="4114800" cy="365125"/>
          </a:xfrm>
        </p:spPr>
        <p:txBody>
          <a:bodyPr/>
          <a:lstStyle>
            <a:lvl1pPr>
              <a:defRPr>
                <a:solidFill>
                  <a:schemeClr val="bg1"/>
                </a:solidFill>
                <a:latin typeface="Century Gothic" panose="020B0502020202020204" pitchFamily="34" charset="0"/>
              </a:defRPr>
            </a:lvl1pPr>
          </a:lstStyle>
          <a:p>
            <a:r>
              <a:rPr lang="fr-FR" noProof="0" smtClean="0"/>
              <a:t>CHARA meeting 2023</a:t>
            </a:r>
            <a:endParaRPr lang="fr-FR" noProof="0" dirty="0"/>
          </a:p>
        </p:txBody>
      </p:sp>
      <p:sp>
        <p:nvSpPr>
          <p:cNvPr id="15" name="Espace réservé du texte 14"/>
          <p:cNvSpPr>
            <a:spLocks noGrp="1"/>
          </p:cNvSpPr>
          <p:nvPr>
            <p:ph type="body" sz="quarter" idx="12" hasCustomPrompt="1"/>
          </p:nvPr>
        </p:nvSpPr>
        <p:spPr>
          <a:xfrm>
            <a:off x="8677275" y="5553075"/>
            <a:ext cx="3189288" cy="365125"/>
          </a:xfrm>
        </p:spPr>
        <p:txBody>
          <a:bodyPr anchor="ctr">
            <a:normAutofit/>
          </a:bodyPr>
          <a:lstStyle>
            <a:lvl1pPr marL="0" indent="0" algn="ctr">
              <a:buNone/>
              <a:defRPr sz="1200">
                <a:solidFill>
                  <a:schemeClr val="bg1"/>
                </a:solidFill>
                <a:latin typeface="Century Gothic" panose="020B0502020202020204" pitchFamily="34" charset="0"/>
              </a:defRPr>
            </a:lvl1pPr>
          </a:lstStyle>
          <a:p>
            <a:pPr lvl="0"/>
            <a:r>
              <a:rPr lang="fr-FR" noProof="0" dirty="0" smtClean="0"/>
              <a:t>NOM Prénom</a:t>
            </a:r>
            <a:endParaRPr lang="fr-FR" noProof="0" dirty="0"/>
          </a:p>
        </p:txBody>
      </p:sp>
    </p:spTree>
    <p:extLst>
      <p:ext uri="{BB962C8B-B14F-4D97-AF65-F5344CB8AC3E}">
        <p14:creationId xmlns:p14="http://schemas.microsoft.com/office/powerpoint/2010/main" val="27846215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sans logo">
    <p:spTree>
      <p:nvGrpSpPr>
        <p:cNvPr id="1" name=""/>
        <p:cNvGrpSpPr/>
        <p:nvPr/>
      </p:nvGrpSpPr>
      <p:grpSpPr>
        <a:xfrm>
          <a:off x="0" y="0"/>
          <a:ext cx="0" cy="0"/>
          <a:chOff x="0" y="0"/>
          <a:chExt cx="0" cy="0"/>
        </a:xfrm>
      </p:grpSpPr>
      <p:sp>
        <p:nvSpPr>
          <p:cNvPr id="2" name="Titre 1"/>
          <p:cNvSpPr>
            <a:spLocks noGrp="1"/>
          </p:cNvSpPr>
          <p:nvPr>
            <p:ph type="ctrTitle"/>
          </p:nvPr>
        </p:nvSpPr>
        <p:spPr>
          <a:xfrm>
            <a:off x="257175" y="312738"/>
            <a:ext cx="8248650" cy="906462"/>
          </a:xfrm>
        </p:spPr>
        <p:txBody>
          <a:bodyPr anchor="b">
            <a:normAutofit/>
          </a:bodyPr>
          <a:lstStyle>
            <a:lvl1pPr algn="l">
              <a:defRPr sz="5400">
                <a:solidFill>
                  <a:schemeClr val="bg1"/>
                </a:solidFill>
                <a:latin typeface="Century Gothic" panose="020B0502020202020204" pitchFamily="34" charset="0"/>
              </a:defRPr>
            </a:lvl1pPr>
          </a:lstStyle>
          <a:p>
            <a:r>
              <a:rPr lang="fr-FR" noProof="0" dirty="0" smtClean="0"/>
              <a:t>Modifiez le style du titre</a:t>
            </a:r>
            <a:endParaRPr lang="fr-FR" noProof="0" dirty="0"/>
          </a:p>
        </p:txBody>
      </p:sp>
      <p:sp>
        <p:nvSpPr>
          <p:cNvPr id="3" name="Sous-titre 2"/>
          <p:cNvSpPr>
            <a:spLocks noGrp="1"/>
          </p:cNvSpPr>
          <p:nvPr>
            <p:ph type="subTitle" idx="1"/>
          </p:nvPr>
        </p:nvSpPr>
        <p:spPr>
          <a:xfrm>
            <a:off x="1247775" y="1304132"/>
            <a:ext cx="8734425" cy="505618"/>
          </a:xfrm>
        </p:spPr>
        <p:txBody>
          <a:bodyPr/>
          <a:lstStyle>
            <a:lvl1pPr marL="0" indent="0" algn="l">
              <a:buNone/>
              <a:defRPr sz="2400" i="1">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noProof="0" dirty="0" smtClean="0"/>
              <a:t>Modifier le style des sous-titres du masque</a:t>
            </a:r>
            <a:endParaRPr lang="fr-FR" noProof="0" dirty="0"/>
          </a:p>
        </p:txBody>
      </p:sp>
      <p:sp>
        <p:nvSpPr>
          <p:cNvPr id="4" name="Espace réservé de la date 3"/>
          <p:cNvSpPr>
            <a:spLocks noGrp="1"/>
          </p:cNvSpPr>
          <p:nvPr>
            <p:ph type="dt" sz="half" idx="10"/>
          </p:nvPr>
        </p:nvSpPr>
        <p:spPr>
          <a:xfrm>
            <a:off x="838200" y="6426021"/>
            <a:ext cx="2743200" cy="365125"/>
          </a:xfrm>
        </p:spPr>
        <p:txBody>
          <a:bodyPr/>
          <a:lstStyle>
            <a:lvl1pPr>
              <a:defRPr>
                <a:solidFill>
                  <a:schemeClr val="bg1"/>
                </a:solidFill>
                <a:latin typeface="Century Gothic" panose="020B0502020202020204" pitchFamily="34" charset="0"/>
              </a:defRPr>
            </a:lvl1pPr>
          </a:lstStyle>
          <a:p>
            <a:r>
              <a:rPr lang="fr-FR" smtClean="0"/>
              <a:t>14/03/2023</a:t>
            </a:r>
            <a:endParaRPr lang="fr-FR" dirty="0"/>
          </a:p>
        </p:txBody>
      </p:sp>
      <p:sp>
        <p:nvSpPr>
          <p:cNvPr id="5" name="Espace réservé du pied de page 4"/>
          <p:cNvSpPr>
            <a:spLocks noGrp="1"/>
          </p:cNvSpPr>
          <p:nvPr>
            <p:ph type="ftr" sz="quarter" idx="11"/>
          </p:nvPr>
        </p:nvSpPr>
        <p:spPr>
          <a:xfrm>
            <a:off x="4038600" y="6426021"/>
            <a:ext cx="4114800" cy="365125"/>
          </a:xfrm>
        </p:spPr>
        <p:txBody>
          <a:bodyPr/>
          <a:lstStyle>
            <a:lvl1pPr>
              <a:defRPr>
                <a:solidFill>
                  <a:schemeClr val="bg1"/>
                </a:solidFill>
                <a:latin typeface="Century Gothic" panose="020B0502020202020204" pitchFamily="34" charset="0"/>
              </a:defRPr>
            </a:lvl1pPr>
          </a:lstStyle>
          <a:p>
            <a:r>
              <a:rPr lang="fr-FR" noProof="0" smtClean="0"/>
              <a:t>CHARA meeting 2023</a:t>
            </a:r>
            <a:endParaRPr lang="fr-FR" noProof="0" dirty="0"/>
          </a:p>
        </p:txBody>
      </p:sp>
      <p:sp>
        <p:nvSpPr>
          <p:cNvPr id="9" name="Espace réservé du texte 14"/>
          <p:cNvSpPr>
            <a:spLocks noGrp="1"/>
          </p:cNvSpPr>
          <p:nvPr>
            <p:ph type="body" sz="quarter" idx="12" hasCustomPrompt="1"/>
          </p:nvPr>
        </p:nvSpPr>
        <p:spPr>
          <a:xfrm>
            <a:off x="8610600" y="6426020"/>
            <a:ext cx="3189288" cy="365125"/>
          </a:xfrm>
        </p:spPr>
        <p:txBody>
          <a:bodyPr anchor="ctr">
            <a:normAutofit/>
          </a:bodyPr>
          <a:lstStyle>
            <a:lvl1pPr marL="0" indent="0" algn="ctr">
              <a:buNone/>
              <a:defRPr sz="1200">
                <a:solidFill>
                  <a:schemeClr val="bg1"/>
                </a:solidFill>
                <a:latin typeface="Century Gothic" panose="020B0502020202020204" pitchFamily="34" charset="0"/>
              </a:defRPr>
            </a:lvl1pPr>
          </a:lstStyle>
          <a:p>
            <a:pPr lvl="0"/>
            <a:r>
              <a:rPr lang="fr-FR" noProof="0" dirty="0" smtClean="0"/>
              <a:t>NOM Prénom</a:t>
            </a:r>
            <a:endParaRPr lang="fr-FR" noProof="0" dirty="0"/>
          </a:p>
        </p:txBody>
      </p:sp>
    </p:spTree>
    <p:extLst>
      <p:ext uri="{BB962C8B-B14F-4D97-AF65-F5344CB8AC3E}">
        <p14:creationId xmlns:p14="http://schemas.microsoft.com/office/powerpoint/2010/main" val="29189577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et text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a:xfrm>
            <a:off x="838200" y="6434731"/>
            <a:ext cx="2743200" cy="365125"/>
          </a:xfrm>
        </p:spPr>
        <p:txBody>
          <a:bodyPr/>
          <a:lstStyle>
            <a:lvl1pPr>
              <a:defRPr>
                <a:solidFill>
                  <a:schemeClr val="bg1"/>
                </a:solidFill>
                <a:latin typeface="Century Gothic" panose="020B0502020202020204" pitchFamily="34" charset="0"/>
              </a:defRPr>
            </a:lvl1pPr>
          </a:lstStyle>
          <a:p>
            <a:r>
              <a:rPr lang="fr-FR" noProof="0" smtClean="0"/>
              <a:t>14/03/2023</a:t>
            </a:r>
            <a:endParaRPr lang="fr-FR" noProof="0" dirty="0"/>
          </a:p>
        </p:txBody>
      </p:sp>
      <p:sp>
        <p:nvSpPr>
          <p:cNvPr id="4" name="Espace réservé du pied de page 3"/>
          <p:cNvSpPr>
            <a:spLocks noGrp="1"/>
          </p:cNvSpPr>
          <p:nvPr>
            <p:ph type="ftr" sz="quarter" idx="11"/>
          </p:nvPr>
        </p:nvSpPr>
        <p:spPr>
          <a:xfrm>
            <a:off x="4038600" y="6434731"/>
            <a:ext cx="4114800" cy="365125"/>
          </a:xfrm>
        </p:spPr>
        <p:txBody>
          <a:bodyPr/>
          <a:lstStyle>
            <a:lvl1pPr>
              <a:defRPr>
                <a:solidFill>
                  <a:schemeClr val="bg1"/>
                </a:solidFill>
                <a:latin typeface="Century Gothic" panose="020B0502020202020204" pitchFamily="34" charset="0"/>
              </a:defRPr>
            </a:lvl1pPr>
          </a:lstStyle>
          <a:p>
            <a:r>
              <a:rPr lang="fr-FR" noProof="0" smtClean="0"/>
              <a:t>CHARA meeting 2023</a:t>
            </a:r>
            <a:endParaRPr lang="fr-FR" noProof="0" dirty="0"/>
          </a:p>
        </p:txBody>
      </p:sp>
      <p:sp>
        <p:nvSpPr>
          <p:cNvPr id="5" name="Espace réservé du numéro de diapositive 4"/>
          <p:cNvSpPr>
            <a:spLocks noGrp="1"/>
          </p:cNvSpPr>
          <p:nvPr>
            <p:ph type="sldNum" sz="quarter" idx="12"/>
          </p:nvPr>
        </p:nvSpPr>
        <p:spPr>
          <a:xfrm>
            <a:off x="8610600" y="6434731"/>
            <a:ext cx="2743200" cy="365125"/>
          </a:xfrm>
        </p:spPr>
        <p:txBody>
          <a:bodyPr/>
          <a:lstStyle>
            <a:lvl1pPr>
              <a:defRPr>
                <a:solidFill>
                  <a:schemeClr val="bg1"/>
                </a:solidFill>
                <a:latin typeface="Century Gothic" panose="020B0502020202020204" pitchFamily="34" charset="0"/>
              </a:defRPr>
            </a:lvl1pPr>
          </a:lstStyle>
          <a:p>
            <a:fld id="{EE2044C1-65FD-4F53-9B44-44E5EE045F4B}" type="slidenum">
              <a:rPr lang="fr-FR" noProof="0" smtClean="0"/>
              <a:pPr/>
              <a:t>‹N°›</a:t>
            </a:fld>
            <a:endParaRPr lang="fr-FR" noProof="0" dirty="0"/>
          </a:p>
        </p:txBody>
      </p:sp>
      <p:sp>
        <p:nvSpPr>
          <p:cNvPr id="6" name="Espace réservé du texte 12"/>
          <p:cNvSpPr>
            <a:spLocks noGrp="1"/>
          </p:cNvSpPr>
          <p:nvPr>
            <p:ph type="body" sz="quarter" idx="13" hasCustomPrompt="1"/>
          </p:nvPr>
        </p:nvSpPr>
        <p:spPr>
          <a:xfrm>
            <a:off x="0" y="141606"/>
            <a:ext cx="426720" cy="581206"/>
          </a:xfrm>
          <a:solidFill>
            <a:schemeClr val="bg1">
              <a:lumMod val="65000"/>
            </a:schemeClr>
          </a:solidFill>
        </p:spPr>
        <p:txBody>
          <a:bodyPr anchor="ctr"/>
          <a:lstStyle>
            <a:lvl1pPr marL="0" indent="0" algn="ctr">
              <a:buNone/>
              <a:defRPr>
                <a:solidFill>
                  <a:schemeClr val="bg1"/>
                </a:solidFill>
                <a:latin typeface="Century Gothic" panose="020B0502020202020204" pitchFamily="34" charset="0"/>
              </a:defRPr>
            </a:lvl1pPr>
          </a:lstStyle>
          <a:p>
            <a:pPr lvl="0"/>
            <a:r>
              <a:rPr lang="fr-FR" noProof="0" dirty="0" smtClean="0"/>
              <a:t>N</a:t>
            </a:r>
            <a:endParaRPr lang="fr-FR" noProof="0" dirty="0"/>
          </a:p>
        </p:txBody>
      </p:sp>
      <p:sp>
        <p:nvSpPr>
          <p:cNvPr id="7" name="Espace réservé du texte 13"/>
          <p:cNvSpPr>
            <a:spLocks noGrp="1"/>
          </p:cNvSpPr>
          <p:nvPr>
            <p:ph type="body" sz="quarter" idx="14" hasCustomPrompt="1"/>
          </p:nvPr>
        </p:nvSpPr>
        <p:spPr>
          <a:xfrm>
            <a:off x="426720" y="141607"/>
            <a:ext cx="6879771" cy="581205"/>
          </a:xfrm>
        </p:spPr>
        <p:txBody>
          <a:bodyPr anchor="ctr">
            <a:normAutofit/>
          </a:bodyPr>
          <a:lstStyle>
            <a:lvl1pPr marL="0" indent="0">
              <a:buNone/>
              <a:defRPr sz="3200" baseline="0">
                <a:solidFill>
                  <a:schemeClr val="bg1"/>
                </a:solidFill>
                <a:latin typeface="Century Gothic" panose="020B0502020202020204" pitchFamily="34" charset="0"/>
              </a:defRPr>
            </a:lvl1pPr>
          </a:lstStyle>
          <a:p>
            <a:pPr lvl="0"/>
            <a:r>
              <a:rPr lang="fr-FR" noProof="0" dirty="0" smtClean="0"/>
              <a:t>Modifier le style du titre</a:t>
            </a:r>
            <a:endParaRPr lang="fr-FR" noProof="0" dirty="0"/>
          </a:p>
        </p:txBody>
      </p:sp>
      <p:sp>
        <p:nvSpPr>
          <p:cNvPr id="8" name="Espace réservé du texte 7"/>
          <p:cNvSpPr>
            <a:spLocks noGrp="1"/>
          </p:cNvSpPr>
          <p:nvPr>
            <p:ph type="body" sz="quarter" idx="15"/>
          </p:nvPr>
        </p:nvSpPr>
        <p:spPr>
          <a:xfrm>
            <a:off x="658813" y="1099038"/>
            <a:ext cx="10542587" cy="4827099"/>
          </a:xfrm>
        </p:spPr>
        <p:txBody>
          <a:bodyPr/>
          <a:lstStyle/>
          <a:p>
            <a:pPr lvl="0"/>
            <a:r>
              <a:rPr lang="fr-FR" noProof="0" dirty="0" smtClean="0"/>
              <a:t>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9" name="Espace réservé du texte 8"/>
          <p:cNvSpPr>
            <a:spLocks noGrp="1"/>
          </p:cNvSpPr>
          <p:nvPr>
            <p:ph type="body" sz="quarter" idx="16" hasCustomPrompt="1"/>
          </p:nvPr>
        </p:nvSpPr>
        <p:spPr>
          <a:xfrm>
            <a:off x="7930663" y="70339"/>
            <a:ext cx="4226170" cy="747346"/>
          </a:xfrm>
        </p:spPr>
        <p:txBody>
          <a:bodyPr anchor="ctr"/>
          <a:lstStyle>
            <a:lvl1pPr marL="0" indent="0" algn="r">
              <a:buNone/>
              <a:defRPr i="1">
                <a:latin typeface="Century Gothic" panose="020B0502020202020204" pitchFamily="34" charset="0"/>
              </a:defRPr>
            </a:lvl1pPr>
          </a:lstStyle>
          <a:p>
            <a:pPr lvl="0"/>
            <a:r>
              <a:rPr lang="fr-FR" noProof="0" dirty="0" smtClean="0"/>
              <a:t>Sous-titre</a:t>
            </a:r>
            <a:endParaRPr lang="fr-FR" noProof="0" dirty="0"/>
          </a:p>
        </p:txBody>
      </p:sp>
    </p:spTree>
    <p:extLst>
      <p:ext uri="{BB962C8B-B14F-4D97-AF65-F5344CB8AC3E}">
        <p14:creationId xmlns:p14="http://schemas.microsoft.com/office/powerpoint/2010/main" val="36506621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noProof="0" dirty="0" smtClean="0"/>
              <a:t>Modifiez le style du titre</a:t>
            </a:r>
            <a:endParaRPr lang="fr-FR" noProof="0"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noProof="0" dirty="0" smtClean="0"/>
              <a:t>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4" name="Espace réservé de la date 3"/>
          <p:cNvSpPr>
            <a:spLocks noGrp="1"/>
          </p:cNvSpPr>
          <p:nvPr>
            <p:ph type="dt" sz="half" idx="2"/>
          </p:nvPr>
        </p:nvSpPr>
        <p:spPr>
          <a:xfrm>
            <a:off x="838200" y="6417313"/>
            <a:ext cx="2743200" cy="365125"/>
          </a:xfrm>
          <a:prstGeom prst="rect">
            <a:avLst/>
          </a:prstGeom>
        </p:spPr>
        <p:txBody>
          <a:bodyPr vert="horz" lIns="91440" tIns="45720" rIns="91440" bIns="45720" rtlCol="0" anchor="ctr"/>
          <a:lstStyle>
            <a:lvl1pPr algn="l">
              <a:defRPr sz="1200">
                <a:solidFill>
                  <a:schemeClr val="bg1"/>
                </a:solidFill>
                <a:latin typeface="Century Gothic" panose="020B0502020202020204" pitchFamily="34" charset="0"/>
              </a:defRPr>
            </a:lvl1pPr>
          </a:lstStyle>
          <a:p>
            <a:r>
              <a:rPr lang="fr-FR" noProof="0" smtClean="0"/>
              <a:t>14/03/2023</a:t>
            </a:r>
            <a:endParaRPr lang="fr-FR" noProof="0" dirty="0"/>
          </a:p>
        </p:txBody>
      </p:sp>
      <p:sp>
        <p:nvSpPr>
          <p:cNvPr id="5" name="Espace réservé du pied de page 4"/>
          <p:cNvSpPr>
            <a:spLocks noGrp="1"/>
          </p:cNvSpPr>
          <p:nvPr>
            <p:ph type="ftr" sz="quarter" idx="3"/>
          </p:nvPr>
        </p:nvSpPr>
        <p:spPr>
          <a:xfrm>
            <a:off x="4038600" y="6417313"/>
            <a:ext cx="4114800" cy="365125"/>
          </a:xfrm>
          <a:prstGeom prst="rect">
            <a:avLst/>
          </a:prstGeom>
        </p:spPr>
        <p:txBody>
          <a:bodyPr vert="horz" lIns="91440" tIns="45720" rIns="91440" bIns="45720" rtlCol="0" anchor="ctr"/>
          <a:lstStyle>
            <a:lvl1pPr algn="ctr">
              <a:defRPr sz="1200">
                <a:solidFill>
                  <a:schemeClr val="bg1"/>
                </a:solidFill>
                <a:latin typeface="Century Gothic" panose="020B0502020202020204" pitchFamily="34" charset="0"/>
              </a:defRPr>
            </a:lvl1pPr>
          </a:lstStyle>
          <a:p>
            <a:r>
              <a:rPr lang="fr-FR" noProof="0" smtClean="0"/>
              <a:t>CHARA meeting 2023</a:t>
            </a:r>
            <a:endParaRPr lang="fr-FR" noProof="0" dirty="0"/>
          </a:p>
        </p:txBody>
      </p:sp>
      <p:sp>
        <p:nvSpPr>
          <p:cNvPr id="6" name="Espace réservé du numéro de diapositive 5"/>
          <p:cNvSpPr>
            <a:spLocks noGrp="1"/>
          </p:cNvSpPr>
          <p:nvPr>
            <p:ph type="sldNum" sz="quarter" idx="4"/>
          </p:nvPr>
        </p:nvSpPr>
        <p:spPr>
          <a:xfrm>
            <a:off x="8610600" y="6417313"/>
            <a:ext cx="2743200" cy="365125"/>
          </a:xfrm>
          <a:prstGeom prst="rect">
            <a:avLst/>
          </a:prstGeom>
        </p:spPr>
        <p:txBody>
          <a:bodyPr vert="horz" lIns="91440" tIns="45720" rIns="91440" bIns="45720" rtlCol="0" anchor="ctr"/>
          <a:lstStyle>
            <a:lvl1pPr algn="r">
              <a:defRPr sz="1200">
                <a:solidFill>
                  <a:schemeClr val="bg1"/>
                </a:solidFill>
                <a:latin typeface="Century Gothic" panose="020B0502020202020204" pitchFamily="34" charset="0"/>
              </a:defRPr>
            </a:lvl1pPr>
          </a:lstStyle>
          <a:p>
            <a:fld id="{EE2044C1-65FD-4F53-9B44-44E5EE045F4B}" type="slidenum">
              <a:rPr lang="fr-FR" noProof="0" smtClean="0"/>
              <a:pPr/>
              <a:t>‹N°›</a:t>
            </a:fld>
            <a:endParaRPr lang="fr-FR" noProof="0" dirty="0"/>
          </a:p>
        </p:txBody>
      </p:sp>
    </p:spTree>
    <p:extLst>
      <p:ext uri="{BB962C8B-B14F-4D97-AF65-F5344CB8AC3E}">
        <p14:creationId xmlns:p14="http://schemas.microsoft.com/office/powerpoint/2010/main" val="37273003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Lst>
  <p:hf hdr="0"/>
  <p:txStyles>
    <p:titleStyle>
      <a:lvl1pPr algn="l" defTabSz="914400" rtl="0" eaLnBrk="1" latinLnBrk="0" hangingPunct="1">
        <a:lnSpc>
          <a:spcPct val="90000"/>
        </a:lnSpc>
        <a:spcBef>
          <a:spcPct val="0"/>
        </a:spcBef>
        <a:buNone/>
        <a:defRPr sz="4000" kern="1200">
          <a:solidFill>
            <a:schemeClr val="bg1"/>
          </a:solidFill>
          <a:latin typeface="Century Gothic" panose="020B0502020202020204" pitchFamily="34" charset="0"/>
          <a:ea typeface="Malgun Gothic" panose="020B0503020000020004" pitchFamily="34" charset="-12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algun Gothic" panose="020B0503020000020004" pitchFamily="34" charset="-127"/>
          <a:ea typeface="Malgun Gothic" panose="020B0503020000020004" pitchFamily="34"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algun Gothic" panose="020B0503020000020004" pitchFamily="34" charset="-127"/>
          <a:ea typeface="Malgun Gothic" panose="020B0503020000020004" pitchFamily="34"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algun Gothic" panose="020B0503020000020004" pitchFamily="34" charset="-127"/>
          <a:ea typeface="Malgun Gothic" panose="020B0503020000020004" pitchFamily="34"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algun Gothic" panose="020B0503020000020004" pitchFamily="34" charset="-127"/>
          <a:ea typeface="Malgun Gothic" panose="020B0503020000020004" pitchFamily="34"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algun Gothic" panose="020B0503020000020004" pitchFamily="34" charset="-127"/>
          <a:ea typeface="Malgun Gothic" panose="020B0503020000020004" pitchFamily="34"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2.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3.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20.png"/><Relationship Id="rId13" Type="http://schemas.openxmlformats.org/officeDocument/2006/relationships/image" Target="../media/image760.png"/><Relationship Id="rId7" Type="http://schemas.openxmlformats.org/officeDocument/2006/relationships/image" Target="../media/image71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00.png"/><Relationship Id="rId11" Type="http://schemas.openxmlformats.org/officeDocument/2006/relationships/image" Target="../media/image750.png"/><Relationship Id="rId5" Type="http://schemas.openxmlformats.org/officeDocument/2006/relationships/image" Target="../media/image690.png"/><Relationship Id="rId15" Type="http://schemas.openxmlformats.org/officeDocument/2006/relationships/image" Target="../media/image78.png"/><Relationship Id="rId10" Type="http://schemas.openxmlformats.org/officeDocument/2006/relationships/image" Target="../media/image740.png"/><Relationship Id="rId9" Type="http://schemas.openxmlformats.org/officeDocument/2006/relationships/image" Target="../media/image730.png"/><Relationship Id="rId1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71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721.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76.png"/><Relationship Id="rId12" Type="http://schemas.openxmlformats.org/officeDocument/2006/relationships/image" Target="../media/image830.png"/><Relationship Id="rId2" Type="http://schemas.openxmlformats.org/officeDocument/2006/relationships/notesSlide" Target="../notesSlides/notesSlide18.xml"/><Relationship Id="rId1" Type="http://schemas.openxmlformats.org/officeDocument/2006/relationships/slideLayout" Target="../slideLayouts/slideLayout3.xml"/><Relationship Id="rId11" Type="http://schemas.openxmlformats.org/officeDocument/2006/relationships/image" Target="../media/image37.png"/><Relationship Id="rId5" Type="http://schemas.openxmlformats.org/officeDocument/2006/relationships/image" Target="../media/image83.png"/><Relationship Id="rId10" Type="http://schemas.openxmlformats.org/officeDocument/2006/relationships/image" Target="../media/image84.png"/><Relationship Id="rId4" Type="http://schemas.openxmlformats.org/officeDocument/2006/relationships/image" Target="../media/image36.pn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9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8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8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9452" y="714703"/>
            <a:ext cx="10673095" cy="2270150"/>
          </a:xfrm>
        </p:spPr>
        <p:txBody>
          <a:bodyPr anchor="t">
            <a:noAutofit/>
          </a:bodyPr>
          <a:lstStyle/>
          <a:p>
            <a:pPr algn="ctr"/>
            <a:r>
              <a:rPr lang="en-US" sz="3200" dirty="0"/>
              <a:t>Fringe-Tracking at CHARA - News from SPICA-FT</a:t>
            </a:r>
            <a:r>
              <a:rPr lang="fr-FR" sz="3200" b="1" noProof="0" dirty="0" smtClean="0"/>
              <a:t/>
            </a:r>
            <a:br>
              <a:rPr lang="fr-FR" sz="3200" b="1" noProof="0" dirty="0" smtClean="0"/>
            </a:br>
            <a:r>
              <a:rPr lang="fr-FR" sz="2000" noProof="0" dirty="0" smtClean="0">
                <a:effectLst>
                  <a:outerShdw blurRad="38100" dist="38100" dir="2700000" algn="tl">
                    <a:srgbClr val="000000">
                      <a:alpha val="43137"/>
                    </a:srgbClr>
                  </a:outerShdw>
                </a:effectLst>
              </a:rPr>
              <a:t/>
            </a:r>
            <a:br>
              <a:rPr lang="fr-FR" sz="2000" noProof="0" dirty="0" smtClean="0">
                <a:effectLst>
                  <a:outerShdw blurRad="38100" dist="38100" dir="2700000" algn="tl">
                    <a:srgbClr val="000000">
                      <a:alpha val="43137"/>
                    </a:srgbClr>
                  </a:outerShdw>
                </a:effectLst>
              </a:rPr>
            </a:br>
            <a:r>
              <a:rPr lang="fr-FR" sz="2000" noProof="0" dirty="0" smtClean="0">
                <a:effectLst>
                  <a:outerShdw blurRad="38100" dist="38100" dir="2700000" algn="tl">
                    <a:srgbClr val="000000">
                      <a:alpha val="43137"/>
                    </a:srgbClr>
                  </a:outerShdw>
                </a:effectLst>
              </a:rPr>
              <a:t/>
            </a:r>
            <a:br>
              <a:rPr lang="fr-FR" sz="2000" noProof="0" dirty="0" smtClean="0">
                <a:effectLst>
                  <a:outerShdw blurRad="38100" dist="38100" dir="2700000" algn="tl">
                    <a:srgbClr val="000000">
                      <a:alpha val="43137"/>
                    </a:srgbClr>
                  </a:outerShdw>
                </a:effectLst>
              </a:rPr>
            </a:br>
            <a:r>
              <a:rPr lang="fr-FR" sz="2000" noProof="0" dirty="0" smtClean="0">
                <a:effectLst>
                  <a:outerShdw blurRad="38100" dist="38100" dir="2700000" algn="tl">
                    <a:srgbClr val="000000">
                      <a:alpha val="43137"/>
                    </a:srgbClr>
                  </a:outerShdw>
                </a:effectLst>
              </a:rPr>
              <a:t>PANNETIER Cyril</a:t>
            </a:r>
            <a:br>
              <a:rPr lang="fr-FR" sz="2000" noProof="0" dirty="0" smtClean="0">
                <a:effectLst>
                  <a:outerShdw blurRad="38100" dist="38100" dir="2700000" algn="tl">
                    <a:srgbClr val="000000">
                      <a:alpha val="43137"/>
                    </a:srgbClr>
                  </a:outerShdw>
                </a:effectLst>
              </a:rPr>
            </a:br>
            <a:r>
              <a:rPr lang="fr-FR" sz="2000" noProof="0" dirty="0" smtClean="0">
                <a:effectLst>
                  <a:outerShdw blurRad="38100" dist="38100" dir="2700000" algn="tl">
                    <a:srgbClr val="000000">
                      <a:alpha val="43137"/>
                    </a:srgbClr>
                  </a:outerShdw>
                </a:effectLst>
              </a:rPr>
              <a:t/>
            </a:r>
            <a:br>
              <a:rPr lang="fr-FR" sz="2000" noProof="0" dirty="0" smtClean="0">
                <a:effectLst>
                  <a:outerShdw blurRad="38100" dist="38100" dir="2700000" algn="tl">
                    <a:srgbClr val="000000">
                      <a:alpha val="43137"/>
                    </a:srgbClr>
                  </a:outerShdw>
                </a:effectLst>
              </a:rPr>
            </a:br>
            <a:r>
              <a:rPr lang="fr-FR" sz="2000" dirty="0" smtClean="0">
                <a:effectLst>
                  <a:outerShdw blurRad="38100" dist="38100" dir="2700000" algn="tl">
                    <a:srgbClr val="000000">
                      <a:alpha val="43137"/>
                    </a:srgbClr>
                  </a:outerShdw>
                </a:effectLst>
              </a:rPr>
              <a:t>Postdoctoral </a:t>
            </a:r>
            <a:r>
              <a:rPr lang="fr-FR" sz="2000" dirty="0" err="1" smtClean="0">
                <a:effectLst>
                  <a:outerShdw blurRad="38100" dist="38100" dir="2700000" algn="tl">
                    <a:srgbClr val="000000">
                      <a:alpha val="43137"/>
                    </a:srgbClr>
                  </a:outerShdw>
                </a:effectLst>
              </a:rPr>
              <a:t>fellow</a:t>
            </a:r>
            <a:r>
              <a:rPr lang="fr-FR" sz="2000" dirty="0" smtClean="0">
                <a:effectLst>
                  <a:outerShdw blurRad="38100" dist="38100" dir="2700000" algn="tl">
                    <a:srgbClr val="000000">
                      <a:alpha val="43137"/>
                    </a:srgbClr>
                  </a:outerShdw>
                </a:effectLst>
              </a:rPr>
              <a:t> at Observatoire de la Côte d’Azur</a:t>
            </a:r>
            <a:endParaRPr lang="fr-FR" sz="2000" b="1" noProof="0" dirty="0"/>
          </a:p>
        </p:txBody>
      </p:sp>
      <p:sp>
        <p:nvSpPr>
          <p:cNvPr id="4" name="Espace réservé de la date 3"/>
          <p:cNvSpPr>
            <a:spLocks noGrp="1"/>
          </p:cNvSpPr>
          <p:nvPr>
            <p:ph type="dt" sz="half" idx="10"/>
          </p:nvPr>
        </p:nvSpPr>
        <p:spPr/>
        <p:txBody>
          <a:bodyPr/>
          <a:lstStyle/>
          <a:p>
            <a:r>
              <a:rPr lang="fr-FR" smtClean="0"/>
              <a:t>14/03/2023</a:t>
            </a:r>
            <a:endParaRPr lang="en-GB" dirty="0"/>
          </a:p>
        </p:txBody>
      </p:sp>
      <p:sp>
        <p:nvSpPr>
          <p:cNvPr id="5" name="Espace réservé du pied de page 4"/>
          <p:cNvSpPr>
            <a:spLocks noGrp="1"/>
          </p:cNvSpPr>
          <p:nvPr>
            <p:ph type="ftr" sz="quarter" idx="11"/>
          </p:nvPr>
        </p:nvSpPr>
        <p:spPr/>
        <p:txBody>
          <a:bodyPr/>
          <a:lstStyle/>
          <a:p>
            <a:r>
              <a:rPr lang="fr-FR" dirty="0" smtClean="0"/>
              <a:t>CHARA meeting 2023</a:t>
            </a:r>
            <a:endParaRPr lang="fr-FR" dirty="0"/>
          </a:p>
        </p:txBody>
      </p:sp>
      <p:pic>
        <p:nvPicPr>
          <p:cNvPr id="9" name="Image 8">
            <a:extLst>
              <a:ext uri="{FF2B5EF4-FFF2-40B4-BE49-F238E27FC236}">
                <a16:creationId xmlns:a16="http://schemas.microsoft.com/office/drawing/2014/main" id="{715A6887-88CE-478E-83E0-F1C55EA2A3D5}"/>
              </a:ext>
            </a:extLst>
          </p:cNvPr>
          <p:cNvPicPr/>
          <p:nvPr/>
        </p:nvPicPr>
        <p:blipFill rotWithShape="1">
          <a:blip r:embed="rId5" cstate="print">
            <a:extLst>
              <a:ext uri="{28A0092B-C50C-407E-A947-70E740481C1C}">
                <a14:useLocalDpi xmlns:a14="http://schemas.microsoft.com/office/drawing/2010/main" val="0"/>
              </a:ext>
            </a:extLst>
          </a:blip>
          <a:srcRect t="3604" b="15315"/>
          <a:stretch/>
        </p:blipFill>
        <p:spPr bwMode="auto">
          <a:xfrm>
            <a:off x="5622649" y="6077342"/>
            <a:ext cx="1222127" cy="671119"/>
          </a:xfrm>
          <a:prstGeom prst="rect">
            <a:avLst/>
          </a:prstGeom>
          <a:noFill/>
          <a:ln>
            <a:noFill/>
          </a:ln>
          <a:extLst>
            <a:ext uri="{53640926-AAD7-44D8-BBD7-CCE9431645EC}">
              <a14:shadowObscured xmlns:a14="http://schemas.microsoft.com/office/drawing/2010/main"/>
            </a:ext>
          </a:extLst>
        </p:spPr>
      </p:pic>
      <p:pic>
        <p:nvPicPr>
          <p:cNvPr id="10" name="Image 9" descr="Résultat de recherche d'images pour &quot;logo chara array&quot;">
            <a:extLst>
              <a:ext uri="{FF2B5EF4-FFF2-40B4-BE49-F238E27FC236}">
                <a16:creationId xmlns:a16="http://schemas.microsoft.com/office/drawing/2014/main" id="{827561C9-B209-4AC0-8154-2139511B137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79070" y="6077341"/>
            <a:ext cx="651061" cy="671120"/>
          </a:xfrm>
          <a:prstGeom prst="rect">
            <a:avLst/>
          </a:prstGeom>
          <a:noFill/>
          <a:ln>
            <a:no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720" y="6040617"/>
            <a:ext cx="3017520" cy="74456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267143"/>
      </p:ext>
    </p:extLst>
  </p:cSld>
  <p:clrMapOvr>
    <a:masterClrMapping/>
  </p:clrMapOvr>
  <mc:AlternateContent xmlns:mc="http://schemas.openxmlformats.org/markup-compatibility/2006">
    <mc:Choice xmlns:p14="http://schemas.microsoft.com/office/powerpoint/2010/main" Requires="p14">
      <p:transition spd="slow" p14:dur="2000" advTm="22136"/>
    </mc:Choice>
    <mc:Fallback>
      <p:transition spd="slow" advTm="22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10</a:t>
            </a:fld>
            <a:endParaRPr lang="fr-FR" noProof="0" dirty="0"/>
          </a:p>
        </p:txBody>
      </p:sp>
      <p:sp>
        <p:nvSpPr>
          <p:cNvPr id="5" name="Espace réservé du texte 4"/>
          <p:cNvSpPr>
            <a:spLocks noGrp="1"/>
          </p:cNvSpPr>
          <p:nvPr>
            <p:ph type="body" sz="quarter" idx="13"/>
          </p:nvPr>
        </p:nvSpPr>
        <p:spPr/>
        <p:txBody>
          <a:bodyPr/>
          <a:lstStyle/>
          <a:p>
            <a:r>
              <a:rPr lang="en-GB" dirty="0" smtClean="0"/>
              <a:t>3</a:t>
            </a:r>
            <a:endParaRPr lang="en-GB" dirty="0"/>
          </a:p>
        </p:txBody>
      </p:sp>
      <p:sp>
        <p:nvSpPr>
          <p:cNvPr id="6" name="Espace réservé du texte 5"/>
          <p:cNvSpPr>
            <a:spLocks noGrp="1"/>
          </p:cNvSpPr>
          <p:nvPr>
            <p:ph type="body" sz="quarter" idx="14"/>
          </p:nvPr>
        </p:nvSpPr>
        <p:spPr/>
        <p:txBody>
          <a:bodyPr/>
          <a:lstStyle/>
          <a:p>
            <a:r>
              <a:rPr lang="en-GB" dirty="0" smtClean="0"/>
              <a:t>Actions</a:t>
            </a:r>
            <a:endParaRPr lang="en-GB" dirty="0"/>
          </a:p>
        </p:txBody>
      </p:sp>
      <p:sp>
        <p:nvSpPr>
          <p:cNvPr id="8" name="Espace réservé du texte 7"/>
          <p:cNvSpPr>
            <a:spLocks noGrp="1"/>
          </p:cNvSpPr>
          <p:nvPr>
            <p:ph type="body" sz="quarter" idx="16"/>
          </p:nvPr>
        </p:nvSpPr>
        <p:spPr/>
        <p:txBody>
          <a:bodyPr>
            <a:normAutofit/>
          </a:bodyPr>
          <a:lstStyle/>
          <a:p>
            <a:r>
              <a:rPr lang="en-GB" dirty="0" smtClean="0"/>
              <a:t>Offering user-friendly GUIs</a:t>
            </a:r>
            <a:endParaRPr lang="en-GB" dirty="0"/>
          </a:p>
        </p:txBody>
      </p:sp>
      <p:sp>
        <p:nvSpPr>
          <p:cNvPr id="7" name="ZoneTexte 6"/>
          <p:cNvSpPr txBox="1"/>
          <p:nvPr/>
        </p:nvSpPr>
        <p:spPr>
          <a:xfrm>
            <a:off x="1119898" y="1706557"/>
            <a:ext cx="9354677" cy="3170099"/>
          </a:xfrm>
          <a:prstGeom prst="rect">
            <a:avLst/>
          </a:prstGeom>
          <a:noFill/>
        </p:spPr>
        <p:txBody>
          <a:bodyPr wrap="none" rtlCol="0">
            <a:spAutoFit/>
          </a:bodyPr>
          <a:lstStyle/>
          <a:p>
            <a:r>
              <a:rPr lang="en-GB" sz="2000" dirty="0" smtClean="0">
                <a:solidFill>
                  <a:schemeClr val="bg1"/>
                </a:solidFill>
                <a:latin typeface="Malgun Gothic" panose="020B0503020000020004" pitchFamily="34" charset="-127"/>
                <a:ea typeface="Malgun Gothic" panose="020B0503020000020004" pitchFamily="34" charset="-127"/>
              </a:rPr>
              <a:t>Developing user-friendly GUIs following standard CHARA’s GUIs nomenclature</a:t>
            </a:r>
            <a:r>
              <a:rPr lang="en-GB" sz="2000" dirty="0" smtClean="0">
                <a:solidFill>
                  <a:schemeClr val="bg1"/>
                </a:solidFill>
                <a:latin typeface="Malgun Gothic" panose="020B0503020000020004" pitchFamily="34" charset="-127"/>
                <a:ea typeface="Malgun Gothic" panose="020B0503020000020004" pitchFamily="34" charset="-127"/>
              </a:rPr>
              <a:t>:</a:t>
            </a:r>
          </a:p>
          <a:p>
            <a:endParaRPr lang="en-GB" sz="2000" dirty="0">
              <a:solidFill>
                <a:schemeClr val="bg1"/>
              </a:solidFill>
              <a:latin typeface="Malgun Gothic" panose="020B0503020000020004" pitchFamily="34" charset="-127"/>
              <a:ea typeface="Malgun Gothic" panose="020B0503020000020004" pitchFamily="34" charset="-127"/>
            </a:endParaRPr>
          </a:p>
          <a:p>
            <a:pPr marL="742950" lvl="1" indent="-285750">
              <a:buFont typeface="Arial" panose="020B0604020202020204" pitchFamily="34" charset="0"/>
              <a:buChar char="•"/>
            </a:pPr>
            <a:r>
              <a:rPr lang="en-GB" sz="2000" dirty="0" smtClean="0">
                <a:solidFill>
                  <a:schemeClr val="bg1"/>
                </a:solidFill>
                <a:latin typeface="Malgun Gothic" panose="020B0503020000020004" pitchFamily="34" charset="-127"/>
                <a:ea typeface="Malgun Gothic" panose="020B0503020000020004" pitchFamily="34" charset="-127"/>
              </a:rPr>
              <a:t>GTK for setting SPICA-FT parameters</a:t>
            </a:r>
            <a:endParaRPr lang="en-GB" sz="2000" dirty="0">
              <a:solidFill>
                <a:schemeClr val="bg1"/>
              </a:solidFill>
              <a:latin typeface="Malgun Gothic" panose="020B0503020000020004" pitchFamily="34" charset="-127"/>
              <a:ea typeface="Malgun Gothic" panose="020B0503020000020004" pitchFamily="34" charset="-127"/>
            </a:endParaRPr>
          </a:p>
          <a:p>
            <a:pPr marL="742950" lvl="1" indent="-285750">
              <a:buFont typeface="Arial" panose="020B0604020202020204" pitchFamily="34" charset="0"/>
              <a:buChar char="•"/>
            </a:pPr>
            <a:r>
              <a:rPr lang="en-GB" sz="2000" dirty="0" smtClean="0">
                <a:solidFill>
                  <a:schemeClr val="bg1"/>
                </a:solidFill>
                <a:latin typeface="Malgun Gothic" panose="020B0503020000020004" pitchFamily="34" charset="-127"/>
                <a:ea typeface="Malgun Gothic" panose="020B0503020000020004" pitchFamily="34" charset="-127"/>
              </a:rPr>
              <a:t>RTD for displaying relevant quantities</a:t>
            </a:r>
          </a:p>
          <a:p>
            <a:pPr marL="285750" indent="-285750">
              <a:buFont typeface="Arial" panose="020B0604020202020204" pitchFamily="34" charset="0"/>
              <a:buChar char="•"/>
            </a:pPr>
            <a:endParaRPr lang="en-GB" sz="2000" dirty="0">
              <a:solidFill>
                <a:schemeClr val="bg1"/>
              </a:solidFill>
              <a:latin typeface="Malgun Gothic" panose="020B0503020000020004" pitchFamily="34" charset="-127"/>
              <a:ea typeface="Malgun Gothic" panose="020B0503020000020004" pitchFamily="34" charset="-127"/>
            </a:endParaRPr>
          </a:p>
          <a:p>
            <a:r>
              <a:rPr lang="en-GB" sz="2000" dirty="0" smtClean="0">
                <a:solidFill>
                  <a:schemeClr val="bg1"/>
                </a:solidFill>
                <a:latin typeface="Malgun Gothic" panose="020B0503020000020004" pitchFamily="34" charset="-127"/>
                <a:ea typeface="Malgun Gothic" panose="020B0503020000020004" pitchFamily="34" charset="-127"/>
              </a:rPr>
              <a:t>Additional features compared to the current fringe-tracker:</a:t>
            </a:r>
          </a:p>
          <a:p>
            <a:pPr marL="285750" indent="-285750">
              <a:buFont typeface="Arial" panose="020B0604020202020204" pitchFamily="34" charset="0"/>
              <a:buChar char="•"/>
            </a:pPr>
            <a:endParaRPr lang="en-GB" sz="2000" dirty="0" smtClean="0">
              <a:solidFill>
                <a:schemeClr val="bg1"/>
              </a:solidFill>
              <a:latin typeface="Malgun Gothic" panose="020B0503020000020004" pitchFamily="34" charset="-127"/>
              <a:ea typeface="Malgun Gothic" panose="020B0503020000020004" pitchFamily="34" charset="-127"/>
            </a:endParaRPr>
          </a:p>
          <a:p>
            <a:pPr marL="742950" lvl="1" indent="-285750">
              <a:buFont typeface="Arial" panose="020B0604020202020204" pitchFamily="34" charset="0"/>
              <a:buChar char="•"/>
            </a:pPr>
            <a:r>
              <a:rPr lang="en-GB" sz="2000" u="sng" dirty="0">
                <a:solidFill>
                  <a:schemeClr val="bg1"/>
                </a:solidFill>
                <a:latin typeface="Malgun Gothic" panose="020B0503020000020004" pitchFamily="34" charset="-127"/>
                <a:ea typeface="Malgun Gothic" panose="020B0503020000020004" pitchFamily="34" charset="-127"/>
              </a:rPr>
              <a:t>Automatic</a:t>
            </a:r>
            <a:r>
              <a:rPr lang="en-GB" sz="2000" dirty="0">
                <a:solidFill>
                  <a:schemeClr val="bg1"/>
                </a:solidFill>
                <a:latin typeface="Malgun Gothic" panose="020B0503020000020004" pitchFamily="34" charset="-127"/>
                <a:ea typeface="Malgun Gothic" panose="020B0503020000020004" pitchFamily="34" charset="-127"/>
              </a:rPr>
              <a:t> fringe search</a:t>
            </a:r>
          </a:p>
          <a:p>
            <a:pPr marL="742950" lvl="1" indent="-285750">
              <a:buFont typeface="Arial" panose="020B0604020202020204" pitchFamily="34" charset="0"/>
              <a:buChar char="•"/>
            </a:pPr>
            <a:r>
              <a:rPr lang="en-GB" sz="2000" dirty="0" smtClean="0">
                <a:solidFill>
                  <a:schemeClr val="bg1"/>
                </a:solidFill>
                <a:latin typeface="Malgun Gothic" panose="020B0503020000020004" pitchFamily="34" charset="-127"/>
                <a:ea typeface="Malgun Gothic" panose="020B0503020000020004" pitchFamily="34" charset="-127"/>
              </a:rPr>
              <a:t>Additional </a:t>
            </a:r>
            <a:r>
              <a:rPr lang="en-GB" sz="2000" dirty="0" smtClean="0">
                <a:solidFill>
                  <a:schemeClr val="bg1"/>
                </a:solidFill>
                <a:latin typeface="Malgun Gothic" panose="020B0503020000020004" pitchFamily="34" charset="-127"/>
                <a:ea typeface="Malgun Gothic" panose="020B0503020000020004" pitchFamily="34" charset="-127"/>
              </a:rPr>
              <a:t>mode (RELOCK)</a:t>
            </a:r>
          </a:p>
          <a:p>
            <a:pPr marL="742950" lvl="1" indent="-285750">
              <a:buFont typeface="Arial" panose="020B0604020202020204" pitchFamily="34" charset="0"/>
              <a:buChar char="•"/>
            </a:pPr>
            <a:r>
              <a:rPr lang="en-GB" sz="2000" dirty="0" smtClean="0">
                <a:solidFill>
                  <a:schemeClr val="bg1"/>
                </a:solidFill>
                <a:latin typeface="Malgun Gothic" panose="020B0503020000020004" pitchFamily="34" charset="-127"/>
                <a:ea typeface="Malgun Gothic" panose="020B0503020000020004" pitchFamily="34" charset="-127"/>
              </a:rPr>
              <a:t>Phase-Delay control loop</a:t>
            </a:r>
            <a:endParaRPr lang="en-GB" sz="2000" dirty="0" smtClean="0">
              <a:solidFill>
                <a:schemeClr val="bg1"/>
              </a:solidFill>
              <a:latin typeface="Malgun Gothic" panose="020B0503020000020004" pitchFamily="34" charset="-127"/>
              <a:ea typeface="Malgun Gothic" panose="020B0503020000020004" pitchFamily="34" charset="-127"/>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06346436"/>
      </p:ext>
    </p:extLst>
  </p:cSld>
  <p:clrMapOvr>
    <a:masterClrMapping/>
  </p:clrMapOvr>
  <mc:AlternateContent xmlns:mc="http://schemas.openxmlformats.org/markup-compatibility/2006">
    <mc:Choice xmlns:p14="http://schemas.microsoft.com/office/powerpoint/2010/main" Requires="p14">
      <p:transition spd="slow" p14:dur="2000" advTm="67316"/>
    </mc:Choice>
    <mc:Fallback>
      <p:transition spd="slow" advTm="6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11</a:t>
            </a:fld>
            <a:endParaRPr lang="fr-FR" noProof="0" dirty="0"/>
          </a:p>
        </p:txBody>
      </p:sp>
      <p:sp>
        <p:nvSpPr>
          <p:cNvPr id="5" name="Espace réservé du texte 4"/>
          <p:cNvSpPr>
            <a:spLocks noGrp="1"/>
          </p:cNvSpPr>
          <p:nvPr>
            <p:ph type="body" sz="quarter" idx="13"/>
          </p:nvPr>
        </p:nvSpPr>
        <p:spPr/>
        <p:txBody>
          <a:bodyPr/>
          <a:lstStyle/>
          <a:p>
            <a:r>
              <a:rPr lang="en-GB" dirty="0" smtClean="0"/>
              <a:t>3</a:t>
            </a:r>
            <a:endParaRPr lang="en-GB" dirty="0"/>
          </a:p>
        </p:txBody>
      </p:sp>
      <p:sp>
        <p:nvSpPr>
          <p:cNvPr id="6" name="Espace réservé du texte 5"/>
          <p:cNvSpPr>
            <a:spLocks noGrp="1"/>
          </p:cNvSpPr>
          <p:nvPr>
            <p:ph type="body" sz="quarter" idx="14"/>
          </p:nvPr>
        </p:nvSpPr>
        <p:spPr/>
        <p:txBody>
          <a:bodyPr/>
          <a:lstStyle/>
          <a:p>
            <a:r>
              <a:rPr lang="en-GB" dirty="0" smtClean="0"/>
              <a:t>Actions</a:t>
            </a:r>
            <a:endParaRPr lang="en-GB" dirty="0"/>
          </a:p>
        </p:txBody>
      </p:sp>
      <p:sp>
        <p:nvSpPr>
          <p:cNvPr id="8" name="Espace réservé du texte 7"/>
          <p:cNvSpPr>
            <a:spLocks noGrp="1"/>
          </p:cNvSpPr>
          <p:nvPr>
            <p:ph type="body" sz="quarter" idx="16"/>
          </p:nvPr>
        </p:nvSpPr>
        <p:spPr/>
        <p:txBody>
          <a:bodyPr>
            <a:normAutofit/>
          </a:bodyPr>
          <a:lstStyle/>
          <a:p>
            <a:r>
              <a:rPr lang="en-GB" dirty="0" smtClean="0"/>
              <a:t>Quantifying performance</a:t>
            </a:r>
            <a:endParaRPr lang="en-GB" dirty="0"/>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3719" y="3418968"/>
            <a:ext cx="2905567" cy="2905567"/>
          </a:xfrm>
          <a:prstGeom prst="rect">
            <a:avLst/>
          </a:prstGeom>
        </p:spPr>
      </p:pic>
      <p:sp>
        <p:nvSpPr>
          <p:cNvPr id="11" name="ZoneTexte 10"/>
          <p:cNvSpPr txBox="1"/>
          <p:nvPr/>
        </p:nvSpPr>
        <p:spPr>
          <a:xfrm>
            <a:off x="493666" y="1409871"/>
            <a:ext cx="7123426" cy="3970318"/>
          </a:xfrm>
          <a:prstGeom prst="rect">
            <a:avLst/>
          </a:prstGeom>
          <a:noFill/>
        </p:spPr>
        <p:txBody>
          <a:bodyPr wrap="square" rtlCol="0">
            <a:spAutoFit/>
          </a:bodyPr>
          <a:lstStyle/>
          <a:p>
            <a:r>
              <a:rPr lang="en-GB" dirty="0" smtClean="0">
                <a:solidFill>
                  <a:schemeClr val="bg1"/>
                </a:solidFill>
                <a:latin typeface="Malgun Gothic" panose="020B0503020000020004" pitchFamily="34" charset="-127"/>
                <a:ea typeface="Malgun Gothic" panose="020B0503020000020004" pitchFamily="34" charset="-127"/>
              </a:rPr>
              <a:t>The objective is to </a:t>
            </a:r>
            <a:r>
              <a:rPr lang="en-GB" b="1" dirty="0" smtClean="0">
                <a:solidFill>
                  <a:schemeClr val="bg1"/>
                </a:solidFill>
                <a:latin typeface="Malgun Gothic" panose="020B0503020000020004" pitchFamily="34" charset="-127"/>
                <a:ea typeface="Malgun Gothic" panose="020B0503020000020004" pitchFamily="34" charset="-127"/>
              </a:rPr>
              <a:t>quantify the performance </a:t>
            </a:r>
            <a:r>
              <a:rPr lang="en-GB" dirty="0" smtClean="0">
                <a:solidFill>
                  <a:schemeClr val="bg1"/>
                </a:solidFill>
                <a:latin typeface="Malgun Gothic" panose="020B0503020000020004" pitchFamily="34" charset="-127"/>
                <a:ea typeface="Malgun Gothic" panose="020B0503020000020004" pitchFamily="34" charset="-127"/>
              </a:rPr>
              <a:t>regarding several criteria:</a:t>
            </a:r>
          </a:p>
          <a:p>
            <a:endParaRPr lang="en-GB" b="1" dirty="0" smtClean="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smtClean="0">
                <a:solidFill>
                  <a:schemeClr val="bg1"/>
                </a:solidFill>
                <a:latin typeface="Malgun Gothic" panose="020B0503020000020004" pitchFamily="34" charset="-127"/>
                <a:ea typeface="Malgun Gothic" panose="020B0503020000020004" pitchFamily="34" charset="-127"/>
              </a:rPr>
              <a:t>Behaviour regarding </a:t>
            </a:r>
            <a:r>
              <a:rPr lang="en-GB" b="1" dirty="0" smtClean="0">
                <a:solidFill>
                  <a:schemeClr val="bg1"/>
                </a:solidFill>
                <a:latin typeface="Malgun Gothic" panose="020B0503020000020004" pitchFamily="34" charset="-127"/>
                <a:ea typeface="Malgun Gothic" panose="020B0503020000020004" pitchFamily="34" charset="-127"/>
              </a:rPr>
              <a:t>the heterogeneity of objects and visibilities</a:t>
            </a:r>
            <a:r>
              <a:rPr lang="en-GB" dirty="0" smtClean="0">
                <a:solidFill>
                  <a:schemeClr val="bg1"/>
                </a:solidFill>
                <a:latin typeface="Malgun Gothic" panose="020B0503020000020004" pitchFamily="34" charset="-127"/>
                <a:ea typeface="Malgun Gothic" panose="020B0503020000020004" pitchFamily="34" charset="-127"/>
              </a:rPr>
              <a:t>:</a:t>
            </a:r>
          </a:p>
          <a:p>
            <a:pPr marL="742950" lvl="1" indent="-285750">
              <a:buFont typeface="Arial" panose="020B0604020202020204" pitchFamily="34" charset="0"/>
              <a:buChar char="•"/>
            </a:pPr>
            <a:r>
              <a:rPr lang="en-GB" dirty="0" smtClean="0">
                <a:solidFill>
                  <a:schemeClr val="bg1"/>
                </a:solidFill>
                <a:latin typeface="Malgun Gothic" panose="020B0503020000020004" pitchFamily="34" charset="-127"/>
                <a:ea typeface="Malgun Gothic" panose="020B0503020000020004" pitchFamily="34" charset="-127"/>
              </a:rPr>
              <a:t>Resolved objects: low magnitude and visibilities</a:t>
            </a:r>
            <a:br>
              <a:rPr lang="en-GB" dirty="0" smtClean="0">
                <a:solidFill>
                  <a:schemeClr val="bg1"/>
                </a:solidFill>
                <a:latin typeface="Malgun Gothic" panose="020B0503020000020004" pitchFamily="34" charset="-127"/>
                <a:ea typeface="Malgun Gothic" panose="020B0503020000020004" pitchFamily="34" charset="-127"/>
              </a:rPr>
            </a:br>
            <a:r>
              <a:rPr lang="en-GB" dirty="0" smtClean="0">
                <a:solidFill>
                  <a:schemeClr val="bg1"/>
                </a:solidFill>
                <a:latin typeface="Malgun Gothic" panose="020B0503020000020004" pitchFamily="34" charset="-127"/>
                <a:ea typeface="Malgun Gothic" panose="020B0503020000020004" pitchFamily="34" charset="-127"/>
              </a:rPr>
              <a:t>	</a:t>
            </a:r>
            <a:r>
              <a:rPr lang="en-GB" dirty="0" smtClean="0">
                <a:solidFill>
                  <a:schemeClr val="bg1"/>
                </a:solidFill>
                <a:latin typeface="Malgun Gothic" panose="020B0503020000020004" pitchFamily="34" charset="-127"/>
                <a:ea typeface="Malgun Gothic" panose="020B0503020000020004" pitchFamily="34" charset="-127"/>
                <a:sym typeface="Wingdings" panose="05000000000000000000" pitchFamily="2" charset="2"/>
              </a:rPr>
              <a:t> Resilience of the bootstrapping</a:t>
            </a:r>
            <a:endParaRPr lang="en-GB" dirty="0" smtClean="0">
              <a:solidFill>
                <a:schemeClr val="bg1"/>
              </a:solidFill>
              <a:latin typeface="Malgun Gothic" panose="020B0503020000020004" pitchFamily="34" charset="-127"/>
              <a:ea typeface="Malgun Gothic" panose="020B0503020000020004" pitchFamily="34" charset="-127"/>
            </a:endParaRPr>
          </a:p>
          <a:p>
            <a:pPr marL="742950" lvl="1" indent="-285750">
              <a:buFont typeface="Arial" panose="020B0604020202020204" pitchFamily="34" charset="0"/>
              <a:buChar char="•"/>
            </a:pPr>
            <a:r>
              <a:rPr lang="en-GB" dirty="0" smtClean="0">
                <a:solidFill>
                  <a:schemeClr val="bg1"/>
                </a:solidFill>
                <a:latin typeface="Malgun Gothic" panose="020B0503020000020004" pitchFamily="34" charset="-127"/>
                <a:ea typeface="Malgun Gothic" panose="020B0503020000020004" pitchFamily="34" charset="-127"/>
              </a:rPr>
              <a:t>Faint objects: high magnitude and visibilities</a:t>
            </a:r>
          </a:p>
          <a:p>
            <a:r>
              <a:rPr lang="en-GB" dirty="0" smtClean="0">
                <a:solidFill>
                  <a:schemeClr val="bg1"/>
                </a:solidFill>
                <a:latin typeface="Malgun Gothic" panose="020B0503020000020004" pitchFamily="34" charset="-127"/>
                <a:ea typeface="Malgun Gothic" panose="020B0503020000020004" pitchFamily="34" charset="-127"/>
                <a:sym typeface="Wingdings" panose="05000000000000000000" pitchFamily="2" charset="2"/>
              </a:rPr>
              <a:t>	 </a:t>
            </a:r>
            <a:r>
              <a:rPr lang="en-GB" dirty="0" smtClean="0">
                <a:solidFill>
                  <a:schemeClr val="bg1"/>
                </a:solidFill>
                <a:latin typeface="Malgun Gothic" panose="020B0503020000020004" pitchFamily="34" charset="-127"/>
                <a:ea typeface="Malgun Gothic" panose="020B0503020000020004" pitchFamily="34" charset="-127"/>
              </a:rPr>
              <a:t>Limiting magnitude for performant </a:t>
            </a:r>
            <a:r>
              <a:rPr lang="en-GB" dirty="0" err="1" smtClean="0">
                <a:solidFill>
                  <a:schemeClr val="bg1"/>
                </a:solidFill>
                <a:latin typeface="Malgun Gothic" panose="020B0503020000020004" pitchFamily="34" charset="-127"/>
                <a:ea typeface="Malgun Gothic" panose="020B0503020000020004" pitchFamily="34" charset="-127"/>
              </a:rPr>
              <a:t>cophasing</a:t>
            </a:r>
            <a:endParaRPr lang="en-GB" dirty="0" smtClean="0">
              <a:solidFill>
                <a:schemeClr val="bg1"/>
              </a:solidFill>
              <a:latin typeface="Malgun Gothic" panose="020B0503020000020004" pitchFamily="34" charset="-127"/>
              <a:ea typeface="Malgun Gothic" panose="020B0503020000020004" pitchFamily="34" charset="-127"/>
            </a:endParaRPr>
          </a:p>
          <a:p>
            <a:endParaRPr lang="en-GB" dirty="0" smtClean="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dirty="0" smtClean="0">
                <a:solidFill>
                  <a:schemeClr val="bg1"/>
                </a:solidFill>
                <a:latin typeface="Malgun Gothic" panose="020B0503020000020004" pitchFamily="34" charset="-127"/>
                <a:ea typeface="Malgun Gothic" panose="020B0503020000020004" pitchFamily="34" charset="-127"/>
              </a:rPr>
              <a:t>Relation between </a:t>
            </a:r>
            <a:r>
              <a:rPr lang="en-GB" b="1" dirty="0" smtClean="0">
                <a:solidFill>
                  <a:schemeClr val="bg1"/>
                </a:solidFill>
                <a:latin typeface="Malgun Gothic" panose="020B0503020000020004" pitchFamily="34" charset="-127"/>
                <a:ea typeface="Malgun Gothic" panose="020B0503020000020004" pitchFamily="34" charset="-127"/>
              </a:rPr>
              <a:t>atmospheric conditions </a:t>
            </a:r>
            <a:r>
              <a:rPr lang="en-GB" dirty="0" smtClean="0">
                <a:solidFill>
                  <a:schemeClr val="bg1"/>
                </a:solidFill>
                <a:latin typeface="Malgun Gothic" panose="020B0503020000020004" pitchFamily="34" charset="-127"/>
                <a:ea typeface="Malgun Gothic" panose="020B0503020000020004" pitchFamily="34" charset="-127"/>
              </a:rPr>
              <a:t>and fringe-tracking performance (standard deviation, fringe jumps)</a:t>
            </a:r>
          </a:p>
          <a:p>
            <a:pPr marL="285750" indent="-285750">
              <a:buFont typeface="Arial" panose="020B0604020202020204" pitchFamily="34" charset="0"/>
              <a:buChar char="•"/>
            </a:pPr>
            <a:endParaRPr lang="en-GB" dirty="0" smtClean="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b="1" dirty="0" smtClean="0">
                <a:solidFill>
                  <a:schemeClr val="bg1"/>
                </a:solidFill>
                <a:latin typeface="Malgun Gothic" panose="020B0503020000020004" pitchFamily="34" charset="-127"/>
                <a:ea typeface="Malgun Gothic" panose="020B0503020000020004" pitchFamily="34" charset="-127"/>
              </a:rPr>
              <a:t>Maximal integration time </a:t>
            </a:r>
            <a:r>
              <a:rPr lang="en-GB" dirty="0" smtClean="0">
                <a:solidFill>
                  <a:schemeClr val="bg1"/>
                </a:solidFill>
                <a:latin typeface="Malgun Gothic" panose="020B0503020000020004" pitchFamily="34" charset="-127"/>
                <a:ea typeface="Malgun Gothic" panose="020B0503020000020004" pitchFamily="34" charset="-127"/>
              </a:rPr>
              <a:t>enabled for SPICA-VIS</a:t>
            </a:r>
            <a:endParaRPr lang="en-GB" dirty="0">
              <a:solidFill>
                <a:schemeClr val="bg1"/>
              </a:solidFill>
              <a:latin typeface="Malgun Gothic" panose="020B0503020000020004" pitchFamily="34" charset="-127"/>
              <a:ea typeface="Malgun Gothic" panose="020B0503020000020004" pitchFamily="34" charset="-127"/>
            </a:endParaRPr>
          </a:p>
        </p:txBody>
      </p:sp>
      <p:grpSp>
        <p:nvGrpSpPr>
          <p:cNvPr id="7" name="Groupe 6"/>
          <p:cNvGrpSpPr/>
          <p:nvPr/>
        </p:nvGrpSpPr>
        <p:grpSpPr>
          <a:xfrm>
            <a:off x="8300798" y="817685"/>
            <a:ext cx="3171149" cy="2696156"/>
            <a:chOff x="8519403" y="722813"/>
            <a:chExt cx="3171149" cy="2696156"/>
          </a:xfrm>
        </p:grpSpPr>
        <p:grpSp>
          <p:nvGrpSpPr>
            <p:cNvPr id="17" name="Groupe 16"/>
            <p:cNvGrpSpPr/>
            <p:nvPr/>
          </p:nvGrpSpPr>
          <p:grpSpPr>
            <a:xfrm>
              <a:off x="8519403" y="722813"/>
              <a:ext cx="3171149" cy="2696156"/>
              <a:chOff x="7739614" y="1867063"/>
              <a:chExt cx="3950941" cy="3014632"/>
            </a:xfrm>
          </p:grpSpPr>
          <p:pic>
            <p:nvPicPr>
              <p:cNvPr id="12" name="Image 11"/>
              <p:cNvPicPr>
                <a:picLocks noChangeAspect="1"/>
              </p:cNvPicPr>
              <p:nvPr/>
            </p:nvPicPr>
            <p:blipFill>
              <a:blip r:embed="rId6"/>
              <a:stretch>
                <a:fillRect/>
              </a:stretch>
            </p:blipFill>
            <p:spPr>
              <a:xfrm>
                <a:off x="7739614" y="1867063"/>
                <a:ext cx="3950941" cy="3014632"/>
              </a:xfrm>
              <a:prstGeom prst="rect">
                <a:avLst/>
              </a:prstGeom>
            </p:spPr>
          </p:pic>
          <p:sp>
            <p:nvSpPr>
              <p:cNvPr id="13" name="Ellipse 12"/>
              <p:cNvSpPr/>
              <p:nvPr/>
            </p:nvSpPr>
            <p:spPr>
              <a:xfrm>
                <a:off x="8963215" y="3699276"/>
                <a:ext cx="720000" cy="64905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p:cNvSpPr/>
              <p:nvPr/>
            </p:nvSpPr>
            <p:spPr>
              <a:xfrm>
                <a:off x="9850617" y="4064193"/>
                <a:ext cx="720000" cy="64806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ZoneTexte 14"/>
              <p:cNvSpPr txBox="1"/>
              <p:nvPr/>
            </p:nvSpPr>
            <p:spPr>
              <a:xfrm>
                <a:off x="9112147" y="3385239"/>
                <a:ext cx="1839806" cy="292512"/>
              </a:xfrm>
              <a:prstGeom prst="rect">
                <a:avLst/>
              </a:prstGeom>
              <a:noFill/>
            </p:spPr>
            <p:txBody>
              <a:bodyPr wrap="none" rtlCol="0">
                <a:spAutoFit/>
              </a:bodyPr>
              <a:lstStyle/>
              <a:p>
                <a:r>
                  <a:rPr lang="en-GB" sz="1100" dirty="0" smtClean="0">
                    <a:latin typeface="Malgun Gothic" panose="020B0503020000020004" pitchFamily="34" charset="-127"/>
                    <a:ea typeface="Malgun Gothic" panose="020B0503020000020004" pitchFamily="34" charset="-127"/>
                  </a:rPr>
                  <a:t>Resolved objects (1)</a:t>
                </a:r>
                <a:endParaRPr lang="en-GB" sz="1100" dirty="0">
                  <a:latin typeface="Malgun Gothic" panose="020B0503020000020004" pitchFamily="34" charset="-127"/>
                  <a:ea typeface="Malgun Gothic" panose="020B0503020000020004" pitchFamily="34" charset="-127"/>
                </a:endParaRPr>
              </a:p>
            </p:txBody>
          </p:sp>
          <p:sp>
            <p:nvSpPr>
              <p:cNvPr id="16" name="ZoneTexte 15"/>
              <p:cNvSpPr txBox="1"/>
              <p:nvPr/>
            </p:nvSpPr>
            <p:spPr>
              <a:xfrm>
                <a:off x="10129045" y="3807049"/>
                <a:ext cx="1512268" cy="292512"/>
              </a:xfrm>
              <a:prstGeom prst="rect">
                <a:avLst/>
              </a:prstGeom>
              <a:noFill/>
            </p:spPr>
            <p:txBody>
              <a:bodyPr wrap="none" rtlCol="0">
                <a:spAutoFit/>
              </a:bodyPr>
              <a:lstStyle/>
              <a:p>
                <a:r>
                  <a:rPr lang="en-GB" sz="1100" dirty="0" smtClean="0">
                    <a:latin typeface="Malgun Gothic" panose="020B0503020000020004" pitchFamily="34" charset="-127"/>
                    <a:ea typeface="Malgun Gothic" panose="020B0503020000020004" pitchFamily="34" charset="-127"/>
                  </a:rPr>
                  <a:t>Faint objects (2)</a:t>
                </a:r>
                <a:endParaRPr lang="en-GB" sz="1100" dirty="0">
                  <a:latin typeface="Malgun Gothic" panose="020B0503020000020004" pitchFamily="34" charset="-127"/>
                  <a:ea typeface="Malgun Gothic" panose="020B0503020000020004" pitchFamily="34" charset="-127"/>
                </a:endParaRPr>
              </a:p>
            </p:txBody>
          </p:sp>
        </p:grpSp>
        <p:sp>
          <p:nvSpPr>
            <p:cNvPr id="18" name="ZoneTexte 17"/>
            <p:cNvSpPr txBox="1"/>
            <p:nvPr/>
          </p:nvSpPr>
          <p:spPr>
            <a:xfrm>
              <a:off x="8829205" y="762327"/>
              <a:ext cx="2808028" cy="461665"/>
            </a:xfrm>
            <a:prstGeom prst="rect">
              <a:avLst/>
            </a:prstGeom>
            <a:noFill/>
          </p:spPr>
          <p:txBody>
            <a:bodyPr wrap="square" rtlCol="0">
              <a:spAutoFit/>
            </a:bodyPr>
            <a:lstStyle/>
            <a:p>
              <a:pPr algn="r"/>
              <a:r>
                <a:rPr lang="en-GB" sz="1200" dirty="0" smtClean="0">
                  <a:latin typeface="Malgun Gothic" panose="020B0503020000020004" pitchFamily="34" charset="-127"/>
                  <a:ea typeface="Malgun Gothic" panose="020B0503020000020004" pitchFamily="34" charset="-127"/>
                </a:rPr>
                <a:t>Distribution of the objects selected for SPICA’s science program</a:t>
              </a:r>
              <a:endParaRPr lang="en-GB" sz="1200" dirty="0">
                <a:latin typeface="Malgun Gothic" panose="020B0503020000020004" pitchFamily="34" charset="-127"/>
                <a:ea typeface="Malgun Gothic" panose="020B0503020000020004" pitchFamily="34" charset="-127"/>
              </a:endParaRPr>
            </a:p>
          </p:txBody>
        </p:sp>
      </p:grpSp>
      <p:sp>
        <p:nvSpPr>
          <p:cNvPr id="19" name="Rectangle 18"/>
          <p:cNvSpPr/>
          <p:nvPr/>
        </p:nvSpPr>
        <p:spPr>
          <a:xfrm>
            <a:off x="7801424" y="3692531"/>
            <a:ext cx="3202024" cy="523220"/>
          </a:xfrm>
          <a:prstGeom prst="rect">
            <a:avLst/>
          </a:prstGeom>
        </p:spPr>
        <p:txBody>
          <a:bodyPr wrap="square">
            <a:spAutoFit/>
          </a:bodyPr>
          <a:lstStyle/>
          <a:p>
            <a:r>
              <a:rPr lang="en-GB" sz="1400" dirty="0">
                <a:solidFill>
                  <a:schemeClr val="bg1"/>
                </a:solidFill>
                <a:latin typeface="Malgun Gothic" panose="020B0503020000020004" pitchFamily="34" charset="-127"/>
                <a:ea typeface="Malgun Gothic" panose="020B0503020000020004" pitchFamily="34" charset="-127"/>
              </a:rPr>
              <a:t>1 mas star </a:t>
            </a:r>
            <a:r>
              <a:rPr lang="en-GB" sz="1400" dirty="0">
                <a:solidFill>
                  <a:schemeClr val="bg1"/>
                </a:solidFill>
                <a:latin typeface="Malgun Gothic" panose="020B0503020000020004" pitchFamily="34" charset="-127"/>
                <a:ea typeface="Malgun Gothic" panose="020B0503020000020004" pitchFamily="34" charset="-127"/>
                <a:sym typeface="Wingdings" panose="05000000000000000000" pitchFamily="2" charset="2"/>
              </a:rPr>
              <a:t> </a:t>
            </a:r>
            <a:r>
              <a:rPr lang="en-GB" sz="1400" dirty="0">
                <a:solidFill>
                  <a:schemeClr val="bg1"/>
                </a:solidFill>
                <a:latin typeface="Malgun Gothic" panose="020B0503020000020004" pitchFamily="34" charset="-127"/>
                <a:ea typeface="Malgun Gothic" panose="020B0503020000020004" pitchFamily="34" charset="-127"/>
              </a:rPr>
              <a:t>V = </a:t>
            </a:r>
            <a:r>
              <a:rPr lang="en-GB" sz="1400" dirty="0" smtClean="0">
                <a:solidFill>
                  <a:schemeClr val="bg1"/>
                </a:solidFill>
                <a:latin typeface="Malgun Gothic" panose="020B0503020000020004" pitchFamily="34" charset="-127"/>
                <a:ea typeface="Malgun Gothic" panose="020B0503020000020004" pitchFamily="34" charset="-127"/>
              </a:rPr>
              <a:t>20% - 75% </a:t>
            </a:r>
            <a:r>
              <a:rPr lang="en-GB" sz="1400" dirty="0">
                <a:solidFill>
                  <a:schemeClr val="bg1"/>
                </a:solidFill>
                <a:latin typeface="Malgun Gothic" panose="020B0503020000020004" pitchFamily="34" charset="-127"/>
                <a:ea typeface="Malgun Gothic" panose="020B0503020000020004" pitchFamily="34" charset="-127"/>
              </a:rPr>
              <a:t>(H band) for baselines over 110 m</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7822819"/>
      </p:ext>
    </p:extLst>
  </p:cSld>
  <p:clrMapOvr>
    <a:masterClrMapping/>
  </p:clrMapOvr>
  <mc:AlternateContent xmlns:mc="http://schemas.openxmlformats.org/markup-compatibility/2006">
    <mc:Choice xmlns:p14="http://schemas.microsoft.com/office/powerpoint/2010/main" Requires="p14">
      <p:transition spd="slow" p14:dur="2000" advTm="81678"/>
    </mc:Choice>
    <mc:Fallback>
      <p:transition spd="slow" advTm="8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12</a:t>
            </a:fld>
            <a:endParaRPr lang="fr-FR" noProof="0" dirty="0"/>
          </a:p>
        </p:txBody>
      </p:sp>
      <p:sp>
        <p:nvSpPr>
          <p:cNvPr id="5" name="Espace réservé du texte 4"/>
          <p:cNvSpPr>
            <a:spLocks noGrp="1"/>
          </p:cNvSpPr>
          <p:nvPr>
            <p:ph type="body" sz="quarter" idx="13"/>
          </p:nvPr>
        </p:nvSpPr>
        <p:spPr/>
        <p:txBody>
          <a:bodyPr/>
          <a:lstStyle/>
          <a:p>
            <a:r>
              <a:rPr lang="en-GB" dirty="0" smtClean="0"/>
              <a:t>4</a:t>
            </a:r>
            <a:endParaRPr lang="en-GB" dirty="0"/>
          </a:p>
        </p:txBody>
      </p:sp>
      <p:sp>
        <p:nvSpPr>
          <p:cNvPr id="6" name="Espace réservé du texte 5"/>
          <p:cNvSpPr>
            <a:spLocks noGrp="1"/>
          </p:cNvSpPr>
          <p:nvPr>
            <p:ph type="body" sz="quarter" idx="14"/>
          </p:nvPr>
        </p:nvSpPr>
        <p:spPr/>
        <p:txBody>
          <a:bodyPr/>
          <a:lstStyle/>
          <a:p>
            <a:r>
              <a:rPr lang="en-GB" dirty="0" smtClean="0"/>
              <a:t>Conclusion</a:t>
            </a:r>
            <a:endParaRPr lang="en-GB" dirty="0"/>
          </a:p>
        </p:txBody>
      </p:sp>
      <mc:AlternateContent xmlns:mc="http://schemas.openxmlformats.org/markup-compatibility/2006">
        <mc:Choice xmlns:a14="http://schemas.microsoft.com/office/drawing/2010/main" Requires="a14">
          <p:sp>
            <p:nvSpPr>
              <p:cNvPr id="7" name="Espace réservé du texte 6"/>
              <p:cNvSpPr>
                <a:spLocks noGrp="1"/>
              </p:cNvSpPr>
              <p:nvPr>
                <p:ph type="body" sz="quarter" idx="15"/>
              </p:nvPr>
            </p:nvSpPr>
            <p:spPr/>
            <p:txBody>
              <a:bodyPr/>
              <a:lstStyle/>
              <a:p>
                <a:endParaRPr lang="en-GB" dirty="0" smtClean="0"/>
              </a:p>
              <a:p>
                <a:r>
                  <a:rPr lang="en-GB" dirty="0" smtClean="0"/>
                  <a:t>SPICA-FT </a:t>
                </a:r>
                <a:r>
                  <a:rPr lang="en-GB" dirty="0" smtClean="0"/>
                  <a:t>has shown capabilities of </a:t>
                </a:r>
                <a:r>
                  <a:rPr lang="en-GB" dirty="0" err="1" smtClean="0"/>
                  <a:t>cophasing</a:t>
                </a:r>
                <a:r>
                  <a:rPr lang="en-GB" dirty="0" smtClean="0"/>
                  <a:t> down to </a:t>
                </a:r>
                <a14:m>
                  <m:oMath xmlns:m="http://schemas.openxmlformats.org/officeDocument/2006/math">
                    <m:r>
                      <a:rPr lang="fr-FR" b="0" i="1" smtClean="0">
                        <a:latin typeface="Cambria Math" panose="02040503050406030204" pitchFamily="18" charset="0"/>
                      </a:rPr>
                      <m:t>𝜆</m:t>
                    </m:r>
                    <m:r>
                      <a:rPr lang="fr-FR" b="0" i="1" smtClean="0">
                        <a:latin typeface="Cambria Math" panose="02040503050406030204" pitchFamily="18" charset="0"/>
                      </a:rPr>
                      <m:t>/6</m:t>
                    </m:r>
                  </m:oMath>
                </a14:m>
                <a:r>
                  <a:rPr lang="en-GB" dirty="0" smtClean="0"/>
                  <a:t>, necessary for SPICA-VIS long exposure</a:t>
                </a:r>
              </a:p>
              <a:p>
                <a:endParaRPr lang="en-GB" dirty="0" smtClean="0"/>
              </a:p>
              <a:p>
                <a:r>
                  <a:rPr lang="en-GB" dirty="0" smtClean="0"/>
                  <a:t>SPICA-FT </a:t>
                </a:r>
                <a:r>
                  <a:rPr lang="en-GB" dirty="0" smtClean="0"/>
                  <a:t>could become </a:t>
                </a:r>
                <a:r>
                  <a:rPr lang="en-GB" dirty="0" smtClean="0"/>
                  <a:t>the default fringe-tracker, when ready for:</a:t>
                </a:r>
              </a:p>
              <a:p>
                <a:pPr lvl="1"/>
                <a:r>
                  <a:rPr lang="en-GB" dirty="0" smtClean="0"/>
                  <a:t>being robust on all kind of objects (resolved objects, closure phases)</a:t>
                </a:r>
              </a:p>
              <a:p>
                <a:pPr lvl="1"/>
                <a:r>
                  <a:rPr lang="en-GB" dirty="0" smtClean="0"/>
                  <a:t>being user-friendly</a:t>
                </a:r>
              </a:p>
              <a:p>
                <a:endParaRPr lang="en-GB" dirty="0" smtClean="0"/>
              </a:p>
              <a:p>
                <a:r>
                  <a:rPr lang="en-GB" dirty="0" smtClean="0"/>
                  <a:t>We </a:t>
                </a:r>
                <a:r>
                  <a:rPr lang="en-GB" dirty="0"/>
                  <a:t>need to get more experience/data to conclude on its </a:t>
                </a:r>
                <a:r>
                  <a:rPr lang="en-GB" dirty="0" smtClean="0"/>
                  <a:t>performance regarding: type of combiner, atmosphere conditions, object nature</a:t>
                </a:r>
                <a:r>
                  <a:rPr lang="en-GB" dirty="0" smtClean="0"/>
                  <a:t>.</a:t>
                </a:r>
                <a:endParaRPr lang="en-GB" dirty="0"/>
              </a:p>
            </p:txBody>
          </p:sp>
        </mc:Choice>
        <mc:Fallback>
          <p:sp>
            <p:nvSpPr>
              <p:cNvPr id="7" name="Espace réservé du texte 6"/>
              <p:cNvSpPr>
                <a:spLocks noGrp="1" noRot="1" noChangeAspect="1" noMove="1" noResize="1" noEditPoints="1" noAdjustHandles="1" noChangeArrowheads="1" noChangeShapeType="1" noTextEdit="1"/>
              </p:cNvSpPr>
              <p:nvPr>
                <p:ph type="body" sz="quarter" idx="15"/>
              </p:nvPr>
            </p:nvSpPr>
            <p:spPr>
              <a:blipFill>
                <a:blip r:embed="rId5"/>
                <a:stretch>
                  <a:fillRect l="-751"/>
                </a:stretch>
              </a:blipFill>
            </p:spPr>
            <p:txBody>
              <a:bodyPr/>
              <a:lstStyle/>
              <a:p>
                <a:r>
                  <a:rPr lang="en-GB">
                    <a:noFill/>
                  </a:rPr>
                  <a:t> </a:t>
                </a:r>
              </a:p>
            </p:txBody>
          </p:sp>
        </mc:Fallback>
      </mc:AlternateContent>
      <p:sp>
        <p:nvSpPr>
          <p:cNvPr id="8" name="Espace réservé du texte 7"/>
          <p:cNvSpPr>
            <a:spLocks noGrp="1"/>
          </p:cNvSpPr>
          <p:nvPr>
            <p:ph type="body" sz="quarter" idx="16"/>
          </p:nvPr>
        </p:nvSpPr>
        <p:spPr/>
        <p:txBody>
          <a:bodyPr/>
          <a:lstStyle/>
          <a:p>
            <a:endParaRPr lang="en-GB"/>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59700510"/>
      </p:ext>
    </p:extLst>
  </p:cSld>
  <p:clrMapOvr>
    <a:masterClrMapping/>
  </p:clrMapOvr>
  <mc:AlternateContent xmlns:mc="http://schemas.openxmlformats.org/markup-compatibility/2006">
    <mc:Choice xmlns:p14="http://schemas.microsoft.com/office/powerpoint/2010/main" Requires="p14">
      <p:transition spd="slow" p14:dur="2000" advTm="42469"/>
    </mc:Choice>
    <mc:Fallback>
      <p:transition spd="slow" advTm="42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latin typeface="+mn-lt"/>
              </a:rPr>
              <a:t>14/03/2023</a:t>
            </a:r>
            <a:endParaRPr lang="fr-FR" noProof="0" dirty="0">
              <a:latin typeface="+mn-lt"/>
            </a:endParaRPr>
          </a:p>
        </p:txBody>
      </p:sp>
      <p:sp>
        <p:nvSpPr>
          <p:cNvPr id="3" name="Espace réservé du pied de page 2"/>
          <p:cNvSpPr>
            <a:spLocks noGrp="1"/>
          </p:cNvSpPr>
          <p:nvPr>
            <p:ph type="ftr" sz="quarter" idx="11"/>
          </p:nvPr>
        </p:nvSpPr>
        <p:spPr/>
        <p:txBody>
          <a:bodyPr/>
          <a:lstStyle/>
          <a:p>
            <a:r>
              <a:rPr lang="fr-FR" noProof="0" dirty="0" smtClean="0">
                <a:latin typeface="+mn-lt"/>
              </a:rPr>
              <a:t>CHARA meeting 2023</a:t>
            </a:r>
            <a:endParaRPr lang="fr-FR" noProof="0" dirty="0">
              <a:latin typeface="+mn-lt"/>
            </a:endParaRPr>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latin typeface="+mn-lt"/>
              </a:rPr>
              <a:pPr/>
              <a:t>13</a:t>
            </a:fld>
            <a:endParaRPr lang="fr-FR" noProof="0" dirty="0">
              <a:latin typeface="+mn-lt"/>
            </a:endParaRPr>
          </a:p>
        </p:txBody>
      </p:sp>
      <p:sp>
        <p:nvSpPr>
          <p:cNvPr id="5" name="Espace réservé du texte 4"/>
          <p:cNvSpPr>
            <a:spLocks noGrp="1"/>
          </p:cNvSpPr>
          <p:nvPr>
            <p:ph type="body" sz="quarter" idx="13"/>
          </p:nvPr>
        </p:nvSpPr>
        <p:spPr/>
        <p:txBody>
          <a:bodyPr/>
          <a:lstStyle/>
          <a:p>
            <a:r>
              <a:rPr lang="en-GB" dirty="0" smtClean="0">
                <a:latin typeface="+mn-lt"/>
              </a:rPr>
              <a:t>1</a:t>
            </a:r>
            <a:endParaRPr lang="en-GB" dirty="0">
              <a:latin typeface="+mn-lt"/>
            </a:endParaRPr>
          </a:p>
        </p:txBody>
      </p:sp>
      <p:sp>
        <p:nvSpPr>
          <p:cNvPr id="6" name="Espace réservé du texte 5"/>
          <p:cNvSpPr>
            <a:spLocks noGrp="1"/>
          </p:cNvSpPr>
          <p:nvPr>
            <p:ph type="body" sz="quarter" idx="14"/>
          </p:nvPr>
        </p:nvSpPr>
        <p:spPr/>
        <p:txBody>
          <a:bodyPr/>
          <a:lstStyle/>
          <a:p>
            <a:r>
              <a:rPr lang="en-GB" dirty="0" smtClean="0">
                <a:latin typeface="+mn-lt"/>
              </a:rPr>
              <a:t>Objectives</a:t>
            </a:r>
            <a:endParaRPr lang="en-GB" dirty="0">
              <a:latin typeface="+mn-lt"/>
            </a:endParaRPr>
          </a:p>
        </p:txBody>
      </p:sp>
      <p:sp>
        <p:nvSpPr>
          <p:cNvPr id="8" name="Espace réservé du texte 7"/>
          <p:cNvSpPr>
            <a:spLocks noGrp="1"/>
          </p:cNvSpPr>
          <p:nvPr>
            <p:ph type="body" sz="quarter" idx="16"/>
          </p:nvPr>
        </p:nvSpPr>
        <p:spPr/>
        <p:txBody>
          <a:bodyPr>
            <a:normAutofit lnSpcReduction="10000"/>
          </a:bodyPr>
          <a:lstStyle/>
          <a:p>
            <a:r>
              <a:rPr lang="en-GB" dirty="0">
                <a:latin typeface="+mn-lt"/>
              </a:rPr>
              <a:t>3</a:t>
            </a:r>
            <a:r>
              <a:rPr lang="en-GB" dirty="0" smtClean="0">
                <a:latin typeface="+mn-lt"/>
              </a:rPr>
              <a:t>. A qualified robust and routine cophaser for CHARA</a:t>
            </a:r>
            <a:endParaRPr lang="en-GB" dirty="0">
              <a:latin typeface="+mn-lt"/>
            </a:endParaRPr>
          </a:p>
        </p:txBody>
      </p:sp>
      <p:sp>
        <p:nvSpPr>
          <p:cNvPr id="14" name="Rectangle à coins arrondis 13"/>
          <p:cNvSpPr/>
          <p:nvPr/>
        </p:nvSpPr>
        <p:spPr>
          <a:xfrm>
            <a:off x="4994788" y="4401580"/>
            <a:ext cx="6518786" cy="10356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dirty="0" smtClean="0">
                <a:ea typeface="Malgun Gothic" panose="020B0503020000020004" pitchFamily="34" charset="-127"/>
              </a:rPr>
              <a:t>Routine cophaser of CHARA</a:t>
            </a:r>
          </a:p>
          <a:p>
            <a:pPr marL="285750" indent="-285750">
              <a:buFont typeface="Arial" panose="020B0604020202020204" pitchFamily="34" charset="0"/>
              <a:buChar char="•"/>
            </a:pPr>
            <a:r>
              <a:rPr lang="en-GB" dirty="0" smtClean="0">
                <a:ea typeface="Malgun Gothic" panose="020B0503020000020004" pitchFamily="34" charset="-127"/>
              </a:rPr>
              <a:t>Working with MYSTIC or MIRC-X measurements (H-band or K-band </a:t>
            </a:r>
            <a:r>
              <a:rPr lang="en-GB" dirty="0" err="1" smtClean="0">
                <a:ea typeface="Malgun Gothic" panose="020B0503020000020004" pitchFamily="34" charset="-127"/>
              </a:rPr>
              <a:t>cophasing</a:t>
            </a:r>
            <a:r>
              <a:rPr lang="en-GB" dirty="0" smtClean="0">
                <a:ea typeface="Malgun Gothic" panose="020B0503020000020004" pitchFamily="34" charset="-127"/>
              </a:rPr>
              <a:t>)</a:t>
            </a:r>
          </a:p>
        </p:txBody>
      </p:sp>
      <p:sp>
        <p:nvSpPr>
          <p:cNvPr id="15" name="ZoneTexte 14"/>
          <p:cNvSpPr txBox="1"/>
          <p:nvPr/>
        </p:nvSpPr>
        <p:spPr>
          <a:xfrm>
            <a:off x="6424727" y="2246466"/>
            <a:ext cx="5138209" cy="1077218"/>
          </a:xfrm>
          <a:prstGeom prst="rect">
            <a:avLst/>
          </a:prstGeom>
          <a:noFill/>
        </p:spPr>
        <p:txBody>
          <a:bodyPr wrap="square" rtlCol="0">
            <a:spAutoFit/>
          </a:bodyPr>
          <a:lstStyle/>
          <a:p>
            <a:r>
              <a:rPr lang="en-GB" sz="1600" dirty="0" smtClean="0">
                <a:solidFill>
                  <a:schemeClr val="bg1"/>
                </a:solidFill>
              </a:rPr>
              <a:t>More than an instrument, SPICA-FT is a state-machine </a:t>
            </a:r>
            <a:r>
              <a:rPr lang="en-GB" sz="1600" dirty="0" smtClean="0">
                <a:solidFill>
                  <a:schemeClr val="bg1"/>
                </a:solidFill>
                <a:sym typeface="Wingdings" panose="05000000000000000000" pitchFamily="2" charset="2"/>
              </a:rPr>
              <a:t> can work with </a:t>
            </a:r>
            <a:r>
              <a:rPr lang="en-GB" sz="1600" dirty="0" smtClean="0">
                <a:solidFill>
                  <a:schemeClr val="bg1"/>
                </a:solidFill>
              </a:rPr>
              <a:t>MIRC-X or MYSTIC data</a:t>
            </a:r>
          </a:p>
          <a:p>
            <a:endParaRPr lang="en-GB" sz="1600" dirty="0">
              <a:solidFill>
                <a:schemeClr val="bg1"/>
              </a:solidFill>
            </a:endParaRPr>
          </a:p>
          <a:p>
            <a:endParaRPr lang="en-GB" sz="1600" dirty="0">
              <a:solidFill>
                <a:schemeClr val="bg1"/>
              </a:solidFill>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95" y="282936"/>
            <a:ext cx="5836313" cy="5836313"/>
          </a:xfrm>
          <a:prstGeom prst="rect">
            <a:avLst/>
          </a:prstGeom>
        </p:spPr>
      </p:pic>
      <p:sp>
        <p:nvSpPr>
          <p:cNvPr id="7" name="ZoneTexte 6"/>
          <p:cNvSpPr txBox="1"/>
          <p:nvPr/>
        </p:nvSpPr>
        <p:spPr>
          <a:xfrm>
            <a:off x="1615285" y="933693"/>
            <a:ext cx="1576017" cy="523220"/>
          </a:xfrm>
          <a:prstGeom prst="rect">
            <a:avLst/>
          </a:prstGeom>
          <a:noFill/>
        </p:spPr>
        <p:txBody>
          <a:bodyPr wrap="square" rtlCol="0">
            <a:spAutoFit/>
          </a:bodyPr>
          <a:lstStyle/>
          <a:p>
            <a:r>
              <a:rPr lang="en-GB" sz="1400" dirty="0" smtClean="0">
                <a:solidFill>
                  <a:schemeClr val="bg1"/>
                </a:solidFill>
              </a:rPr>
              <a:t>MIRC-X’s OPD measurements</a:t>
            </a:r>
            <a:endParaRPr lang="en-GB" sz="1400" dirty="0">
              <a:solidFill>
                <a:schemeClr val="bg1"/>
              </a:solidFill>
            </a:endParaRPr>
          </a:p>
        </p:txBody>
      </p:sp>
      <p:sp>
        <p:nvSpPr>
          <p:cNvPr id="12" name="ZoneTexte 11"/>
          <p:cNvSpPr txBox="1"/>
          <p:nvPr/>
        </p:nvSpPr>
        <p:spPr>
          <a:xfrm>
            <a:off x="2476866" y="2877926"/>
            <a:ext cx="1115627" cy="510778"/>
          </a:xfrm>
          <a:prstGeom prst="roundRect">
            <a:avLst/>
          </a:prstGeom>
          <a:noFill/>
          <a:ln>
            <a:solidFill>
              <a:schemeClr val="bg1"/>
            </a:solidFill>
          </a:ln>
        </p:spPr>
        <p:txBody>
          <a:bodyPr wrap="none" rtlCol="0">
            <a:spAutoFit/>
          </a:bodyPr>
          <a:lstStyle/>
          <a:p>
            <a:pPr algn="ctr"/>
            <a:r>
              <a:rPr lang="en-GB" sz="1200" dirty="0" smtClean="0">
                <a:solidFill>
                  <a:schemeClr val="bg1"/>
                </a:solidFill>
              </a:rPr>
              <a:t>SPICA-FT</a:t>
            </a:r>
          </a:p>
          <a:p>
            <a:pPr algn="ctr"/>
            <a:r>
              <a:rPr lang="en-GB" sz="1200" dirty="0" smtClean="0">
                <a:solidFill>
                  <a:schemeClr val="bg1"/>
                </a:solidFill>
              </a:rPr>
              <a:t>state-machine</a:t>
            </a:r>
            <a:endParaRPr lang="en-GB" sz="1200" dirty="0">
              <a:solidFill>
                <a:schemeClr val="bg1"/>
              </a:solidFill>
            </a:endParaRPr>
          </a:p>
        </p:txBody>
      </p:sp>
      <p:cxnSp>
        <p:nvCxnSpPr>
          <p:cNvPr id="16" name="Connecteur droit avec flèche 15"/>
          <p:cNvCxnSpPr/>
          <p:nvPr/>
        </p:nvCxnSpPr>
        <p:spPr>
          <a:xfrm flipV="1">
            <a:off x="3588534" y="1995949"/>
            <a:ext cx="619671" cy="8819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3588534" y="1432801"/>
            <a:ext cx="1494742" cy="14451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7" idx="2"/>
            <a:endCxn id="12" idx="0"/>
          </p:cNvCxnSpPr>
          <p:nvPr/>
        </p:nvCxnSpPr>
        <p:spPr>
          <a:xfrm>
            <a:off x="2403294" y="1456913"/>
            <a:ext cx="631386" cy="1421013"/>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27" idx="0"/>
          </p:cNvCxnSpPr>
          <p:nvPr/>
        </p:nvCxnSpPr>
        <p:spPr>
          <a:xfrm flipV="1">
            <a:off x="1094350" y="3388705"/>
            <a:ext cx="1536905" cy="1469978"/>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255237" y="4858683"/>
            <a:ext cx="1678225" cy="523220"/>
          </a:xfrm>
          <a:prstGeom prst="rect">
            <a:avLst/>
          </a:prstGeom>
          <a:noFill/>
        </p:spPr>
        <p:txBody>
          <a:bodyPr wrap="square" rtlCol="0">
            <a:spAutoFit/>
          </a:bodyPr>
          <a:lstStyle/>
          <a:p>
            <a:r>
              <a:rPr lang="en-GB" sz="1400" dirty="0" smtClean="0">
                <a:solidFill>
                  <a:schemeClr val="bg1"/>
                </a:solidFill>
              </a:rPr>
              <a:t>MYSTIC’s </a:t>
            </a:r>
            <a:r>
              <a:rPr lang="en-GB" sz="1400" dirty="0">
                <a:solidFill>
                  <a:schemeClr val="bg1"/>
                </a:solidFill>
              </a:rPr>
              <a:t>OPD measurements</a:t>
            </a:r>
          </a:p>
        </p:txBody>
      </p:sp>
      <p:cxnSp>
        <p:nvCxnSpPr>
          <p:cNvPr id="28" name="Connecteur droit avec flèche 27"/>
          <p:cNvCxnSpPr>
            <a:stCxn id="12" idx="1"/>
          </p:cNvCxnSpPr>
          <p:nvPr/>
        </p:nvCxnSpPr>
        <p:spPr>
          <a:xfrm flipH="1" flipV="1">
            <a:off x="462115" y="2734305"/>
            <a:ext cx="2014751" cy="39901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12" idx="1"/>
          </p:cNvCxnSpPr>
          <p:nvPr/>
        </p:nvCxnSpPr>
        <p:spPr>
          <a:xfrm flipH="1" flipV="1">
            <a:off x="2163097" y="2955653"/>
            <a:ext cx="313769" cy="1776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stCxn id="12" idx="2"/>
          </p:cNvCxnSpPr>
          <p:nvPr/>
        </p:nvCxnSpPr>
        <p:spPr>
          <a:xfrm flipH="1">
            <a:off x="3034379" y="3388704"/>
            <a:ext cx="301" cy="20485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a:stCxn id="12" idx="2"/>
          </p:cNvCxnSpPr>
          <p:nvPr/>
        </p:nvCxnSpPr>
        <p:spPr>
          <a:xfrm>
            <a:off x="3034680" y="3388704"/>
            <a:ext cx="156622" cy="25106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258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14</a:t>
            </a:fld>
            <a:endParaRPr lang="fr-FR" noProof="0" dirty="0"/>
          </a:p>
        </p:txBody>
      </p:sp>
      <p:sp>
        <p:nvSpPr>
          <p:cNvPr id="5"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6"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smtClean="0"/>
              <a:t>Cophasage d’un interféromètre optique</a:t>
            </a:r>
            <a:endParaRPr lang="fr-FR" dirty="0"/>
          </a:p>
        </p:txBody>
      </p:sp>
      <p:sp>
        <p:nvSpPr>
          <p:cNvPr id="8" name="Espace réservé du texte 7"/>
          <p:cNvSpPr>
            <a:spLocks noGrp="1"/>
          </p:cNvSpPr>
          <p:nvPr>
            <p:ph type="body" sz="quarter" idx="16"/>
          </p:nvPr>
        </p:nvSpPr>
        <p:spPr/>
        <p:txBody>
          <a:bodyPr anchor="ctr">
            <a:normAutofit lnSpcReduction="10000"/>
          </a:bodyPr>
          <a:lstStyle/>
          <a:p>
            <a:r>
              <a:rPr lang="fr-FR" dirty="0" smtClean="0"/>
              <a:t>SPICA-FT – Estimation des PD et GD</a:t>
            </a:r>
            <a:endParaRPr lang="fr-FR" dirty="0"/>
          </a:p>
        </p:txBody>
      </p:sp>
      <p:sp>
        <p:nvSpPr>
          <p:cNvPr id="72" name="ZoneTexte 71"/>
          <p:cNvSpPr txBox="1"/>
          <p:nvPr/>
        </p:nvSpPr>
        <p:spPr>
          <a:xfrm>
            <a:off x="555584" y="964481"/>
            <a:ext cx="10933153" cy="369332"/>
          </a:xfrm>
          <a:prstGeom prst="rect">
            <a:avLst/>
          </a:prstGeom>
          <a:noFill/>
        </p:spPr>
        <p:txBody>
          <a:bodyPr wrap="square" rtlCol="0">
            <a:spAutoFit/>
          </a:bodyPr>
          <a:lstStyle/>
          <a:p>
            <a:pPr algn="ctr"/>
            <a:r>
              <a:rPr lang="fr-FR" b="1" dirty="0" smtClean="0">
                <a:solidFill>
                  <a:schemeClr val="bg1"/>
                </a:solidFill>
              </a:rPr>
              <a:t>SPICA-FT </a:t>
            </a:r>
            <a:r>
              <a:rPr lang="fr-FR" dirty="0" smtClean="0">
                <a:solidFill>
                  <a:schemeClr val="bg1"/>
                </a:solidFill>
              </a:rPr>
              <a:t>utilise un circuit photonique intégré (PIC) dans MIRC-X, hérité des développements de GRAVITY-FT.</a:t>
            </a:r>
            <a:endParaRPr lang="fr-FR" b="1" dirty="0">
              <a:solidFill>
                <a:schemeClr val="bg1"/>
              </a:solidFill>
            </a:endParaRPr>
          </a:p>
        </p:txBody>
      </p:sp>
      <p:sp>
        <p:nvSpPr>
          <p:cNvPr id="33" name="ZoneTexte 32"/>
          <p:cNvSpPr txBox="1"/>
          <p:nvPr/>
        </p:nvSpPr>
        <p:spPr>
          <a:xfrm>
            <a:off x="9113948" y="1377381"/>
            <a:ext cx="3114400" cy="1719620"/>
          </a:xfrm>
          <a:prstGeom prst="roundRect">
            <a:avLst/>
          </a:prstGeom>
          <a:noFill/>
          <a:ln>
            <a:noFill/>
          </a:ln>
        </p:spPr>
        <p:txBody>
          <a:bodyPr wrap="square" rtlCol="0">
            <a:spAutoFit/>
          </a:bodyPr>
          <a:lstStyle/>
          <a:p>
            <a:pPr algn="ctr">
              <a:spcAft>
                <a:spcPts val="600"/>
              </a:spcAft>
            </a:pPr>
            <a:r>
              <a:rPr lang="fr-FR" b="1" dirty="0" smtClean="0">
                <a:solidFill>
                  <a:schemeClr val="bg1"/>
                </a:solidFill>
              </a:rPr>
              <a:t>Avantages</a:t>
            </a:r>
            <a:endParaRPr lang="fr-FR" dirty="0">
              <a:solidFill>
                <a:schemeClr val="bg1"/>
              </a:solidFill>
            </a:endParaRPr>
          </a:p>
          <a:p>
            <a:pPr marL="285750" indent="-285750">
              <a:buFont typeface="Arial" panose="020B0604020202020204" pitchFamily="34" charset="0"/>
              <a:buChar char="•"/>
            </a:pPr>
            <a:r>
              <a:rPr lang="fr-FR" dirty="0" smtClean="0">
                <a:solidFill>
                  <a:schemeClr val="bg1"/>
                </a:solidFill>
              </a:rPr>
              <a:t>Faible encombrement</a:t>
            </a:r>
          </a:p>
          <a:p>
            <a:pPr marL="285750" indent="-285750">
              <a:buFont typeface="Arial" panose="020B0604020202020204" pitchFamily="34" charset="0"/>
              <a:buChar char="•"/>
            </a:pPr>
            <a:r>
              <a:rPr lang="fr-FR" dirty="0" smtClean="0">
                <a:solidFill>
                  <a:schemeClr val="bg1"/>
                </a:solidFill>
              </a:rPr>
              <a:t>Précision (usage optimal des pixels et séparation des interférogrammes)</a:t>
            </a:r>
            <a:endParaRPr lang="fr-FR" dirty="0">
              <a:solidFill>
                <a:schemeClr val="bg1"/>
              </a:solidFill>
            </a:endParaRPr>
          </a:p>
        </p:txBody>
      </p:sp>
      <p:grpSp>
        <p:nvGrpSpPr>
          <p:cNvPr id="20" name="Groupe 19"/>
          <p:cNvGrpSpPr/>
          <p:nvPr/>
        </p:nvGrpSpPr>
        <p:grpSpPr>
          <a:xfrm>
            <a:off x="1579721" y="1388682"/>
            <a:ext cx="4346551" cy="2377413"/>
            <a:chOff x="7142187" y="3420671"/>
            <a:chExt cx="4346551" cy="2377413"/>
          </a:xfrm>
        </p:grpSpPr>
        <p:pic>
          <p:nvPicPr>
            <p:cNvPr id="65" name="Imag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187" y="3782971"/>
              <a:ext cx="4346551" cy="2015113"/>
            </a:xfrm>
            <a:prstGeom prst="rect">
              <a:avLst/>
            </a:prstGeom>
          </p:spPr>
        </p:pic>
        <p:sp>
          <p:nvSpPr>
            <p:cNvPr id="66" name="Rectangle 65"/>
            <p:cNvSpPr/>
            <p:nvPr/>
          </p:nvSpPr>
          <p:spPr>
            <a:xfrm>
              <a:off x="7391698" y="3420671"/>
              <a:ext cx="3847528" cy="369332"/>
            </a:xfrm>
            <a:prstGeom prst="rect">
              <a:avLst/>
            </a:prstGeom>
          </p:spPr>
          <p:txBody>
            <a:bodyPr wrap="none">
              <a:spAutoFit/>
            </a:bodyPr>
            <a:lstStyle/>
            <a:p>
              <a:pPr algn="ctr"/>
              <a:r>
                <a:rPr lang="fr-FR" dirty="0" smtClean="0">
                  <a:solidFill>
                    <a:schemeClr val="bg1"/>
                  </a:solidFill>
                </a:rPr>
                <a:t>Schéma de principe du PIC de SPICA-FT</a:t>
              </a:r>
              <a:endParaRPr lang="fr-FR" dirty="0">
                <a:solidFill>
                  <a:schemeClr val="bg1"/>
                </a:solidFill>
              </a:endParaRPr>
            </a:p>
          </p:txBody>
        </p:sp>
      </p:grpSp>
      <p:grpSp>
        <p:nvGrpSpPr>
          <p:cNvPr id="117" name="Groupe 116"/>
          <p:cNvGrpSpPr/>
          <p:nvPr/>
        </p:nvGrpSpPr>
        <p:grpSpPr>
          <a:xfrm>
            <a:off x="7121038" y="1425740"/>
            <a:ext cx="2127250" cy="1884474"/>
            <a:chOff x="9418214" y="1502687"/>
            <a:chExt cx="2127250" cy="1884474"/>
          </a:xfrm>
        </p:grpSpPr>
        <p:sp>
          <p:nvSpPr>
            <p:cNvPr id="26" name="ZoneTexte 25"/>
            <p:cNvSpPr txBox="1"/>
            <p:nvPr/>
          </p:nvSpPr>
          <p:spPr>
            <a:xfrm>
              <a:off x="9418214" y="1502687"/>
              <a:ext cx="2127250" cy="369332"/>
            </a:xfrm>
            <a:prstGeom prst="rect">
              <a:avLst/>
            </a:prstGeom>
            <a:noFill/>
          </p:spPr>
          <p:txBody>
            <a:bodyPr wrap="square" rtlCol="0">
              <a:spAutoFit/>
            </a:bodyPr>
            <a:lstStyle/>
            <a:p>
              <a:r>
                <a:rPr lang="en-GB" dirty="0" smtClean="0">
                  <a:solidFill>
                    <a:schemeClr val="bg1"/>
                  </a:solidFill>
                </a:rPr>
                <a:t>Modulation ABCD</a:t>
              </a:r>
            </a:p>
          </p:txBody>
        </p:sp>
        <p:grpSp>
          <p:nvGrpSpPr>
            <p:cNvPr id="116" name="Groupe 115"/>
            <p:cNvGrpSpPr/>
            <p:nvPr/>
          </p:nvGrpSpPr>
          <p:grpSpPr>
            <a:xfrm>
              <a:off x="9612985" y="1872707"/>
              <a:ext cx="1611276" cy="1514454"/>
              <a:chOff x="9612985" y="1872707"/>
              <a:chExt cx="1611276" cy="1514454"/>
            </a:xfrm>
          </p:grpSpPr>
          <p:pic>
            <p:nvPicPr>
              <p:cNvPr id="103" name="Image 102"/>
              <p:cNvPicPr>
                <a:picLocks noChangeAspect="1"/>
              </p:cNvPicPr>
              <p:nvPr/>
            </p:nvPicPr>
            <p:blipFill rotWithShape="1">
              <a:blip r:embed="rId4" cstate="print">
                <a:extLst>
                  <a:ext uri="{28A0092B-C50C-407E-A947-70E740481C1C}">
                    <a14:useLocalDpi xmlns:a14="http://schemas.microsoft.com/office/drawing/2010/main" val="0"/>
                  </a:ext>
                </a:extLst>
              </a:blip>
              <a:srcRect l="44651" r="32301"/>
              <a:stretch/>
            </p:blipFill>
            <p:spPr>
              <a:xfrm>
                <a:off x="9669780" y="1907136"/>
                <a:ext cx="1554481" cy="1426960"/>
              </a:xfrm>
              <a:prstGeom prst="rect">
                <a:avLst/>
              </a:prstGeom>
              <a:ln>
                <a:solidFill>
                  <a:schemeClr val="bg1"/>
                </a:solidFill>
              </a:ln>
            </p:spPr>
          </p:pic>
          <p:sp>
            <p:nvSpPr>
              <p:cNvPr id="104" name="ZoneTexte 103"/>
              <p:cNvSpPr txBox="1"/>
              <p:nvPr/>
            </p:nvSpPr>
            <p:spPr>
              <a:xfrm>
                <a:off x="9847999" y="1872707"/>
                <a:ext cx="309700" cy="369332"/>
              </a:xfrm>
              <a:prstGeom prst="rect">
                <a:avLst/>
              </a:prstGeom>
              <a:noFill/>
            </p:spPr>
            <p:txBody>
              <a:bodyPr wrap="none" rtlCol="0">
                <a:spAutoFit/>
              </a:bodyPr>
              <a:lstStyle/>
              <a:p>
                <a:r>
                  <a:rPr lang="en-GB" dirty="0" smtClean="0">
                    <a:solidFill>
                      <a:schemeClr val="bg1"/>
                    </a:solidFill>
                  </a:rPr>
                  <a:t>B</a:t>
                </a:r>
                <a:endParaRPr lang="en-GB" dirty="0">
                  <a:solidFill>
                    <a:schemeClr val="bg1"/>
                  </a:solidFill>
                </a:endParaRPr>
              </a:p>
            </p:txBody>
          </p:sp>
          <p:sp>
            <p:nvSpPr>
              <p:cNvPr id="105" name="ZoneTexte 104"/>
              <p:cNvSpPr txBox="1"/>
              <p:nvPr/>
            </p:nvSpPr>
            <p:spPr>
              <a:xfrm>
                <a:off x="9612985" y="2261228"/>
                <a:ext cx="317716" cy="369332"/>
              </a:xfrm>
              <a:prstGeom prst="rect">
                <a:avLst/>
              </a:prstGeom>
              <a:noFill/>
            </p:spPr>
            <p:txBody>
              <a:bodyPr wrap="none" rtlCol="0">
                <a:spAutoFit/>
              </a:bodyPr>
              <a:lstStyle/>
              <a:p>
                <a:r>
                  <a:rPr lang="en-GB" dirty="0">
                    <a:solidFill>
                      <a:schemeClr val="bg1"/>
                    </a:solidFill>
                  </a:rPr>
                  <a:t>A</a:t>
                </a:r>
              </a:p>
            </p:txBody>
          </p:sp>
          <p:sp>
            <p:nvSpPr>
              <p:cNvPr id="106" name="ZoneTexte 105"/>
              <p:cNvSpPr txBox="1"/>
              <p:nvPr/>
            </p:nvSpPr>
            <p:spPr>
              <a:xfrm>
                <a:off x="10463826" y="2258221"/>
                <a:ext cx="308098" cy="369332"/>
              </a:xfrm>
              <a:prstGeom prst="rect">
                <a:avLst/>
              </a:prstGeom>
              <a:noFill/>
            </p:spPr>
            <p:txBody>
              <a:bodyPr wrap="none" rtlCol="0">
                <a:spAutoFit/>
              </a:bodyPr>
              <a:lstStyle/>
              <a:p>
                <a:r>
                  <a:rPr lang="en-GB" dirty="0" smtClean="0">
                    <a:solidFill>
                      <a:schemeClr val="bg1"/>
                    </a:solidFill>
                  </a:rPr>
                  <a:t>C</a:t>
                </a:r>
                <a:endParaRPr lang="en-GB" dirty="0">
                  <a:solidFill>
                    <a:schemeClr val="bg1"/>
                  </a:solidFill>
                </a:endParaRPr>
              </a:p>
            </p:txBody>
          </p:sp>
          <p:sp>
            <p:nvSpPr>
              <p:cNvPr id="107" name="ZoneTexte 106"/>
              <p:cNvSpPr txBox="1"/>
              <p:nvPr/>
            </p:nvSpPr>
            <p:spPr>
              <a:xfrm>
                <a:off x="10799498" y="3017829"/>
                <a:ext cx="327334" cy="369332"/>
              </a:xfrm>
              <a:prstGeom prst="rect">
                <a:avLst/>
              </a:prstGeom>
              <a:noFill/>
            </p:spPr>
            <p:txBody>
              <a:bodyPr wrap="none" rtlCol="0">
                <a:spAutoFit/>
              </a:bodyPr>
              <a:lstStyle/>
              <a:p>
                <a:r>
                  <a:rPr lang="en-GB" dirty="0" smtClean="0">
                    <a:solidFill>
                      <a:schemeClr val="bg1"/>
                    </a:solidFill>
                  </a:rPr>
                  <a:t>D</a:t>
                </a:r>
                <a:endParaRPr lang="en-GB" dirty="0">
                  <a:solidFill>
                    <a:schemeClr val="bg1"/>
                  </a:solidFill>
                </a:endParaRPr>
              </a:p>
            </p:txBody>
          </p:sp>
          <p:sp>
            <p:nvSpPr>
              <p:cNvPr id="109" name="Ellipse 108"/>
              <p:cNvSpPr/>
              <p:nvPr/>
            </p:nvSpPr>
            <p:spPr>
              <a:xfrm>
                <a:off x="9855893" y="2549304"/>
                <a:ext cx="163321" cy="184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Ellipse 109"/>
              <p:cNvSpPr/>
              <p:nvPr/>
            </p:nvSpPr>
            <p:spPr>
              <a:xfrm>
                <a:off x="10128033" y="2124761"/>
                <a:ext cx="163321" cy="184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Ellipse 110"/>
              <p:cNvSpPr/>
              <p:nvPr/>
            </p:nvSpPr>
            <p:spPr>
              <a:xfrm>
                <a:off x="10400179" y="2549307"/>
                <a:ext cx="163321" cy="184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Ellipse 111"/>
              <p:cNvSpPr/>
              <p:nvPr/>
            </p:nvSpPr>
            <p:spPr>
              <a:xfrm>
                <a:off x="10650551" y="2962961"/>
                <a:ext cx="163321" cy="184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 name="Groupe 10"/>
          <p:cNvGrpSpPr/>
          <p:nvPr/>
        </p:nvGrpSpPr>
        <p:grpSpPr>
          <a:xfrm>
            <a:off x="243840" y="4145402"/>
            <a:ext cx="11684000" cy="2225771"/>
            <a:chOff x="243840" y="4145402"/>
            <a:chExt cx="11684000" cy="2225771"/>
          </a:xfrm>
        </p:grpSpPr>
        <mc:AlternateContent xmlns:mc="http://schemas.openxmlformats.org/markup-compatibility/2006" xmlns:a14="http://schemas.microsoft.com/office/drawing/2010/main">
          <mc:Choice Requires="a14">
            <p:sp>
              <p:nvSpPr>
                <p:cNvPr id="121" name="ZoneTexte 120"/>
                <p:cNvSpPr txBox="1"/>
                <p:nvPr/>
              </p:nvSpPr>
              <p:spPr>
                <a:xfrm>
                  <a:off x="321918" y="4617501"/>
                  <a:ext cx="5099155" cy="1753672"/>
                </a:xfrm>
                <a:prstGeom prst="roundRect">
                  <a:avLst/>
                </a:prstGeom>
                <a:noFill/>
                <a:ln>
                  <a:noFill/>
                </a:ln>
              </p:spPr>
              <p:txBody>
                <a:bodyPr wrap="square" rtlCol="0">
                  <a:spAutoFit/>
                </a:bodyPr>
                <a:lstStyle/>
                <a:p>
                  <a:pPr algn="ctr">
                    <a:spcAft>
                      <a:spcPts val="1800"/>
                    </a:spcAft>
                  </a:pPr>
                  <a:r>
                    <a:rPr lang="fr-FR" b="1" dirty="0" smtClean="0">
                      <a:solidFill>
                        <a:schemeClr val="bg1"/>
                      </a:solidFill>
                    </a:rPr>
                    <a:t>Retard de phase (PD)</a:t>
                  </a:r>
                </a:p>
                <a:p>
                  <a:pPr>
                    <a:spcAft>
                      <a:spcPts val="1200"/>
                    </a:spcAft>
                  </a:pPr>
                  <a14:m>
                    <m:oMathPara xmlns:m="http://schemas.openxmlformats.org/officeDocument/2006/math">
                      <m:oMathParaPr>
                        <m:jc m:val="centerGroup"/>
                      </m:oMathParaPr>
                      <m:oMath xmlns:m="http://schemas.openxmlformats.org/officeDocument/2006/math">
                        <m:r>
                          <a:rPr lang="fr-FR" b="1" i="0" smtClean="0">
                            <a:solidFill>
                              <a:schemeClr val="bg1"/>
                            </a:solidFill>
                            <a:latin typeface="Cambria Math" panose="02040503050406030204" pitchFamily="18" charset="0"/>
                          </a:rPr>
                          <m:t>𝚽</m:t>
                        </m:r>
                        <m:d>
                          <m:dPr>
                            <m:ctrlPr>
                              <a:rPr lang="fr-FR" b="0" i="1" smtClean="0">
                                <a:solidFill>
                                  <a:schemeClr val="bg1"/>
                                </a:solidFill>
                                <a:latin typeface="Cambria Math" panose="02040503050406030204" pitchFamily="18" charset="0"/>
                              </a:rPr>
                            </m:ctrlPr>
                          </m:dPr>
                          <m:e>
                            <m:r>
                              <a:rPr lang="fr-FR" b="0" i="1" smtClean="0">
                                <a:solidFill>
                                  <a:schemeClr val="bg1"/>
                                </a:solidFill>
                                <a:latin typeface="Cambria Math" panose="02040503050406030204" pitchFamily="18" charset="0"/>
                              </a:rPr>
                              <m:t>𝜆</m:t>
                            </m:r>
                          </m:e>
                        </m:d>
                        <m:r>
                          <a:rPr lang="fr-FR" b="0" i="1" smtClean="0">
                            <a:solidFill>
                              <a:schemeClr val="bg1"/>
                            </a:solidFill>
                            <a:latin typeface="Cambria Math" panose="02040503050406030204" pitchFamily="18" charset="0"/>
                          </a:rPr>
                          <m:t>=</m:t>
                        </m:r>
                        <m:r>
                          <m:rPr>
                            <m:sty m:val="p"/>
                          </m:rPr>
                          <a:rPr lang="fr-FR" b="0" i="1" smtClean="0">
                            <a:solidFill>
                              <a:schemeClr val="bg1"/>
                            </a:solidFill>
                            <a:latin typeface="Cambria Math" panose="02040503050406030204" pitchFamily="18" charset="0"/>
                          </a:rPr>
                          <m:t>arg</m:t>
                        </m:r>
                        <m:r>
                          <m:rPr>
                            <m:lit/>
                          </m:rPr>
                          <a:rPr lang="fr-FR" b="0" i="1" smtClean="0">
                            <a:solidFill>
                              <a:schemeClr val="bg1"/>
                            </a:solidFill>
                            <a:latin typeface="Cambria Math" panose="02040503050406030204" pitchFamily="18" charset="0"/>
                          </a:rPr>
                          <m:t>{</m:t>
                        </m:r>
                        <m:r>
                          <a:rPr lang="fr-FR" b="1" i="0" smtClean="0">
                            <a:solidFill>
                              <a:schemeClr val="bg1"/>
                            </a:solidFill>
                            <a:latin typeface="Cambria Math" panose="02040503050406030204" pitchFamily="18" charset="0"/>
                          </a:rPr>
                          <m:t>𝚪</m:t>
                        </m:r>
                        <m:r>
                          <a:rPr lang="fr-FR" b="0" i="1" smtClean="0">
                            <a:solidFill>
                              <a:schemeClr val="bg1"/>
                            </a:solidFill>
                            <a:latin typeface="Cambria Math" panose="02040503050406030204" pitchFamily="18" charset="0"/>
                          </a:rPr>
                          <m:t>} </m:t>
                        </m:r>
                        <m:d>
                          <m:dPr>
                            <m:begChr m:val="["/>
                            <m:endChr m:val="]"/>
                            <m:ctrlPr>
                              <a:rPr lang="fr-FR" b="0" i="1" smtClean="0">
                                <a:solidFill>
                                  <a:schemeClr val="bg1"/>
                                </a:solidFill>
                                <a:latin typeface="Cambria Math" panose="02040503050406030204" pitchFamily="18" charset="0"/>
                              </a:rPr>
                            </m:ctrlPr>
                          </m:dPr>
                          <m:e>
                            <m:r>
                              <a:rPr lang="fr-FR" b="0" i="1" smtClean="0">
                                <a:solidFill>
                                  <a:schemeClr val="bg1"/>
                                </a:solidFill>
                                <a:latin typeface="Cambria Math" panose="02040503050406030204" pitchFamily="18" charset="0"/>
                              </a:rPr>
                              <m:t>2</m:t>
                            </m:r>
                            <m:r>
                              <a:rPr lang="fr-FR" b="0" i="1" smtClean="0">
                                <a:solidFill>
                                  <a:schemeClr val="bg1"/>
                                </a:solidFill>
                                <a:latin typeface="Cambria Math" panose="02040503050406030204" pitchFamily="18" charset="0"/>
                              </a:rPr>
                              <m:t>𝜋</m:t>
                            </m:r>
                          </m:e>
                        </m:d>
                      </m:oMath>
                    </m:oMathPara>
                  </a14:m>
                  <a:endParaRPr lang="en-GB" dirty="0" smtClean="0">
                    <a:solidFill>
                      <a:schemeClr val="bg1"/>
                    </a:solidFill>
                  </a:endParaRPr>
                </a:p>
                <a:p>
                  <a:r>
                    <a:rPr lang="fr-FR" dirty="0" smtClean="0">
                      <a:solidFill>
                        <a:schemeClr val="bg1"/>
                      </a:solidFill>
                    </a:rPr>
                    <a:t>= Phase </a:t>
                  </a:r>
                  <a:r>
                    <a:rPr lang="fr-FR" dirty="0">
                      <a:solidFill>
                        <a:schemeClr val="bg1"/>
                      </a:solidFill>
                    </a:rPr>
                    <a:t>de </a:t>
                  </a:r>
                  <a:r>
                    <a:rPr lang="fr-FR" dirty="0" smtClean="0">
                      <a:solidFill>
                        <a:schemeClr val="bg1"/>
                      </a:solidFill>
                    </a:rPr>
                    <a:t>l’interférogramme (</a:t>
                  </a:r>
                  <a14:m>
                    <m:oMath xmlns:m="http://schemas.openxmlformats.org/officeDocument/2006/math">
                      <m:r>
                        <a:rPr lang="fr-FR" b="0" i="1" smtClean="0">
                          <a:solidFill>
                            <a:schemeClr val="bg1"/>
                          </a:solidFill>
                          <a:latin typeface="Cambria Math" panose="02040503050406030204" pitchFamily="18" charset="0"/>
                        </a:rPr>
                        <m:t>&gt;100</m:t>
                      </m:r>
                    </m:oMath>
                  </a14:m>
                  <a:r>
                    <a:rPr lang="fr-FR" dirty="0" smtClean="0">
                      <a:solidFill>
                        <a:schemeClr val="bg1"/>
                      </a:solidFill>
                    </a:rPr>
                    <a:t> Hz)</a:t>
                  </a:r>
                </a:p>
                <a:p>
                  <a:pPr marL="285750" indent="-285750">
                    <a:buFont typeface="Wingdings" panose="05000000000000000000" pitchFamily="2" charset="2"/>
                    <a:buChar char="à"/>
                  </a:pPr>
                  <a:r>
                    <a:rPr lang="fr-FR" dirty="0" smtClean="0">
                      <a:solidFill>
                        <a:schemeClr val="bg1"/>
                      </a:solidFill>
                    </a:rPr>
                    <a:t>Rapide et précis (</a:t>
                  </a:r>
                  <a14:m>
                    <m:oMath xmlns:m="http://schemas.openxmlformats.org/officeDocument/2006/math">
                      <m:sSub>
                        <m:sSubPr>
                          <m:ctrlPr>
                            <a:rPr lang="fr-FR" i="1">
                              <a:solidFill>
                                <a:schemeClr val="bg1"/>
                              </a:solidFill>
                              <a:latin typeface="Cambria Math" panose="02040503050406030204" pitchFamily="18" charset="0"/>
                            </a:rPr>
                          </m:ctrlPr>
                        </m:sSubPr>
                        <m:e>
                          <m:d>
                            <m:dPr>
                              <m:begChr m:val="〈"/>
                              <m:endChr m:val="〉"/>
                              <m:ctrlPr>
                                <a:rPr lang="fr-FR" i="1">
                                  <a:solidFill>
                                    <a:schemeClr val="bg1"/>
                                  </a:solidFill>
                                  <a:latin typeface="Cambria Math" panose="02040503050406030204" pitchFamily="18" charset="0"/>
                                </a:rPr>
                              </m:ctrlPr>
                            </m:dPr>
                            <m:e>
                              <m:r>
                                <a:rPr lang="fr-FR" b="1" i="1">
                                  <a:solidFill>
                                    <a:schemeClr val="bg1"/>
                                  </a:solidFill>
                                  <a:latin typeface="Cambria Math" panose="02040503050406030204" pitchFamily="18" charset="0"/>
                                </a:rPr>
                                <m:t>𝚽</m:t>
                              </m:r>
                            </m:e>
                          </m:d>
                        </m:e>
                        <m:sub>
                          <m:r>
                            <a:rPr lang="fr-FR" i="1">
                              <a:solidFill>
                                <a:schemeClr val="bg1"/>
                              </a:solidFill>
                              <a:latin typeface="Cambria Math" panose="02040503050406030204" pitchFamily="18" charset="0"/>
                            </a:rPr>
                            <m:t>𝜆</m:t>
                          </m:r>
                        </m:sub>
                      </m:sSub>
                    </m:oMath>
                  </a14:m>
                  <a:r>
                    <a:rPr lang="fr-FR" dirty="0" smtClean="0">
                      <a:solidFill>
                        <a:schemeClr val="bg1"/>
                      </a:solidFill>
                    </a:rPr>
                    <a:t>) mais insensible au GD</a:t>
                  </a:r>
                  <a:endParaRPr lang="fr-FR" dirty="0">
                    <a:solidFill>
                      <a:schemeClr val="bg1"/>
                    </a:solidFill>
                  </a:endParaRPr>
                </a:p>
              </p:txBody>
            </p:sp>
          </mc:Choice>
          <mc:Fallback xmlns="">
            <p:sp>
              <p:nvSpPr>
                <p:cNvPr id="121" name="ZoneTexte 120"/>
                <p:cNvSpPr txBox="1">
                  <a:spLocks noRot="1" noChangeAspect="1" noMove="1" noResize="1" noEditPoints="1" noAdjustHandles="1" noChangeArrowheads="1" noChangeShapeType="1" noTextEdit="1"/>
                </p:cNvSpPr>
                <p:nvPr/>
              </p:nvSpPr>
              <p:spPr>
                <a:xfrm>
                  <a:off x="321918" y="4617501"/>
                  <a:ext cx="5099155" cy="1753672"/>
                </a:xfrm>
                <a:prstGeom prst="roundRect">
                  <a:avLst/>
                </a:prstGeom>
                <a:blipFill>
                  <a:blip r:embed="rId5"/>
                  <a:stretch>
                    <a:fillRect b="-34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Rectangle à coins arrondis 121"/>
                <p:cNvSpPr/>
                <p:nvPr/>
              </p:nvSpPr>
              <p:spPr>
                <a:xfrm>
                  <a:off x="5539234" y="4617501"/>
                  <a:ext cx="5949503" cy="1753672"/>
                </a:xfrm>
                <a:prstGeom prst="roundRect">
                  <a:avLst/>
                </a:prstGeom>
                <a:ln>
                  <a:noFill/>
                </a:ln>
              </p:spPr>
              <p:txBody>
                <a:bodyPr wrap="square">
                  <a:spAutoFit/>
                </a:bodyPr>
                <a:lstStyle/>
                <a:p>
                  <a:pPr algn="ctr">
                    <a:spcAft>
                      <a:spcPts val="1800"/>
                    </a:spcAft>
                  </a:pPr>
                  <a:r>
                    <a:rPr lang="fr-FR" b="1" dirty="0" smtClean="0">
                      <a:solidFill>
                        <a:schemeClr val="bg1"/>
                      </a:solidFill>
                    </a:rPr>
                    <a:t>Retard de groupe (GD)</a:t>
                  </a:r>
                  <a:endParaRPr lang="fr-FR" b="1" dirty="0">
                    <a:solidFill>
                      <a:schemeClr val="bg1"/>
                    </a:solidFill>
                  </a:endParaRPr>
                </a:p>
                <a:p>
                  <a:pPr>
                    <a:spcAft>
                      <a:spcPts val="1200"/>
                    </a:spcAft>
                  </a:pPr>
                  <a14:m>
                    <m:oMathPara xmlns:m="http://schemas.openxmlformats.org/officeDocument/2006/math">
                      <m:oMathParaPr>
                        <m:jc m:val="centerGroup"/>
                      </m:oMathParaPr>
                      <m:oMath xmlns:m="http://schemas.openxmlformats.org/officeDocument/2006/math">
                        <m:r>
                          <a:rPr lang="fr-FR" b="1" i="1">
                            <a:solidFill>
                              <a:schemeClr val="bg1"/>
                            </a:solidFill>
                            <a:latin typeface="Cambria Math" panose="02040503050406030204" pitchFamily="18" charset="0"/>
                          </a:rPr>
                          <m:t>𝚿</m:t>
                        </m:r>
                        <m:d>
                          <m:dPr>
                            <m:ctrlPr>
                              <a:rPr lang="fr-FR" i="1">
                                <a:solidFill>
                                  <a:schemeClr val="bg1"/>
                                </a:solidFill>
                                <a:latin typeface="Cambria Math" panose="02040503050406030204" pitchFamily="18" charset="0"/>
                              </a:rPr>
                            </m:ctrlPr>
                          </m:dPr>
                          <m:e>
                            <m:r>
                              <a:rPr lang="fr-FR" b="0" i="1" smtClean="0">
                                <a:solidFill>
                                  <a:schemeClr val="bg1"/>
                                </a:solidFill>
                                <a:latin typeface="Cambria Math" panose="02040503050406030204" pitchFamily="18" charset="0"/>
                              </a:rPr>
                              <m:t>𝜆</m:t>
                            </m:r>
                          </m:e>
                        </m:d>
                        <m:r>
                          <a:rPr lang="fr-FR" i="1">
                            <a:solidFill>
                              <a:schemeClr val="bg1"/>
                            </a:solidFill>
                            <a:latin typeface="Cambria Math" panose="02040503050406030204" pitchFamily="18" charset="0"/>
                          </a:rPr>
                          <m:t>=</m:t>
                        </m:r>
                        <m:r>
                          <a:rPr lang="fr-FR" b="0" i="1" smtClean="0">
                            <a:solidFill>
                              <a:schemeClr val="bg1"/>
                            </a:solidFill>
                            <a:latin typeface="Cambria Math" panose="02040503050406030204" pitchFamily="18" charset="0"/>
                          </a:rPr>
                          <m:t>𝑅</m:t>
                        </m:r>
                        <m:r>
                          <m:rPr>
                            <m:sty m:val="p"/>
                          </m:rPr>
                          <a:rPr lang="fr-FR" b="0" i="0" smtClean="0">
                            <a:solidFill>
                              <a:schemeClr val="bg1"/>
                            </a:solidFill>
                            <a:latin typeface="Cambria Math" panose="02040503050406030204" pitchFamily="18" charset="0"/>
                          </a:rPr>
                          <m:t>d</m:t>
                        </m:r>
                        <m:r>
                          <a:rPr lang="fr-FR" b="1" i="0" smtClean="0">
                            <a:solidFill>
                              <a:schemeClr val="bg1"/>
                            </a:solidFill>
                            <a:latin typeface="Cambria Math" panose="02040503050406030204" pitchFamily="18" charset="0"/>
                          </a:rPr>
                          <m:t>𝚽</m:t>
                        </m:r>
                        <m:r>
                          <a:rPr lang="fr-FR" b="0" i="0" smtClean="0">
                            <a:solidFill>
                              <a:schemeClr val="bg1"/>
                            </a:solidFill>
                            <a:latin typeface="Cambria Math" panose="02040503050406030204" pitchFamily="18" charset="0"/>
                          </a:rPr>
                          <m:t>(</m:t>
                        </m:r>
                        <m:r>
                          <a:rPr lang="fr-FR" b="0" i="1" smtClean="0">
                            <a:solidFill>
                              <a:schemeClr val="bg1"/>
                            </a:solidFill>
                            <a:latin typeface="Cambria Math" panose="02040503050406030204" pitchFamily="18" charset="0"/>
                          </a:rPr>
                          <m:t>𝜆</m:t>
                        </m:r>
                        <m:r>
                          <a:rPr lang="fr-FR" b="0" i="1" smtClean="0">
                            <a:solidFill>
                              <a:schemeClr val="bg1"/>
                            </a:solidFill>
                            <a:latin typeface="Cambria Math" panose="02040503050406030204" pitchFamily="18" charset="0"/>
                          </a:rPr>
                          <m:t>) [2</m:t>
                        </m:r>
                        <m:r>
                          <a:rPr lang="fr-FR" b="0" i="1" smtClean="0">
                            <a:solidFill>
                              <a:schemeClr val="bg1"/>
                            </a:solidFill>
                            <a:latin typeface="Cambria Math" panose="02040503050406030204" pitchFamily="18" charset="0"/>
                          </a:rPr>
                          <m:t>𝜋</m:t>
                        </m:r>
                        <m:r>
                          <a:rPr lang="fr-FR" b="0" i="1" smtClean="0">
                            <a:solidFill>
                              <a:schemeClr val="bg1"/>
                            </a:solidFill>
                            <a:latin typeface="Cambria Math" panose="02040503050406030204" pitchFamily="18" charset="0"/>
                          </a:rPr>
                          <m:t>𝑅</m:t>
                        </m:r>
                        <m:r>
                          <a:rPr lang="fr-FR" b="0" i="1" smtClean="0">
                            <a:solidFill>
                              <a:schemeClr val="bg1"/>
                            </a:solidFill>
                            <a:latin typeface="Cambria Math" panose="02040503050406030204" pitchFamily="18" charset="0"/>
                          </a:rPr>
                          <m:t>]</m:t>
                        </m:r>
                      </m:oMath>
                    </m:oMathPara>
                  </a14:m>
                  <a:endParaRPr lang="en-GB" dirty="0" smtClean="0">
                    <a:solidFill>
                      <a:schemeClr val="bg1"/>
                    </a:solidFill>
                  </a:endParaRPr>
                </a:p>
                <a:p>
                  <a:r>
                    <a:rPr lang="fr-FR" dirty="0" smtClean="0">
                      <a:solidFill>
                        <a:schemeClr val="bg1"/>
                      </a:solidFill>
                      <a:sym typeface="Wingdings" panose="05000000000000000000" pitchFamily="2" charset="2"/>
                    </a:rPr>
                    <a:t>= Position de la visibilité maximale instantanée (</a:t>
                  </a:r>
                  <a14:m>
                    <m:oMath xmlns:m="http://schemas.openxmlformats.org/officeDocument/2006/math">
                      <m:r>
                        <a:rPr lang="fr-FR" b="0" i="1" smtClean="0">
                          <a:solidFill>
                            <a:schemeClr val="bg1"/>
                          </a:solidFill>
                          <a:latin typeface="Cambria Math" panose="02040503050406030204" pitchFamily="18" charset="0"/>
                          <a:sym typeface="Wingdings" panose="05000000000000000000" pitchFamily="2" charset="2"/>
                        </a:rPr>
                        <m:t>∼</m:t>
                      </m:r>
                    </m:oMath>
                  </a14:m>
                  <a:r>
                    <a:rPr lang="fr-FR" dirty="0" smtClean="0">
                      <a:solidFill>
                        <a:schemeClr val="bg1"/>
                      </a:solidFill>
                      <a:sym typeface="Wingdings" panose="05000000000000000000" pitchFamily="2" charset="2"/>
                    </a:rPr>
                    <a:t> 1-10 Hz)</a:t>
                  </a:r>
                </a:p>
                <a:p>
                  <a:pPr marL="285750" indent="-285750">
                    <a:buFont typeface="Wingdings" panose="05000000000000000000" pitchFamily="2" charset="2"/>
                    <a:buChar char="à"/>
                  </a:pPr>
                  <a:r>
                    <a:rPr lang="fr-FR" dirty="0">
                      <a:solidFill>
                        <a:schemeClr val="bg1"/>
                      </a:solidFill>
                      <a:sym typeface="Wingdings" panose="05000000000000000000" pitchFamily="2" charset="2"/>
                    </a:rPr>
                    <a:t>E</a:t>
                  </a:r>
                  <a:r>
                    <a:rPr lang="fr-FR" dirty="0" smtClean="0">
                      <a:solidFill>
                        <a:schemeClr val="bg1"/>
                      </a:solidFill>
                      <a:sym typeface="Wingdings" panose="05000000000000000000" pitchFamily="2" charset="2"/>
                    </a:rPr>
                    <a:t>volution lente </a:t>
                  </a:r>
                  <a:r>
                    <a:rPr lang="fr-FR" dirty="0" smtClean="0">
                      <a:solidFill>
                        <a:schemeClr val="bg1"/>
                      </a:solidFill>
                    </a:rPr>
                    <a:t>(</a:t>
                  </a:r>
                  <a14:m>
                    <m:oMath xmlns:m="http://schemas.openxmlformats.org/officeDocument/2006/math">
                      <m:sSub>
                        <m:sSubPr>
                          <m:ctrlPr>
                            <a:rPr lang="fr-FR" i="1">
                              <a:solidFill>
                                <a:schemeClr val="bg1"/>
                              </a:solidFill>
                              <a:latin typeface="Cambria Math" panose="02040503050406030204" pitchFamily="18" charset="0"/>
                            </a:rPr>
                          </m:ctrlPr>
                        </m:sSubPr>
                        <m:e>
                          <m:d>
                            <m:dPr>
                              <m:begChr m:val="〈"/>
                              <m:endChr m:val="〉"/>
                              <m:ctrlPr>
                                <a:rPr lang="fr-FR" i="1">
                                  <a:solidFill>
                                    <a:schemeClr val="bg1"/>
                                  </a:solidFill>
                                  <a:latin typeface="Cambria Math" panose="02040503050406030204" pitchFamily="18" charset="0"/>
                                </a:rPr>
                              </m:ctrlPr>
                            </m:dPr>
                            <m:e>
                              <m:r>
                                <a:rPr lang="fr-FR" b="1" i="0" smtClean="0">
                                  <a:solidFill>
                                    <a:schemeClr val="bg1"/>
                                  </a:solidFill>
                                  <a:latin typeface="Cambria Math" panose="02040503050406030204" pitchFamily="18" charset="0"/>
                                </a:rPr>
                                <m:t>𝚿</m:t>
                              </m:r>
                            </m:e>
                          </m:d>
                        </m:e>
                        <m:sub>
                          <m:r>
                            <a:rPr lang="fr-FR" b="0" i="1" smtClean="0">
                              <a:solidFill>
                                <a:schemeClr val="bg1"/>
                              </a:solidFill>
                              <a:latin typeface="Cambria Math" panose="02040503050406030204" pitchFamily="18" charset="0"/>
                            </a:rPr>
                            <m:t>𝑡</m:t>
                          </m:r>
                        </m:sub>
                      </m:sSub>
                    </m:oMath>
                  </a14:m>
                  <a:r>
                    <a:rPr lang="fr-FR" dirty="0" smtClean="0">
                      <a:solidFill>
                        <a:schemeClr val="bg1"/>
                      </a:solidFill>
                    </a:rPr>
                    <a:t>)</a:t>
                  </a:r>
                  <a:endParaRPr lang="fr-FR" dirty="0">
                    <a:solidFill>
                      <a:schemeClr val="bg1"/>
                    </a:solidFill>
                  </a:endParaRPr>
                </a:p>
              </p:txBody>
            </p:sp>
          </mc:Choice>
          <mc:Fallback xmlns="">
            <p:sp>
              <p:nvSpPr>
                <p:cNvPr id="122" name="Rectangle à coins arrondis 121"/>
                <p:cNvSpPr>
                  <a:spLocks noRot="1" noChangeAspect="1" noMove="1" noResize="1" noEditPoints="1" noAdjustHandles="1" noChangeArrowheads="1" noChangeShapeType="1" noTextEdit="1"/>
                </p:cNvSpPr>
                <p:nvPr/>
              </p:nvSpPr>
              <p:spPr>
                <a:xfrm>
                  <a:off x="5539234" y="4617501"/>
                  <a:ext cx="5949503" cy="1753672"/>
                </a:xfrm>
                <a:prstGeom prst="roundRect">
                  <a:avLst/>
                </a:prstGeom>
                <a:blipFill>
                  <a:blip r:embed="rId6"/>
                  <a:stretch>
                    <a:fillRect b="-347"/>
                  </a:stretch>
                </a:blipFill>
                <a:ln>
                  <a:noFill/>
                </a:ln>
              </p:spPr>
              <p:txBody>
                <a:bodyPr/>
                <a:lstStyle/>
                <a:p>
                  <a:r>
                    <a:rPr lang="en-GB">
                      <a:noFill/>
                    </a:rPr>
                    <a:t> </a:t>
                  </a:r>
                </a:p>
              </p:txBody>
            </p:sp>
          </mc:Fallback>
        </mc:AlternateContent>
        <p:sp>
          <p:nvSpPr>
            <p:cNvPr id="123" name="ZoneTexte 122"/>
            <p:cNvSpPr txBox="1"/>
            <p:nvPr/>
          </p:nvSpPr>
          <p:spPr>
            <a:xfrm>
              <a:off x="1074522" y="4287277"/>
              <a:ext cx="9632059" cy="400110"/>
            </a:xfrm>
            <a:prstGeom prst="rect">
              <a:avLst/>
            </a:prstGeom>
            <a:noFill/>
          </p:spPr>
          <p:txBody>
            <a:bodyPr wrap="square" rtlCol="0">
              <a:spAutoFit/>
            </a:bodyPr>
            <a:lstStyle/>
            <a:p>
              <a:pPr algn="ctr"/>
              <a:r>
                <a:rPr lang="fr-FR" sz="2000" b="1" dirty="0" smtClean="0">
                  <a:solidFill>
                    <a:schemeClr val="bg1"/>
                  </a:solidFill>
                </a:rPr>
                <a:t>Estimation pour chaque base interférométrique des :</a:t>
              </a:r>
              <a:endParaRPr lang="fr-FR" sz="2000" b="1" dirty="0">
                <a:solidFill>
                  <a:schemeClr val="bg1"/>
                </a:solidFill>
              </a:endParaRPr>
            </a:p>
          </p:txBody>
        </p:sp>
        <p:sp>
          <p:nvSpPr>
            <p:cNvPr id="124" name="Rectangle à coins arrondis 123"/>
            <p:cNvSpPr/>
            <p:nvPr/>
          </p:nvSpPr>
          <p:spPr>
            <a:xfrm>
              <a:off x="243840" y="4145402"/>
              <a:ext cx="11684000" cy="222577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Rectangle à coins arrondis 124"/>
          <p:cNvSpPr/>
          <p:nvPr/>
        </p:nvSpPr>
        <p:spPr>
          <a:xfrm>
            <a:off x="243840" y="872554"/>
            <a:ext cx="11684000" cy="309534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ZoneTexte 6"/>
              <p:cNvSpPr txBox="1"/>
              <p:nvPr/>
            </p:nvSpPr>
            <p:spPr>
              <a:xfrm>
                <a:off x="281227" y="2239152"/>
                <a:ext cx="1534331" cy="1209242"/>
              </a:xfrm>
              <a:prstGeom prst="rect">
                <a:avLst/>
              </a:prstGeom>
              <a:noFill/>
            </p:spPr>
            <p:txBody>
              <a:bodyPr wrap="none" rtlCol="0">
                <a:spAutoFit/>
              </a:bodyPr>
              <a:lstStyle/>
              <a:p>
                <a:r>
                  <a:rPr lang="fr-FR" b="0" dirty="0" smtClean="0">
                    <a:solidFill>
                      <a:schemeClr val="bg1"/>
                    </a:solidFill>
                  </a:rPr>
                  <a:t>6 champs</a:t>
                </a:r>
              </a:p>
              <a:p>
                <a:pPr/>
                <a:r>
                  <a:rPr lang="fr-FR" dirty="0" smtClean="0">
                    <a:solidFill>
                      <a:schemeClr val="bg1"/>
                    </a:solidFill>
                  </a:rPr>
                  <a:t>= 15 flux</a:t>
                </a:r>
                <a:br>
                  <a:rPr lang="fr-FR" dirty="0" smtClean="0">
                    <a:solidFill>
                      <a:schemeClr val="bg1"/>
                    </a:solidFill>
                  </a:rPr>
                </a:br>
                <a:r>
                  <a:rPr lang="fr-FR" dirty="0" smtClean="0">
                    <a:solidFill>
                      <a:schemeClr val="bg1"/>
                    </a:solidFill>
                  </a:rPr>
                  <a:t>cohérents</a:t>
                </a:r>
                <a:br>
                  <a:rPr lang="fr-FR" dirty="0" smtClean="0">
                    <a:solidFill>
                      <a:schemeClr val="bg1"/>
                    </a:solidFill>
                  </a:rPr>
                </a:br>
                <a14:m>
                  <m:oMathPara xmlns:m="http://schemas.openxmlformats.org/officeDocument/2006/math">
                    <m:oMathParaPr>
                      <m:jc m:val="centerGroup"/>
                    </m:oMathParaPr>
                    <m:oMath xmlns:m="http://schemas.openxmlformats.org/officeDocument/2006/math">
                      <m:r>
                        <m:rPr>
                          <m:sty m:val="p"/>
                        </m:rPr>
                        <a:rPr lang="fr-FR" b="0" i="0" smtClean="0">
                          <a:solidFill>
                            <a:schemeClr val="bg1"/>
                          </a:solidFill>
                          <a:latin typeface="Cambria Math" panose="02040503050406030204" pitchFamily="18" charset="0"/>
                        </a:rPr>
                        <m:t>Γ</m:t>
                      </m:r>
                      <m:r>
                        <a:rPr lang="fr-FR" b="0" i="0" smtClean="0">
                          <a:solidFill>
                            <a:schemeClr val="bg1"/>
                          </a:solidFill>
                          <a:latin typeface="Cambria Math" panose="02040503050406030204" pitchFamily="18" charset="0"/>
                        </a:rPr>
                        <m:t>=</m:t>
                      </m:r>
                      <m:sSup>
                        <m:sSupPr>
                          <m:ctrlPr>
                            <a:rPr lang="fr-FR" b="0" i="1" smtClean="0">
                              <a:solidFill>
                                <a:schemeClr val="bg1"/>
                              </a:solidFill>
                              <a:latin typeface="Cambria Math" panose="02040503050406030204" pitchFamily="18" charset="0"/>
                            </a:rPr>
                          </m:ctrlPr>
                        </m:sSupPr>
                        <m:e>
                          <m:r>
                            <m:rPr>
                              <m:sty m:val="p"/>
                            </m:rPr>
                            <a:rPr lang="fr-FR" b="0" i="0" smtClean="0">
                              <a:solidFill>
                                <a:schemeClr val="bg1"/>
                              </a:solidFill>
                              <a:latin typeface="Cambria Math" panose="02040503050406030204" pitchFamily="18" charset="0"/>
                            </a:rPr>
                            <m:t>Ve</m:t>
                          </m:r>
                        </m:e>
                        <m:sup>
                          <m:r>
                            <a:rPr lang="fr-FR" b="0" i="1" smtClean="0">
                              <a:solidFill>
                                <a:schemeClr val="bg1"/>
                              </a:solidFill>
                              <a:latin typeface="Cambria Math" panose="02040503050406030204" pitchFamily="18" charset="0"/>
                            </a:rPr>
                            <m:t>𝑖</m:t>
                          </m:r>
                          <m:r>
                            <m:rPr>
                              <m:sty m:val="p"/>
                            </m:rPr>
                            <a:rPr lang="fr-FR" b="0" i="0" smtClean="0">
                              <a:solidFill>
                                <a:schemeClr val="bg1"/>
                              </a:solidFill>
                              <a:latin typeface="Cambria Math" panose="02040503050406030204" pitchFamily="18" charset="0"/>
                            </a:rPr>
                            <m:t>Φ</m:t>
                          </m:r>
                        </m:sup>
                      </m:sSup>
                    </m:oMath>
                  </m:oMathPara>
                </a14:m>
                <a:endParaRPr lang="en-GB" dirty="0">
                  <a:solidFill>
                    <a:schemeClr val="bg1"/>
                  </a:solidFill>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281227" y="2239152"/>
                <a:ext cx="1534331" cy="1209242"/>
              </a:xfrm>
              <a:prstGeom prst="rect">
                <a:avLst/>
              </a:prstGeom>
              <a:blipFill>
                <a:blip r:embed="rId7"/>
                <a:stretch>
                  <a:fillRect l="-3175" t="-25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ZoneTexte 33"/>
              <p:cNvSpPr txBox="1"/>
              <p:nvPr/>
            </p:nvSpPr>
            <p:spPr>
              <a:xfrm>
                <a:off x="5872716" y="2564612"/>
                <a:ext cx="1244443" cy="369332"/>
              </a:xfrm>
              <a:prstGeom prst="rect">
                <a:avLst/>
              </a:prstGeom>
              <a:noFill/>
            </p:spPr>
            <p:txBody>
              <a:bodyPr wrap="none" rtlCol="0">
                <a:spAutoFit/>
              </a:bodyPr>
              <a:lstStyle/>
              <a:p>
                <a:pPr>
                  <a:spcAft>
                    <a:spcPts val="600"/>
                  </a:spcAft>
                </a:pPr>
                <a:r>
                  <a:rPr lang="fr-FR" b="0" dirty="0" smtClean="0">
                    <a:solidFill>
                      <a:schemeClr val="bg1"/>
                    </a:solidFill>
                  </a:rPr>
                  <a:t>Intensités </a:t>
                </a:r>
                <a14:m>
                  <m:oMath xmlns:m="http://schemas.openxmlformats.org/officeDocument/2006/math">
                    <m:r>
                      <a:rPr lang="fr-FR" b="0" i="1" smtClean="0">
                        <a:solidFill>
                          <a:schemeClr val="bg1"/>
                        </a:solidFill>
                        <a:latin typeface="Cambria Math" panose="02040503050406030204" pitchFamily="18" charset="0"/>
                      </a:rPr>
                      <m:t>𝐼</m:t>
                    </m:r>
                  </m:oMath>
                </a14:m>
                <a:endParaRPr lang="fr-FR" b="0" dirty="0" smtClean="0">
                  <a:solidFill>
                    <a:schemeClr val="bg1"/>
                  </a:solidFill>
                </a:endParaRPr>
              </a:p>
            </p:txBody>
          </p:sp>
        </mc:Choice>
        <mc:Fallback xmlns="">
          <p:sp>
            <p:nvSpPr>
              <p:cNvPr id="34" name="ZoneTexte 33"/>
              <p:cNvSpPr txBox="1">
                <a:spLocks noRot="1" noChangeAspect="1" noMove="1" noResize="1" noEditPoints="1" noAdjustHandles="1" noChangeArrowheads="1" noChangeShapeType="1" noTextEdit="1"/>
              </p:cNvSpPr>
              <p:nvPr/>
            </p:nvSpPr>
            <p:spPr>
              <a:xfrm>
                <a:off x="5872716" y="2564612"/>
                <a:ext cx="1244443" cy="369332"/>
              </a:xfrm>
              <a:prstGeom prst="rect">
                <a:avLst/>
              </a:prstGeom>
              <a:blipFill>
                <a:blip r:embed="rId8"/>
                <a:stretch>
                  <a:fillRect l="-3902"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ZoneTexte 9"/>
              <p:cNvSpPr txBox="1"/>
              <p:nvPr/>
            </p:nvSpPr>
            <p:spPr>
              <a:xfrm>
                <a:off x="6509840" y="3478339"/>
                <a:ext cx="4749505" cy="369332"/>
              </a:xfrm>
              <a:prstGeom prst="rect">
                <a:avLst/>
              </a:prstGeom>
              <a:noFill/>
            </p:spPr>
            <p:txBody>
              <a:bodyPr wrap="none" rtlCol="0">
                <a:spAutoFit/>
              </a:bodyPr>
              <a:lstStyle/>
              <a:p>
                <a:r>
                  <a:rPr lang="fr-FR" dirty="0" smtClean="0">
                    <a:solidFill>
                      <a:schemeClr val="bg1"/>
                    </a:solidFill>
                  </a:rPr>
                  <a:t>Estimation des 15 flux cohérents </a:t>
                </a:r>
                <a:r>
                  <a:rPr lang="en-GB" dirty="0" smtClean="0">
                    <a:solidFill>
                      <a:schemeClr val="bg1"/>
                    </a:solidFill>
                  </a:rPr>
                  <a:t>: </a:t>
                </a:r>
                <a14:m>
                  <m:oMath xmlns:m="http://schemas.openxmlformats.org/officeDocument/2006/math">
                    <m:r>
                      <a:rPr lang="fr-FR" b="1" i="0" smtClean="0">
                        <a:solidFill>
                          <a:schemeClr val="bg1"/>
                        </a:solidFill>
                        <a:latin typeface="Cambria Math" panose="02040503050406030204" pitchFamily="18" charset="0"/>
                      </a:rPr>
                      <m:t>𝚪</m:t>
                    </m:r>
                    <m:r>
                      <a:rPr lang="fr-FR" b="1" i="1" smtClean="0">
                        <a:solidFill>
                          <a:schemeClr val="bg1"/>
                        </a:solidFill>
                        <a:latin typeface="Cambria Math" panose="02040503050406030204" pitchFamily="18" charset="0"/>
                      </a:rPr>
                      <m:t>≃</m:t>
                    </m:r>
                    <m:r>
                      <a:rPr lang="fr-FR" b="1" i="0">
                        <a:solidFill>
                          <a:schemeClr val="bg1"/>
                        </a:solidFill>
                        <a:latin typeface="Cambria Math" panose="02040503050406030204" pitchFamily="18" charset="0"/>
                      </a:rPr>
                      <m:t>𝐏𝟐𝐕𝐌</m:t>
                    </m:r>
                    <m:r>
                      <a:rPr lang="fr-FR" b="1" i="1">
                        <a:solidFill>
                          <a:schemeClr val="bg1"/>
                        </a:solidFill>
                        <a:latin typeface="Cambria Math" panose="02040503050406030204" pitchFamily="18" charset="0"/>
                      </a:rPr>
                      <m:t>⋅</m:t>
                    </m:r>
                    <m:r>
                      <a:rPr lang="fr-FR" b="1" i="1">
                        <a:solidFill>
                          <a:schemeClr val="bg1"/>
                        </a:solidFill>
                        <a:latin typeface="Cambria Math" panose="02040503050406030204" pitchFamily="18" charset="0"/>
                      </a:rPr>
                      <m:t>𝑰</m:t>
                    </m:r>
                  </m:oMath>
                </a14:m>
                <a:endParaRPr lang="en-GB" b="1" dirty="0">
                  <a:solidFill>
                    <a:schemeClr val="bg1"/>
                  </a:solidFill>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6509840" y="3478339"/>
                <a:ext cx="4749505" cy="369332"/>
              </a:xfrm>
              <a:prstGeom prst="rect">
                <a:avLst/>
              </a:prstGeom>
              <a:blipFill>
                <a:blip r:embed="rId9"/>
                <a:stretch>
                  <a:fillRect l="-1155" t="-10000" b="-26667"/>
                </a:stretch>
              </a:blipFill>
            </p:spPr>
            <p:txBody>
              <a:bodyPr/>
              <a:lstStyle/>
              <a:p>
                <a:r>
                  <a:rPr lang="en-GB">
                    <a:noFill/>
                  </a:rPr>
                  <a:t> </a:t>
                </a:r>
              </a:p>
            </p:txBody>
          </p:sp>
        </mc:Fallback>
      </mc:AlternateContent>
      <p:sp>
        <p:nvSpPr>
          <p:cNvPr id="12" name="Flèche droite 11"/>
          <p:cNvSpPr/>
          <p:nvPr/>
        </p:nvSpPr>
        <p:spPr>
          <a:xfrm>
            <a:off x="6042674" y="3520367"/>
            <a:ext cx="361204" cy="294408"/>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à coins arrondis 8"/>
          <p:cNvSpPr/>
          <p:nvPr/>
        </p:nvSpPr>
        <p:spPr>
          <a:xfrm rot="1903489">
            <a:off x="2042919" y="2471911"/>
            <a:ext cx="3781942" cy="4578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Pas installé sur MIRC-X actuellement</a:t>
            </a:r>
            <a:endParaRPr lang="fr-FR" dirty="0"/>
          </a:p>
        </p:txBody>
      </p:sp>
    </p:spTree>
    <p:extLst>
      <p:ext uri="{BB962C8B-B14F-4D97-AF65-F5344CB8AC3E}">
        <p14:creationId xmlns:p14="http://schemas.microsoft.com/office/powerpoint/2010/main" val="1216435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mod="1"/>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15</a:t>
            </a:fld>
            <a:endParaRPr lang="fr-FR" noProof="0" dirty="0"/>
          </a:p>
        </p:txBody>
      </p:sp>
      <p:sp>
        <p:nvSpPr>
          <p:cNvPr id="8" name="Espace réservé du texte 7"/>
          <p:cNvSpPr>
            <a:spLocks noGrp="1"/>
          </p:cNvSpPr>
          <p:nvPr>
            <p:ph type="body" sz="quarter" idx="16"/>
          </p:nvPr>
        </p:nvSpPr>
        <p:spPr/>
        <p:txBody>
          <a:bodyPr anchor="ctr">
            <a:normAutofit lnSpcReduction="10000"/>
          </a:bodyPr>
          <a:lstStyle/>
          <a:p>
            <a:r>
              <a:rPr lang="fr-FR" dirty="0" smtClean="0"/>
              <a:t>SPICA-FT – Boucle de cophasage</a:t>
            </a:r>
            <a:endParaRPr lang="fr-FR" dirty="0"/>
          </a:p>
        </p:txBody>
      </p:sp>
      <p:sp>
        <p:nvSpPr>
          <p:cNvPr id="44" name="ZoneTexte 43"/>
          <p:cNvSpPr txBox="1"/>
          <p:nvPr/>
        </p:nvSpPr>
        <p:spPr>
          <a:xfrm>
            <a:off x="859303" y="721806"/>
            <a:ext cx="8316251" cy="442674"/>
          </a:xfrm>
          <a:prstGeom prst="roundRect">
            <a:avLst/>
          </a:prstGeom>
          <a:noFill/>
          <a:ln>
            <a:solidFill>
              <a:schemeClr val="bg1"/>
            </a:solidFill>
          </a:ln>
        </p:spPr>
        <p:txBody>
          <a:bodyPr wrap="none" rtlCol="0">
            <a:spAutoFit/>
          </a:bodyPr>
          <a:lstStyle/>
          <a:p>
            <a:r>
              <a:rPr lang="fr-FR" sz="2000" b="1" dirty="0" smtClean="0">
                <a:solidFill>
                  <a:schemeClr val="bg1"/>
                </a:solidFill>
                <a:effectLst>
                  <a:outerShdw blurRad="38100" dist="38100" dir="2700000" algn="tl">
                    <a:srgbClr val="000000">
                      <a:alpha val="43137"/>
                    </a:srgbClr>
                  </a:outerShdw>
                </a:effectLst>
              </a:rPr>
              <a:t>Logique de commande du SPICA-FT </a:t>
            </a:r>
            <a:r>
              <a:rPr lang="fr-FR" sz="2000" b="1" smtClean="0">
                <a:solidFill>
                  <a:schemeClr val="bg1"/>
                </a:solidFill>
                <a:effectLst>
                  <a:outerShdw blurRad="38100" dist="38100" dir="2700000" algn="tl">
                    <a:srgbClr val="000000">
                      <a:alpha val="43137"/>
                    </a:srgbClr>
                  </a:outerShdw>
                </a:effectLst>
              </a:rPr>
              <a:t>(adaptée </a:t>
            </a:r>
            <a:r>
              <a:rPr lang="fr-FR" sz="2000" b="1" dirty="0" smtClean="0">
                <a:solidFill>
                  <a:schemeClr val="bg1"/>
                </a:solidFill>
                <a:effectLst>
                  <a:outerShdw blurRad="38100" dist="38100" dir="2700000" algn="tl">
                    <a:srgbClr val="000000">
                      <a:alpha val="43137"/>
                    </a:srgbClr>
                  </a:outerShdw>
                </a:effectLst>
              </a:rPr>
              <a:t>de GRAVITY-FT, Lacour 2019)</a:t>
            </a:r>
            <a:endParaRPr lang="fr-FR" sz="2000" b="1" dirty="0">
              <a:solidFill>
                <a:schemeClr val="bg1"/>
              </a:solidFill>
              <a:effectLst>
                <a:outerShdw blurRad="38100" dist="38100" dir="2700000" algn="tl">
                  <a:srgbClr val="000000">
                    <a:alpha val="43137"/>
                  </a:srgbClr>
                </a:outerShdw>
              </a:effectLst>
            </a:endParaRPr>
          </a:p>
        </p:txBody>
      </p:sp>
      <p:cxnSp>
        <p:nvCxnSpPr>
          <p:cNvPr id="45" name="Connecteur droit 44"/>
          <p:cNvCxnSpPr/>
          <p:nvPr/>
        </p:nvCxnSpPr>
        <p:spPr>
          <a:xfrm>
            <a:off x="1252634" y="1370210"/>
            <a:ext cx="10642693" cy="1031"/>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9" name="Connecteur droit 48"/>
          <p:cNvCxnSpPr>
            <a:stCxn id="95" idx="6"/>
          </p:cNvCxnSpPr>
          <p:nvPr/>
        </p:nvCxnSpPr>
        <p:spPr>
          <a:xfrm flipV="1">
            <a:off x="5980428" y="3846244"/>
            <a:ext cx="564578" cy="20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a:stCxn id="57" idx="0"/>
            <a:endCxn id="80" idx="4"/>
          </p:cNvCxnSpPr>
          <p:nvPr/>
        </p:nvCxnSpPr>
        <p:spPr>
          <a:xfrm flipV="1">
            <a:off x="3410925" y="3435713"/>
            <a:ext cx="785" cy="515459"/>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57" name="ZoneTexte 56"/>
          <p:cNvSpPr txBox="1"/>
          <p:nvPr/>
        </p:nvSpPr>
        <p:spPr>
          <a:xfrm>
            <a:off x="2678912" y="3951172"/>
            <a:ext cx="1464026" cy="535951"/>
          </a:xfrm>
          <a:prstGeom prst="rect">
            <a:avLst/>
          </a:prstGeom>
          <a:noFill/>
          <a:ln>
            <a:noFill/>
          </a:ln>
        </p:spPr>
        <p:txBody>
          <a:bodyPr wrap="square" rtlCol="0">
            <a:spAutoFit/>
          </a:bodyPr>
          <a:lstStyle/>
          <a:p>
            <a:r>
              <a:rPr lang="fr-FR" sz="1400" dirty="0" smtClean="0">
                <a:solidFill>
                  <a:schemeClr val="bg1"/>
                </a:solidFill>
              </a:rPr>
              <a:t>Perturbations atmosphériques</a:t>
            </a:r>
            <a:endParaRPr lang="fr-FR" sz="1400" dirty="0">
              <a:solidFill>
                <a:schemeClr val="bg1"/>
              </a:solidFill>
            </a:endParaRPr>
          </a:p>
        </p:txBody>
      </p:sp>
      <p:grpSp>
        <p:nvGrpSpPr>
          <p:cNvPr id="58" name="Groupe 57"/>
          <p:cNvGrpSpPr/>
          <p:nvPr/>
        </p:nvGrpSpPr>
        <p:grpSpPr>
          <a:xfrm>
            <a:off x="5658364" y="2228402"/>
            <a:ext cx="396000" cy="396000"/>
            <a:chOff x="3122477" y="5120639"/>
            <a:chExt cx="400330" cy="358200"/>
          </a:xfrm>
        </p:grpSpPr>
        <p:sp>
          <p:nvSpPr>
            <p:cNvPr id="59" name="Ellipse 58"/>
            <p:cNvSpPr/>
            <p:nvPr/>
          </p:nvSpPr>
          <p:spPr>
            <a:xfrm>
              <a:off x="3122477" y="5120639"/>
              <a:ext cx="400330" cy="35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cxnSp>
          <p:nvCxnSpPr>
            <p:cNvPr id="61" name="Connecteur droit 60"/>
            <p:cNvCxnSpPr>
              <a:stCxn id="59" idx="1"/>
              <a:endCxn id="59" idx="5"/>
            </p:cNvCxnSpPr>
            <p:nvPr/>
          </p:nvCxnSpPr>
          <p:spPr>
            <a:xfrm>
              <a:off x="3181104" y="5173096"/>
              <a:ext cx="283076" cy="2532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a:stCxn id="59" idx="3"/>
              <a:endCxn id="59" idx="7"/>
            </p:cNvCxnSpPr>
            <p:nvPr/>
          </p:nvCxnSpPr>
          <p:spPr>
            <a:xfrm flipV="1">
              <a:off x="3181104" y="5173096"/>
              <a:ext cx="283076" cy="2532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Plus 62"/>
            <p:cNvSpPr/>
            <p:nvPr/>
          </p:nvSpPr>
          <p:spPr>
            <a:xfrm>
              <a:off x="3167983" y="5246639"/>
              <a:ext cx="108000" cy="108000"/>
            </a:xfrm>
            <a:prstGeom prst="mathPlus">
              <a:avLst>
                <a:gd name="adj1" fmla="val 9409"/>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4" name="Moins 63"/>
            <p:cNvSpPr/>
            <p:nvPr/>
          </p:nvSpPr>
          <p:spPr>
            <a:xfrm>
              <a:off x="3272860" y="5359855"/>
              <a:ext cx="108000" cy="108000"/>
            </a:xfrm>
            <a:prstGeom prst="mathMinus">
              <a:avLst>
                <a:gd name="adj1" fmla="val 470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65" name="Groupe 64"/>
          <p:cNvGrpSpPr/>
          <p:nvPr/>
        </p:nvGrpSpPr>
        <p:grpSpPr>
          <a:xfrm>
            <a:off x="1046557" y="3042682"/>
            <a:ext cx="396000" cy="397990"/>
            <a:chOff x="520402" y="3278032"/>
            <a:chExt cx="400330" cy="360000"/>
          </a:xfrm>
        </p:grpSpPr>
        <p:grpSp>
          <p:nvGrpSpPr>
            <p:cNvPr id="66" name="Groupe 65"/>
            <p:cNvGrpSpPr/>
            <p:nvPr/>
          </p:nvGrpSpPr>
          <p:grpSpPr>
            <a:xfrm>
              <a:off x="520402" y="3278032"/>
              <a:ext cx="400330" cy="360000"/>
              <a:chOff x="3125411" y="5120639"/>
              <a:chExt cx="400330" cy="360000"/>
            </a:xfrm>
          </p:grpSpPr>
          <p:sp>
            <p:nvSpPr>
              <p:cNvPr id="69" name="Ellipse 68"/>
              <p:cNvSpPr/>
              <p:nvPr/>
            </p:nvSpPr>
            <p:spPr>
              <a:xfrm>
                <a:off x="3125411" y="5120639"/>
                <a:ext cx="400330" cy="36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cxnSp>
            <p:nvCxnSpPr>
              <p:cNvPr id="70" name="Connecteur droit 69"/>
              <p:cNvCxnSpPr>
                <a:stCxn id="69" idx="1"/>
                <a:endCxn id="69" idx="5"/>
              </p:cNvCxnSpPr>
              <p:nvPr/>
            </p:nvCxnSpPr>
            <p:spPr>
              <a:xfrm>
                <a:off x="3184038" y="5173360"/>
                <a:ext cx="283076" cy="2545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a:stCxn id="69" idx="3"/>
                <a:endCxn id="69" idx="7"/>
              </p:cNvCxnSpPr>
              <p:nvPr/>
            </p:nvCxnSpPr>
            <p:spPr>
              <a:xfrm flipV="1">
                <a:off x="3184038" y="5173360"/>
                <a:ext cx="283076" cy="25455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Plus 66"/>
            <p:cNvSpPr/>
            <p:nvPr/>
          </p:nvSpPr>
          <p:spPr>
            <a:xfrm>
              <a:off x="674732" y="3291110"/>
              <a:ext cx="108000" cy="108000"/>
            </a:xfrm>
            <a:prstGeom prst="mathPlus">
              <a:avLst>
                <a:gd name="adj1" fmla="val 9409"/>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8" name="Plus 67"/>
            <p:cNvSpPr/>
            <p:nvPr/>
          </p:nvSpPr>
          <p:spPr>
            <a:xfrm>
              <a:off x="664578" y="3504470"/>
              <a:ext cx="108000" cy="108000"/>
            </a:xfrm>
            <a:prstGeom prst="mathPlus">
              <a:avLst>
                <a:gd name="adj1" fmla="val 9409"/>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mc:AlternateContent xmlns:mc="http://schemas.openxmlformats.org/markup-compatibility/2006" xmlns:a14="http://schemas.microsoft.com/office/drawing/2010/main">
        <mc:Choice Requires="a14">
          <p:sp>
            <p:nvSpPr>
              <p:cNvPr id="73" name="ZoneTexte 72"/>
              <p:cNvSpPr txBox="1"/>
              <p:nvPr/>
            </p:nvSpPr>
            <p:spPr>
              <a:xfrm>
                <a:off x="395775" y="1969015"/>
                <a:ext cx="734496" cy="830997"/>
              </a:xfrm>
              <a:prstGeom prst="rect">
                <a:avLst/>
              </a:prstGeom>
              <a:noFill/>
              <a:ln>
                <a:noFill/>
              </a:ln>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fr-FR" sz="1600" b="1" i="1" smtClean="0">
                              <a:solidFill>
                                <a:schemeClr val="bg1"/>
                              </a:solidFill>
                              <a:latin typeface="Cambria Math" panose="02040503050406030204" pitchFamily="18" charset="0"/>
                            </a:rPr>
                          </m:ctrlPr>
                        </m:sSubPr>
                        <m:e>
                          <m:r>
                            <a:rPr lang="fr-FR" sz="1600" b="1" i="1">
                              <a:solidFill>
                                <a:schemeClr val="bg1"/>
                              </a:solidFill>
                              <a:latin typeface="Cambria Math" panose="02040503050406030204" pitchFamily="18" charset="0"/>
                            </a:rPr>
                            <m:t>𝒖</m:t>
                          </m:r>
                        </m:e>
                        <m:sub>
                          <m:r>
                            <a:rPr lang="fr-FR" sz="1600" b="1" i="1">
                              <a:solidFill>
                                <a:schemeClr val="bg1"/>
                              </a:solidFill>
                              <a:latin typeface="Cambria Math" panose="02040503050406030204" pitchFamily="18" charset="0"/>
                            </a:rPr>
                            <m:t>𝑮𝑫</m:t>
                          </m:r>
                        </m:sub>
                      </m:sSub>
                    </m:oMath>
                  </m:oMathPara>
                </a14:m>
                <a:endParaRPr lang="en-GB" sz="1600" b="1" dirty="0" smtClean="0">
                  <a:solidFill>
                    <a:schemeClr val="bg1"/>
                  </a:solidFill>
                </a:endParaRPr>
              </a:p>
              <a:p>
                <a:endParaRPr lang="en-GB" sz="1600" b="1" dirty="0">
                  <a:solidFill>
                    <a:schemeClr val="bg1"/>
                  </a:solidFill>
                </a:endParaRPr>
              </a:p>
              <a:p>
                <a:pPr/>
                <a14:m>
                  <m:oMathPara xmlns:m="http://schemas.openxmlformats.org/officeDocument/2006/math">
                    <m:oMathParaPr>
                      <m:jc m:val="right"/>
                    </m:oMathParaPr>
                    <m:oMath xmlns:m="http://schemas.openxmlformats.org/officeDocument/2006/math">
                      <m:r>
                        <a:rPr lang="fr-FR" sz="1600" b="1" i="1" smtClean="0">
                          <a:solidFill>
                            <a:schemeClr val="bg1"/>
                          </a:solidFill>
                          <a:latin typeface="Cambria Math" panose="02040503050406030204" pitchFamily="18" charset="0"/>
                          <a:ea typeface="Cambria Math" panose="02040503050406030204" pitchFamily="18" charset="0"/>
                        </a:rPr>
                        <m:t>=</m:t>
                      </m:r>
                      <m:r>
                        <a:rPr lang="fr-FR" sz="1600" b="1" i="1" smtClean="0">
                          <a:solidFill>
                            <a:schemeClr val="bg1"/>
                          </a:solidFill>
                          <a:latin typeface="Cambria Math" panose="02040503050406030204" pitchFamily="18" charset="0"/>
                          <a:ea typeface="Cambria Math" panose="02040503050406030204" pitchFamily="18" charset="0"/>
                        </a:rPr>
                        <m:t>𝒌</m:t>
                      </m:r>
                      <m:r>
                        <a:rPr lang="fr-FR" sz="1600" b="1" i="1" smtClean="0">
                          <a:solidFill>
                            <a:schemeClr val="bg1"/>
                          </a:solidFill>
                          <a:latin typeface="Cambria Math" panose="02040503050406030204" pitchFamily="18" charset="0"/>
                          <a:ea typeface="Cambria Math" panose="02040503050406030204" pitchFamily="18" charset="0"/>
                        </a:rPr>
                        <m:t>𝝀</m:t>
                      </m:r>
                    </m:oMath>
                  </m:oMathPara>
                </a14:m>
                <a:endParaRPr lang="en-GB" sz="1600" b="1" dirty="0">
                  <a:solidFill>
                    <a:schemeClr val="bg1"/>
                  </a:solidFill>
                </a:endParaRPr>
              </a:p>
            </p:txBody>
          </p:sp>
        </mc:Choice>
        <mc:Fallback xmlns="">
          <p:sp>
            <p:nvSpPr>
              <p:cNvPr id="73" name="ZoneTexte 72"/>
              <p:cNvSpPr txBox="1">
                <a:spLocks noRot="1" noChangeAspect="1" noMove="1" noResize="1" noEditPoints="1" noAdjustHandles="1" noChangeArrowheads="1" noChangeShapeType="1" noTextEdit="1"/>
              </p:cNvSpPr>
              <p:nvPr/>
            </p:nvSpPr>
            <p:spPr>
              <a:xfrm>
                <a:off x="395775" y="1969015"/>
                <a:ext cx="734496" cy="830997"/>
              </a:xfrm>
              <a:prstGeom prst="rect">
                <a:avLst/>
              </a:prstGeom>
              <a:blipFill>
                <a:blip r:embed="rId5"/>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ZoneTexte 73"/>
              <p:cNvSpPr txBox="1"/>
              <p:nvPr/>
            </p:nvSpPr>
            <p:spPr>
              <a:xfrm>
                <a:off x="7203" y="3623464"/>
                <a:ext cx="1161344" cy="1051506"/>
              </a:xfrm>
              <a:prstGeom prst="rect">
                <a:avLst/>
              </a:prstGeom>
              <a:noFill/>
              <a:ln>
                <a:noFill/>
              </a:ln>
            </p:spPr>
            <p:txBody>
              <a:bodyPr wrap="none" rtlCol="0">
                <a:spAutoFit/>
              </a:bodyPr>
              <a:lstStyle/>
              <a:p>
                <a:pPr algn="r"/>
                <a14:m>
                  <m:oMathPara xmlns:m="http://schemas.openxmlformats.org/officeDocument/2006/math">
                    <m:oMathParaPr>
                      <m:jc m:val="right"/>
                    </m:oMathParaPr>
                    <m:oMath xmlns:m="http://schemas.openxmlformats.org/officeDocument/2006/math">
                      <m:sSub>
                        <m:sSubPr>
                          <m:ctrlPr>
                            <a:rPr lang="fr-FR" sz="1600" b="1" i="1" smtClean="0">
                              <a:solidFill>
                                <a:schemeClr val="bg1"/>
                              </a:solidFill>
                              <a:latin typeface="Cambria Math" panose="02040503050406030204" pitchFamily="18" charset="0"/>
                            </a:rPr>
                          </m:ctrlPr>
                        </m:sSubPr>
                        <m:e>
                          <m:r>
                            <a:rPr lang="fr-FR" sz="1600" b="1" i="1">
                              <a:solidFill>
                                <a:schemeClr val="bg1"/>
                              </a:solidFill>
                              <a:latin typeface="Cambria Math" panose="02040503050406030204" pitchFamily="18" charset="0"/>
                            </a:rPr>
                            <m:t>𝒖</m:t>
                          </m:r>
                        </m:e>
                        <m:sub>
                          <m:r>
                            <a:rPr lang="fr-FR" sz="1600" b="1" i="1">
                              <a:solidFill>
                                <a:schemeClr val="bg1"/>
                              </a:solidFill>
                              <a:latin typeface="Cambria Math" panose="02040503050406030204" pitchFamily="18" charset="0"/>
                            </a:rPr>
                            <m:t>𝑷𝑫</m:t>
                          </m:r>
                        </m:sub>
                      </m:sSub>
                    </m:oMath>
                  </m:oMathPara>
                </a14:m>
                <a:endParaRPr lang="fr-FR" sz="1600" b="1" dirty="0" smtClean="0">
                  <a:solidFill>
                    <a:schemeClr val="bg1"/>
                  </a:solidFill>
                </a:endParaRPr>
              </a:p>
              <a:p>
                <a:pPr algn="r"/>
                <a:endParaRPr lang="en-GB" sz="1600" b="1" dirty="0" smtClean="0">
                  <a:solidFill>
                    <a:schemeClr val="bg1"/>
                  </a:solidFill>
                </a:endParaRPr>
              </a:p>
              <a:p>
                <a:pPr algn="r"/>
                <a14:m>
                  <m:oMathPara xmlns:m="http://schemas.openxmlformats.org/officeDocument/2006/math">
                    <m:oMathParaPr>
                      <m:jc m:val="centerGroup"/>
                    </m:oMathParaPr>
                    <m:oMath xmlns:m="http://schemas.openxmlformats.org/officeDocument/2006/math">
                      <m:r>
                        <a:rPr lang="en-GB" sz="1600" b="1" i="1" smtClean="0">
                          <a:solidFill>
                            <a:schemeClr val="bg1"/>
                          </a:solidFill>
                          <a:latin typeface="Cambria Math" panose="02040503050406030204" pitchFamily="18" charset="0"/>
                          <a:ea typeface="Cambria Math" panose="02040503050406030204" pitchFamily="18" charset="0"/>
                        </a:rPr>
                        <m:t>∈</m:t>
                      </m:r>
                      <m:r>
                        <a:rPr lang="fr-FR" sz="1600" b="1" i="1" smtClean="0">
                          <a:solidFill>
                            <a:schemeClr val="bg1"/>
                          </a:solidFill>
                          <a:latin typeface="Cambria Math" panose="02040503050406030204" pitchFamily="18" charset="0"/>
                          <a:ea typeface="Cambria Math" panose="02040503050406030204" pitchFamily="18" charset="0"/>
                        </a:rPr>
                        <m:t>[−</m:t>
                      </m:r>
                      <m:f>
                        <m:fPr>
                          <m:ctrlPr>
                            <a:rPr lang="fr-FR" sz="1600" b="1" i="1" smtClean="0">
                              <a:solidFill>
                                <a:schemeClr val="bg1"/>
                              </a:solidFill>
                              <a:latin typeface="Cambria Math" panose="02040503050406030204" pitchFamily="18" charset="0"/>
                              <a:ea typeface="Cambria Math" panose="02040503050406030204" pitchFamily="18" charset="0"/>
                            </a:rPr>
                          </m:ctrlPr>
                        </m:fPr>
                        <m:num>
                          <m:r>
                            <a:rPr lang="fr-FR" sz="1600" b="1" i="1" smtClean="0">
                              <a:solidFill>
                                <a:schemeClr val="bg1"/>
                              </a:solidFill>
                              <a:latin typeface="Cambria Math" panose="02040503050406030204" pitchFamily="18" charset="0"/>
                              <a:ea typeface="Cambria Math" panose="02040503050406030204" pitchFamily="18" charset="0"/>
                            </a:rPr>
                            <m:t>𝝀</m:t>
                          </m:r>
                        </m:num>
                        <m:den>
                          <m:r>
                            <a:rPr lang="fr-FR" sz="1600" b="1" i="1" smtClean="0">
                              <a:solidFill>
                                <a:schemeClr val="bg1"/>
                              </a:solidFill>
                              <a:latin typeface="Cambria Math" panose="02040503050406030204" pitchFamily="18" charset="0"/>
                              <a:ea typeface="Cambria Math" panose="02040503050406030204" pitchFamily="18" charset="0"/>
                            </a:rPr>
                            <m:t>𝟐</m:t>
                          </m:r>
                        </m:den>
                      </m:f>
                      <m:r>
                        <a:rPr lang="fr-FR" sz="1600" b="1" i="1" smtClean="0">
                          <a:solidFill>
                            <a:schemeClr val="bg1"/>
                          </a:solidFill>
                          <a:latin typeface="Cambria Math" panose="02040503050406030204" pitchFamily="18" charset="0"/>
                          <a:ea typeface="Cambria Math" panose="02040503050406030204" pitchFamily="18" charset="0"/>
                        </a:rPr>
                        <m:t>;</m:t>
                      </m:r>
                      <m:f>
                        <m:fPr>
                          <m:ctrlPr>
                            <a:rPr lang="fr-FR" sz="1600" b="1" i="1" smtClean="0">
                              <a:solidFill>
                                <a:schemeClr val="bg1"/>
                              </a:solidFill>
                              <a:latin typeface="Cambria Math" panose="02040503050406030204" pitchFamily="18" charset="0"/>
                              <a:ea typeface="Cambria Math" panose="02040503050406030204" pitchFamily="18" charset="0"/>
                            </a:rPr>
                          </m:ctrlPr>
                        </m:fPr>
                        <m:num>
                          <m:r>
                            <a:rPr lang="fr-FR" sz="1600" b="1" i="1" smtClean="0">
                              <a:solidFill>
                                <a:schemeClr val="bg1"/>
                              </a:solidFill>
                              <a:latin typeface="Cambria Math" panose="02040503050406030204" pitchFamily="18" charset="0"/>
                              <a:ea typeface="Cambria Math" panose="02040503050406030204" pitchFamily="18" charset="0"/>
                            </a:rPr>
                            <m:t>𝝀</m:t>
                          </m:r>
                        </m:num>
                        <m:den>
                          <m:r>
                            <a:rPr lang="fr-FR" sz="1600" b="1" i="1" smtClean="0">
                              <a:solidFill>
                                <a:schemeClr val="bg1"/>
                              </a:solidFill>
                              <a:latin typeface="Cambria Math" panose="02040503050406030204" pitchFamily="18" charset="0"/>
                              <a:ea typeface="Cambria Math" panose="02040503050406030204" pitchFamily="18" charset="0"/>
                            </a:rPr>
                            <m:t>𝟐</m:t>
                          </m:r>
                        </m:den>
                      </m:f>
                      <m:r>
                        <a:rPr lang="fr-FR" sz="1600" b="1" i="1" smtClean="0">
                          <a:solidFill>
                            <a:schemeClr val="bg1"/>
                          </a:solidFill>
                          <a:latin typeface="Cambria Math" panose="02040503050406030204" pitchFamily="18" charset="0"/>
                          <a:ea typeface="Cambria Math" panose="02040503050406030204" pitchFamily="18" charset="0"/>
                        </a:rPr>
                        <m:t>]</m:t>
                      </m:r>
                    </m:oMath>
                  </m:oMathPara>
                </a14:m>
                <a:endParaRPr lang="en-GB" sz="1600" b="1" dirty="0">
                  <a:solidFill>
                    <a:schemeClr val="bg1"/>
                  </a:solidFill>
                </a:endParaRPr>
              </a:p>
            </p:txBody>
          </p:sp>
        </mc:Choice>
        <mc:Fallback xmlns="">
          <p:sp>
            <p:nvSpPr>
              <p:cNvPr id="74" name="ZoneTexte 73"/>
              <p:cNvSpPr txBox="1">
                <a:spLocks noRot="1" noChangeAspect="1" noMove="1" noResize="1" noEditPoints="1" noAdjustHandles="1" noChangeArrowheads="1" noChangeShapeType="1" noTextEdit="1"/>
              </p:cNvSpPr>
              <p:nvPr/>
            </p:nvSpPr>
            <p:spPr>
              <a:xfrm>
                <a:off x="7203" y="3623464"/>
                <a:ext cx="1161344" cy="1051506"/>
              </a:xfrm>
              <a:prstGeom prst="rect">
                <a:avLst/>
              </a:prstGeom>
              <a:blipFill>
                <a:blip r:embed="rId6"/>
                <a:stretch>
                  <a:fillRect/>
                </a:stretch>
              </a:blipFill>
              <a:ln>
                <a:noFill/>
              </a:ln>
            </p:spPr>
            <p:txBody>
              <a:bodyPr/>
              <a:lstStyle/>
              <a:p>
                <a:r>
                  <a:rPr lang="en-GB">
                    <a:noFill/>
                  </a:rPr>
                  <a:t> </a:t>
                </a:r>
              </a:p>
            </p:txBody>
          </p:sp>
        </mc:Fallback>
      </mc:AlternateContent>
      <p:cxnSp>
        <p:nvCxnSpPr>
          <p:cNvPr id="75" name="Connecteur droit avec flèche 74"/>
          <p:cNvCxnSpPr>
            <a:endCxn id="69" idx="4"/>
          </p:cNvCxnSpPr>
          <p:nvPr/>
        </p:nvCxnSpPr>
        <p:spPr>
          <a:xfrm flipV="1">
            <a:off x="1237578" y="3440672"/>
            <a:ext cx="6979" cy="141653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endCxn id="69" idx="0"/>
          </p:cNvCxnSpPr>
          <p:nvPr/>
        </p:nvCxnSpPr>
        <p:spPr>
          <a:xfrm flipH="1">
            <a:off x="1244557" y="1372529"/>
            <a:ext cx="8077" cy="167015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84" name="Connecteur droit 83"/>
          <p:cNvCxnSpPr>
            <a:stCxn id="69" idx="6"/>
            <a:endCxn id="85" idx="1"/>
          </p:cNvCxnSpPr>
          <p:nvPr/>
        </p:nvCxnSpPr>
        <p:spPr>
          <a:xfrm>
            <a:off x="1442557" y="3241677"/>
            <a:ext cx="144219" cy="3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85" name="ZoneTexte 84"/>
          <p:cNvSpPr txBox="1"/>
          <p:nvPr/>
        </p:nvSpPr>
        <p:spPr>
          <a:xfrm>
            <a:off x="1586776" y="2949319"/>
            <a:ext cx="918485" cy="584775"/>
          </a:xfrm>
          <a:prstGeom prst="rect">
            <a:avLst/>
          </a:prstGeom>
          <a:noFill/>
          <a:ln>
            <a:solidFill>
              <a:schemeClr val="bg1"/>
            </a:solidFill>
          </a:ln>
        </p:spPr>
        <p:txBody>
          <a:bodyPr wrap="square" rtlCol="0">
            <a:spAutoFit/>
          </a:bodyPr>
          <a:lstStyle/>
          <a:p>
            <a:r>
              <a:rPr lang="fr-FR" sz="1600" dirty="0" smtClean="0">
                <a:solidFill>
                  <a:schemeClr val="bg1"/>
                </a:solidFill>
              </a:rPr>
              <a:t>Lignes à retard</a:t>
            </a:r>
            <a:endParaRPr lang="fr-FR" sz="1600" dirty="0">
              <a:solidFill>
                <a:schemeClr val="bg1"/>
              </a:solidFill>
            </a:endParaRPr>
          </a:p>
        </p:txBody>
      </p:sp>
      <p:cxnSp>
        <p:nvCxnSpPr>
          <p:cNvPr id="86" name="Connecteur droit 85"/>
          <p:cNvCxnSpPr>
            <a:stCxn id="80" idx="2"/>
            <a:endCxn id="85" idx="3"/>
          </p:cNvCxnSpPr>
          <p:nvPr/>
        </p:nvCxnSpPr>
        <p:spPr>
          <a:xfrm flipH="1">
            <a:off x="2505261" y="3237713"/>
            <a:ext cx="708449" cy="3994"/>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87" name="Connecteur droit 86"/>
          <p:cNvCxnSpPr>
            <a:stCxn id="80" idx="6"/>
            <a:endCxn id="89" idx="1"/>
          </p:cNvCxnSpPr>
          <p:nvPr/>
        </p:nvCxnSpPr>
        <p:spPr>
          <a:xfrm flipV="1">
            <a:off x="3609710" y="3237567"/>
            <a:ext cx="304477" cy="14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89" name="ZoneTexte 88"/>
          <p:cNvSpPr txBox="1"/>
          <p:nvPr/>
        </p:nvSpPr>
        <p:spPr>
          <a:xfrm>
            <a:off x="3914187" y="2975957"/>
            <a:ext cx="1293716" cy="523220"/>
          </a:xfrm>
          <a:prstGeom prst="rect">
            <a:avLst/>
          </a:prstGeom>
          <a:noFill/>
          <a:ln>
            <a:solidFill>
              <a:schemeClr val="bg1"/>
            </a:solidFill>
          </a:ln>
        </p:spPr>
        <p:txBody>
          <a:bodyPr wrap="square" rtlCol="0">
            <a:spAutoFit/>
          </a:bodyPr>
          <a:lstStyle/>
          <a:p>
            <a:r>
              <a:rPr lang="fr-FR" sz="1400" dirty="0" smtClean="0">
                <a:solidFill>
                  <a:schemeClr val="bg1"/>
                </a:solidFill>
              </a:rPr>
              <a:t>Spectro-interféromètre</a:t>
            </a:r>
            <a:endParaRPr lang="fr-FR" sz="1400" dirty="0">
              <a:solidFill>
                <a:schemeClr val="bg1"/>
              </a:solidFill>
            </a:endParaRPr>
          </a:p>
        </p:txBody>
      </p:sp>
      <p:cxnSp>
        <p:nvCxnSpPr>
          <p:cNvPr id="90" name="Connecteur droit 89"/>
          <p:cNvCxnSpPr/>
          <p:nvPr/>
        </p:nvCxnSpPr>
        <p:spPr>
          <a:xfrm flipV="1">
            <a:off x="4912995" y="2416518"/>
            <a:ext cx="466725" cy="55943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91" name="Connecteur droit 90"/>
          <p:cNvCxnSpPr/>
          <p:nvPr/>
        </p:nvCxnSpPr>
        <p:spPr>
          <a:xfrm>
            <a:off x="4933583" y="3498637"/>
            <a:ext cx="428269" cy="3458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flipH="1" flipV="1">
            <a:off x="5361852" y="2423800"/>
            <a:ext cx="304286" cy="262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grpSp>
        <p:nvGrpSpPr>
          <p:cNvPr id="94" name="Groupe 93"/>
          <p:cNvGrpSpPr/>
          <p:nvPr/>
        </p:nvGrpSpPr>
        <p:grpSpPr>
          <a:xfrm>
            <a:off x="5584429" y="3650277"/>
            <a:ext cx="396000" cy="396000"/>
            <a:chOff x="3122477" y="5120639"/>
            <a:chExt cx="400330" cy="358200"/>
          </a:xfrm>
        </p:grpSpPr>
        <p:sp>
          <p:nvSpPr>
            <p:cNvPr id="95" name="Ellipse 94"/>
            <p:cNvSpPr/>
            <p:nvPr/>
          </p:nvSpPr>
          <p:spPr>
            <a:xfrm>
              <a:off x="3122477" y="5120639"/>
              <a:ext cx="400330" cy="35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cxnSp>
          <p:nvCxnSpPr>
            <p:cNvPr id="96" name="Connecteur droit 95"/>
            <p:cNvCxnSpPr>
              <a:stCxn id="95" idx="1"/>
              <a:endCxn id="95" idx="5"/>
            </p:cNvCxnSpPr>
            <p:nvPr/>
          </p:nvCxnSpPr>
          <p:spPr>
            <a:xfrm>
              <a:off x="3181104" y="5173096"/>
              <a:ext cx="283076" cy="2532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a:stCxn id="95" idx="3"/>
              <a:endCxn id="95" idx="7"/>
            </p:cNvCxnSpPr>
            <p:nvPr/>
          </p:nvCxnSpPr>
          <p:spPr>
            <a:xfrm flipV="1">
              <a:off x="3181104" y="5173096"/>
              <a:ext cx="283076" cy="2532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8" name="Plus 97"/>
            <p:cNvSpPr/>
            <p:nvPr/>
          </p:nvSpPr>
          <p:spPr>
            <a:xfrm>
              <a:off x="3167983" y="5246639"/>
              <a:ext cx="108000" cy="108000"/>
            </a:xfrm>
            <a:prstGeom prst="mathPlus">
              <a:avLst>
                <a:gd name="adj1" fmla="val 9409"/>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99" name="Moins 98"/>
            <p:cNvSpPr/>
            <p:nvPr/>
          </p:nvSpPr>
          <p:spPr>
            <a:xfrm>
              <a:off x="3272862" y="5368562"/>
              <a:ext cx="108000" cy="108000"/>
            </a:xfrm>
            <a:prstGeom prst="mathMinus">
              <a:avLst>
                <a:gd name="adj1" fmla="val 470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cxnSp>
        <p:nvCxnSpPr>
          <p:cNvPr id="100" name="Connecteur droit 99"/>
          <p:cNvCxnSpPr>
            <a:stCxn id="95" idx="2"/>
          </p:cNvCxnSpPr>
          <p:nvPr/>
        </p:nvCxnSpPr>
        <p:spPr>
          <a:xfrm flipH="1" flipV="1">
            <a:off x="5354908" y="3845657"/>
            <a:ext cx="229521" cy="262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01" name="Connecteur droit 100"/>
          <p:cNvCxnSpPr>
            <a:stCxn id="95" idx="4"/>
          </p:cNvCxnSpPr>
          <p:nvPr/>
        </p:nvCxnSpPr>
        <p:spPr>
          <a:xfrm flipH="1">
            <a:off x="5776576" y="4046277"/>
            <a:ext cx="5853" cy="206079"/>
          </a:xfrm>
          <a:prstGeom prst="line">
            <a:avLst/>
          </a:prstGeom>
          <a:ln>
            <a:solidFill>
              <a:schemeClr val="bg1"/>
            </a:solidFill>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2" name="ZoneTexte 101"/>
              <p:cNvSpPr txBox="1"/>
              <p:nvPr/>
            </p:nvSpPr>
            <p:spPr>
              <a:xfrm>
                <a:off x="5497737" y="4271450"/>
                <a:ext cx="762260" cy="36189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solidFill>
                                <a:schemeClr val="bg1"/>
                              </a:solidFill>
                              <a:latin typeface="Cambria Math" panose="02040503050406030204" pitchFamily="18" charset="0"/>
                            </a:rPr>
                          </m:ctrlPr>
                        </m:sSubPr>
                        <m:e>
                          <m:r>
                            <a:rPr lang="fr-FR" sz="1600" b="1" i="0" smtClean="0">
                              <a:solidFill>
                                <a:schemeClr val="bg1"/>
                              </a:solidFill>
                              <a:latin typeface="Cambria Math" panose="02040503050406030204" pitchFamily="18" charset="0"/>
                            </a:rPr>
                            <m:t>𝐏𝐃</m:t>
                          </m:r>
                        </m:e>
                        <m:sub>
                          <m:r>
                            <a:rPr lang="fr-FR" sz="1600" b="1" i="1" smtClean="0">
                              <a:solidFill>
                                <a:schemeClr val="bg1"/>
                              </a:solidFill>
                              <a:latin typeface="Cambria Math" panose="02040503050406030204" pitchFamily="18" charset="0"/>
                            </a:rPr>
                            <m:t>𝒓𝒆𝒇</m:t>
                          </m:r>
                        </m:sub>
                      </m:sSub>
                    </m:oMath>
                  </m:oMathPara>
                </a14:m>
                <a:endParaRPr lang="en-GB" sz="1600" b="1" dirty="0">
                  <a:solidFill>
                    <a:schemeClr val="bg1"/>
                  </a:solidFill>
                </a:endParaRPr>
              </a:p>
            </p:txBody>
          </p:sp>
        </mc:Choice>
        <mc:Fallback xmlns="">
          <p:sp>
            <p:nvSpPr>
              <p:cNvPr id="102" name="ZoneTexte 101"/>
              <p:cNvSpPr txBox="1">
                <a:spLocks noRot="1" noChangeAspect="1" noMove="1" noResize="1" noEditPoints="1" noAdjustHandles="1" noChangeArrowheads="1" noChangeShapeType="1" noTextEdit="1"/>
              </p:cNvSpPr>
              <p:nvPr/>
            </p:nvSpPr>
            <p:spPr>
              <a:xfrm>
                <a:off x="5497737" y="4271450"/>
                <a:ext cx="762260" cy="361894"/>
              </a:xfrm>
              <a:prstGeom prst="rect">
                <a:avLst/>
              </a:prstGeom>
              <a:blipFill>
                <a:blip r:embed="rId7"/>
                <a:stretch>
                  <a:fillRect b="-678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ZoneTexte 102"/>
              <p:cNvSpPr txBox="1"/>
              <p:nvPr/>
            </p:nvSpPr>
            <p:spPr>
              <a:xfrm>
                <a:off x="5537527" y="2828885"/>
                <a:ext cx="754309" cy="358303"/>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solidFill>
                                <a:schemeClr val="bg1"/>
                              </a:solidFill>
                              <a:latin typeface="Cambria Math" panose="02040503050406030204" pitchFamily="18" charset="0"/>
                            </a:rPr>
                          </m:ctrlPr>
                        </m:sSubPr>
                        <m:e>
                          <m:r>
                            <a:rPr lang="fr-FR" sz="1600" b="0" i="1" smtClean="0">
                              <a:solidFill>
                                <a:schemeClr val="bg1"/>
                              </a:solidFill>
                              <a:latin typeface="Cambria Math" panose="02040503050406030204" pitchFamily="18" charset="0"/>
                            </a:rPr>
                            <m:t>𝐺𝐷</m:t>
                          </m:r>
                        </m:e>
                        <m:sub>
                          <m:r>
                            <a:rPr lang="fr-FR" sz="1600" b="0" i="1" smtClean="0">
                              <a:solidFill>
                                <a:schemeClr val="bg1"/>
                              </a:solidFill>
                              <a:latin typeface="Cambria Math" panose="02040503050406030204" pitchFamily="18" charset="0"/>
                            </a:rPr>
                            <m:t>𝑟𝑒𝑓</m:t>
                          </m:r>
                        </m:sub>
                      </m:sSub>
                    </m:oMath>
                  </m:oMathPara>
                </a14:m>
                <a:endParaRPr lang="en-GB" sz="1600" dirty="0">
                  <a:solidFill>
                    <a:schemeClr val="bg1"/>
                  </a:solidFill>
                </a:endParaRPr>
              </a:p>
            </p:txBody>
          </p:sp>
        </mc:Choice>
        <mc:Fallback xmlns="">
          <p:sp>
            <p:nvSpPr>
              <p:cNvPr id="103" name="ZoneTexte 102"/>
              <p:cNvSpPr txBox="1">
                <a:spLocks noRot="1" noChangeAspect="1" noMove="1" noResize="1" noEditPoints="1" noAdjustHandles="1" noChangeArrowheads="1" noChangeShapeType="1" noTextEdit="1"/>
              </p:cNvSpPr>
              <p:nvPr/>
            </p:nvSpPr>
            <p:spPr>
              <a:xfrm>
                <a:off x="5537527" y="2828885"/>
                <a:ext cx="754309" cy="358303"/>
              </a:xfrm>
              <a:prstGeom prst="rect">
                <a:avLst/>
              </a:prstGeom>
              <a:blipFill>
                <a:blip r:embed="rId8"/>
                <a:stretch>
                  <a:fillRect b="-6780"/>
                </a:stretch>
              </a:blipFill>
              <a:ln>
                <a:noFill/>
              </a:ln>
            </p:spPr>
            <p:txBody>
              <a:bodyPr/>
              <a:lstStyle/>
              <a:p>
                <a:r>
                  <a:rPr lang="en-GB">
                    <a:noFill/>
                  </a:rPr>
                  <a:t> </a:t>
                </a:r>
              </a:p>
            </p:txBody>
          </p:sp>
        </mc:Fallback>
      </mc:AlternateContent>
      <p:cxnSp>
        <p:nvCxnSpPr>
          <p:cNvPr id="104" name="Connecteur droit 103"/>
          <p:cNvCxnSpPr>
            <a:stCxn id="59" idx="4"/>
            <a:endCxn id="103" idx="0"/>
          </p:cNvCxnSpPr>
          <p:nvPr/>
        </p:nvCxnSpPr>
        <p:spPr>
          <a:xfrm>
            <a:off x="5856364" y="2624402"/>
            <a:ext cx="0" cy="204484"/>
          </a:xfrm>
          <a:prstGeom prst="line">
            <a:avLst/>
          </a:prstGeom>
          <a:ln>
            <a:solidFill>
              <a:schemeClr val="bg1"/>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05" name="Connecteur droit 104"/>
          <p:cNvCxnSpPr/>
          <p:nvPr/>
        </p:nvCxnSpPr>
        <p:spPr>
          <a:xfrm flipH="1">
            <a:off x="1237578" y="4843759"/>
            <a:ext cx="9971216" cy="13449"/>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06" name="Connecteur droit 105"/>
          <p:cNvCxnSpPr>
            <a:stCxn id="59" idx="6"/>
          </p:cNvCxnSpPr>
          <p:nvPr/>
        </p:nvCxnSpPr>
        <p:spPr>
          <a:xfrm flipV="1">
            <a:off x="6054364" y="2423625"/>
            <a:ext cx="569144" cy="27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ZoneTexte 106"/>
              <p:cNvSpPr txBox="1"/>
              <p:nvPr/>
            </p:nvSpPr>
            <p:spPr>
              <a:xfrm>
                <a:off x="6034291" y="2033714"/>
                <a:ext cx="559424" cy="350800"/>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solidFill>
                                <a:schemeClr val="bg1"/>
                              </a:solidFill>
                              <a:latin typeface="Cambria Math" panose="02040503050406030204" pitchFamily="18" charset="0"/>
                            </a:rPr>
                          </m:ctrlPr>
                        </m:sSubPr>
                        <m:e>
                          <m:r>
                            <a:rPr lang="fr-FR" sz="1600" b="1" i="1">
                              <a:solidFill>
                                <a:schemeClr val="bg1"/>
                              </a:solidFill>
                              <a:latin typeface="Cambria Math" panose="02040503050406030204" pitchFamily="18" charset="0"/>
                            </a:rPr>
                            <m:t>𝝐</m:t>
                          </m:r>
                        </m:e>
                        <m:sub>
                          <m:r>
                            <a:rPr lang="fr-FR" sz="1600" b="1" i="1">
                              <a:solidFill>
                                <a:schemeClr val="bg1"/>
                              </a:solidFill>
                              <a:latin typeface="Cambria Math" panose="02040503050406030204" pitchFamily="18" charset="0"/>
                            </a:rPr>
                            <m:t>𝑮𝑫</m:t>
                          </m:r>
                        </m:sub>
                      </m:sSub>
                    </m:oMath>
                  </m:oMathPara>
                </a14:m>
                <a:endParaRPr lang="en-GB" sz="1600" b="1" dirty="0">
                  <a:solidFill>
                    <a:schemeClr val="bg1"/>
                  </a:solidFill>
                </a:endParaRPr>
              </a:p>
            </p:txBody>
          </p:sp>
        </mc:Choice>
        <mc:Fallback xmlns="">
          <p:sp>
            <p:nvSpPr>
              <p:cNvPr id="107" name="ZoneTexte 106"/>
              <p:cNvSpPr txBox="1">
                <a:spLocks noRot="1" noChangeAspect="1" noMove="1" noResize="1" noEditPoints="1" noAdjustHandles="1" noChangeArrowheads="1" noChangeShapeType="1" noTextEdit="1"/>
              </p:cNvSpPr>
              <p:nvPr/>
            </p:nvSpPr>
            <p:spPr>
              <a:xfrm>
                <a:off x="6034291" y="2033714"/>
                <a:ext cx="559424" cy="350800"/>
              </a:xfrm>
              <a:prstGeom prst="rect">
                <a:avLst/>
              </a:prstGeom>
              <a:blipFill>
                <a:blip r:embed="rId9"/>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ZoneTexte 107"/>
              <p:cNvSpPr txBox="1"/>
              <p:nvPr/>
            </p:nvSpPr>
            <p:spPr>
              <a:xfrm>
                <a:off x="6038046" y="3803561"/>
                <a:ext cx="557778" cy="350800"/>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solidFill>
                                <a:schemeClr val="bg1"/>
                              </a:solidFill>
                              <a:latin typeface="Cambria Math" panose="02040503050406030204" pitchFamily="18" charset="0"/>
                            </a:rPr>
                          </m:ctrlPr>
                        </m:sSubPr>
                        <m:e>
                          <m:r>
                            <a:rPr lang="fr-FR" sz="1600" b="1" i="1">
                              <a:solidFill>
                                <a:schemeClr val="bg1"/>
                              </a:solidFill>
                              <a:latin typeface="Cambria Math" panose="02040503050406030204" pitchFamily="18" charset="0"/>
                            </a:rPr>
                            <m:t>𝝐</m:t>
                          </m:r>
                        </m:e>
                        <m:sub>
                          <m:r>
                            <a:rPr lang="fr-FR" sz="1600" b="1" i="1">
                              <a:solidFill>
                                <a:schemeClr val="bg1"/>
                              </a:solidFill>
                              <a:latin typeface="Cambria Math" panose="02040503050406030204" pitchFamily="18" charset="0"/>
                            </a:rPr>
                            <m:t>𝑷𝑫</m:t>
                          </m:r>
                        </m:sub>
                      </m:sSub>
                    </m:oMath>
                  </m:oMathPara>
                </a14:m>
                <a:endParaRPr lang="en-GB" sz="1600" b="1" dirty="0">
                  <a:solidFill>
                    <a:schemeClr val="bg1"/>
                  </a:solidFill>
                </a:endParaRPr>
              </a:p>
            </p:txBody>
          </p:sp>
        </mc:Choice>
        <mc:Fallback xmlns="">
          <p:sp>
            <p:nvSpPr>
              <p:cNvPr id="108" name="ZoneTexte 107"/>
              <p:cNvSpPr txBox="1">
                <a:spLocks noRot="1" noChangeAspect="1" noMove="1" noResize="1" noEditPoints="1" noAdjustHandles="1" noChangeArrowheads="1" noChangeShapeType="1" noTextEdit="1"/>
              </p:cNvSpPr>
              <p:nvPr/>
            </p:nvSpPr>
            <p:spPr>
              <a:xfrm>
                <a:off x="6038046" y="3803561"/>
                <a:ext cx="557778" cy="350800"/>
              </a:xfrm>
              <a:prstGeom prst="rect">
                <a:avLst/>
              </a:prstGeom>
              <a:blipFill>
                <a:blip r:embed="rId10"/>
                <a:stretch>
                  <a:fillRect/>
                </a:stretch>
              </a:blipFill>
              <a:ln>
                <a:noFill/>
              </a:ln>
            </p:spPr>
            <p:txBody>
              <a:bodyPr/>
              <a:lstStyle/>
              <a:p>
                <a:r>
                  <a:rPr lang="en-GB">
                    <a:noFill/>
                  </a:rPr>
                  <a:t> </a:t>
                </a:r>
              </a:p>
            </p:txBody>
          </p:sp>
        </mc:Fallback>
      </mc:AlternateContent>
      <p:sp>
        <p:nvSpPr>
          <p:cNvPr id="112" name="ZoneTexte 111"/>
          <p:cNvSpPr txBox="1"/>
          <p:nvPr/>
        </p:nvSpPr>
        <p:spPr>
          <a:xfrm>
            <a:off x="6624009" y="1943501"/>
            <a:ext cx="2314051" cy="954107"/>
          </a:xfrm>
          <a:prstGeom prst="rect">
            <a:avLst/>
          </a:prstGeom>
          <a:noFill/>
          <a:ln>
            <a:solidFill>
              <a:schemeClr val="bg1"/>
            </a:solidFill>
          </a:ln>
        </p:spPr>
        <p:txBody>
          <a:bodyPr wrap="square" rtlCol="0">
            <a:spAutoFit/>
          </a:bodyPr>
          <a:lstStyle/>
          <a:p>
            <a:r>
              <a:rPr lang="fr-FR" sz="1400" b="1" dirty="0" smtClean="0">
                <a:solidFill>
                  <a:schemeClr val="bg1"/>
                </a:solidFill>
              </a:rPr>
              <a:t>Génération des commandes GD (proportionnel intégral)</a:t>
            </a:r>
            <a:endParaRPr lang="fr-FR" sz="1400" dirty="0">
              <a:solidFill>
                <a:schemeClr val="bg1"/>
              </a:solidFill>
            </a:endParaRPr>
          </a:p>
          <a:p>
            <a:r>
              <a:rPr lang="fr-FR" sz="1400" dirty="0" smtClean="0">
                <a:solidFill>
                  <a:schemeClr val="bg1"/>
                </a:solidFill>
              </a:rPr>
              <a:t>Maximise la visibilité instrumentale des franges</a:t>
            </a:r>
          </a:p>
        </p:txBody>
      </p:sp>
      <p:sp>
        <p:nvSpPr>
          <p:cNvPr id="113" name="ZoneTexte 112"/>
          <p:cNvSpPr txBox="1"/>
          <p:nvPr/>
        </p:nvSpPr>
        <p:spPr>
          <a:xfrm>
            <a:off x="6545006" y="3462694"/>
            <a:ext cx="2310399" cy="764953"/>
          </a:xfrm>
          <a:prstGeom prst="rect">
            <a:avLst/>
          </a:prstGeom>
          <a:noFill/>
          <a:ln>
            <a:solidFill>
              <a:schemeClr val="bg1"/>
            </a:solidFill>
          </a:ln>
        </p:spPr>
        <p:txBody>
          <a:bodyPr wrap="square" rtlCol="0">
            <a:spAutoFit/>
          </a:bodyPr>
          <a:lstStyle/>
          <a:p>
            <a:r>
              <a:rPr lang="fr-FR" sz="1400" b="1" dirty="0" smtClean="0">
                <a:solidFill>
                  <a:schemeClr val="bg1"/>
                </a:solidFill>
              </a:rPr>
              <a:t>Génération des commandes PD (proportionnel intégral)</a:t>
            </a:r>
          </a:p>
          <a:p>
            <a:r>
              <a:rPr lang="fr-FR" sz="1400" dirty="0" smtClean="0">
                <a:solidFill>
                  <a:schemeClr val="bg1"/>
                </a:solidFill>
              </a:rPr>
              <a:t>Stabilise les franges</a:t>
            </a:r>
            <a:endParaRPr lang="fr-FR" sz="1400" dirty="0">
              <a:solidFill>
                <a:schemeClr val="bg1"/>
              </a:solidFill>
            </a:endParaRPr>
          </a:p>
        </p:txBody>
      </p:sp>
      <p:cxnSp>
        <p:nvCxnSpPr>
          <p:cNvPr id="114" name="Connecteur droit 113"/>
          <p:cNvCxnSpPr>
            <a:stCxn id="112" idx="3"/>
            <a:endCxn id="13" idx="1"/>
          </p:cNvCxnSpPr>
          <p:nvPr/>
        </p:nvCxnSpPr>
        <p:spPr>
          <a:xfrm flipV="1">
            <a:off x="8938060" y="2416518"/>
            <a:ext cx="643216" cy="4037"/>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35" name="Connecteur droit 134"/>
          <p:cNvCxnSpPr/>
          <p:nvPr/>
        </p:nvCxnSpPr>
        <p:spPr>
          <a:xfrm flipV="1">
            <a:off x="8855405" y="3844443"/>
            <a:ext cx="2367936"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56" name="Connecteur droit 155"/>
          <p:cNvCxnSpPr/>
          <p:nvPr/>
        </p:nvCxnSpPr>
        <p:spPr>
          <a:xfrm flipH="1" flipV="1">
            <a:off x="11895327" y="1371994"/>
            <a:ext cx="5999" cy="1036382"/>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64" name="Connecteur droit 163"/>
          <p:cNvCxnSpPr/>
          <p:nvPr/>
        </p:nvCxnSpPr>
        <p:spPr>
          <a:xfrm>
            <a:off x="11208794" y="3834789"/>
            <a:ext cx="0" cy="1015694"/>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9" name="Rectangle à coins arrondis 8"/>
          <p:cNvSpPr/>
          <p:nvPr/>
        </p:nvSpPr>
        <p:spPr>
          <a:xfrm>
            <a:off x="2939390" y="5169237"/>
            <a:ext cx="7855104" cy="101729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Simulateur temporel</a:t>
            </a:r>
            <a:r>
              <a:rPr lang="fr-FR" dirty="0" smtClean="0"/>
              <a:t>, </a:t>
            </a:r>
            <a:r>
              <a:rPr lang="fr-FR" i="1" dirty="0" smtClean="0"/>
              <a:t>cophaSIM</a:t>
            </a:r>
            <a:r>
              <a:rPr lang="fr-FR" dirty="0" smtClean="0"/>
              <a:t>, </a:t>
            </a:r>
            <a:r>
              <a:rPr lang="fr-FR" dirty="0" err="1" smtClean="0"/>
              <a:t>co</a:t>
            </a:r>
            <a:r>
              <a:rPr lang="fr-FR" dirty="0" smtClean="0"/>
              <a:t>-construit avec SPICA-FT</a:t>
            </a:r>
          </a:p>
          <a:p>
            <a:pPr algn="ctr"/>
            <a:r>
              <a:rPr lang="fr-FR" sz="1400" dirty="0" smtClean="0"/>
              <a:t>(</a:t>
            </a:r>
            <a:r>
              <a:rPr lang="fr-FR" sz="1400" dirty="0">
                <a:solidFill>
                  <a:schemeClr val="bg1"/>
                </a:solidFill>
              </a:rPr>
              <a:t>langage Python : puissant, maintenu par une communauté dynamique et possède de nombreux </a:t>
            </a:r>
            <a:r>
              <a:rPr lang="fr-FR" sz="1400" dirty="0" smtClean="0">
                <a:solidFill>
                  <a:schemeClr val="bg1"/>
                </a:solidFill>
              </a:rPr>
              <a:t>outils)</a:t>
            </a:r>
          </a:p>
          <a:p>
            <a:pPr algn="ctr"/>
            <a:endParaRPr lang="fr-FR" sz="1400" dirty="0"/>
          </a:p>
          <a:p>
            <a:pPr algn="ctr"/>
            <a:r>
              <a:rPr lang="fr-FR" dirty="0" smtClean="0"/>
              <a:t>Bruits de mesure, latence, retard de groupe, spectro-interféromètres réalistes</a:t>
            </a:r>
          </a:p>
        </p:txBody>
      </p:sp>
      <p:sp>
        <p:nvSpPr>
          <p:cNvPr id="10" name="ZoneTexte 9"/>
          <p:cNvSpPr txBox="1"/>
          <p:nvPr/>
        </p:nvSpPr>
        <p:spPr>
          <a:xfrm>
            <a:off x="4777347" y="2177265"/>
            <a:ext cx="473206" cy="369332"/>
          </a:xfrm>
          <a:prstGeom prst="rect">
            <a:avLst/>
          </a:prstGeom>
          <a:noFill/>
        </p:spPr>
        <p:txBody>
          <a:bodyPr wrap="none" rtlCol="0">
            <a:spAutoFit/>
          </a:bodyPr>
          <a:lstStyle/>
          <a:p>
            <a:r>
              <a:rPr lang="en-GB" dirty="0" smtClean="0">
                <a:solidFill>
                  <a:schemeClr val="bg1"/>
                </a:solidFill>
              </a:rPr>
              <a:t>GD</a:t>
            </a:r>
            <a:endParaRPr lang="en-GB" dirty="0">
              <a:solidFill>
                <a:schemeClr val="bg1"/>
              </a:solidFill>
            </a:endParaRPr>
          </a:p>
        </p:txBody>
      </p:sp>
      <p:sp>
        <p:nvSpPr>
          <p:cNvPr id="111" name="ZoneTexte 110"/>
          <p:cNvSpPr txBox="1"/>
          <p:nvPr/>
        </p:nvSpPr>
        <p:spPr>
          <a:xfrm>
            <a:off x="4826624" y="3724304"/>
            <a:ext cx="445956" cy="369332"/>
          </a:xfrm>
          <a:prstGeom prst="rect">
            <a:avLst/>
          </a:prstGeom>
          <a:noFill/>
        </p:spPr>
        <p:txBody>
          <a:bodyPr wrap="none" rtlCol="0">
            <a:spAutoFit/>
          </a:bodyPr>
          <a:lstStyle/>
          <a:p>
            <a:r>
              <a:rPr lang="en-GB" dirty="0">
                <a:solidFill>
                  <a:schemeClr val="bg1"/>
                </a:solidFill>
              </a:rPr>
              <a:t>P</a:t>
            </a:r>
            <a:r>
              <a:rPr lang="en-GB" dirty="0" smtClean="0">
                <a:solidFill>
                  <a:schemeClr val="bg1"/>
                </a:solidFill>
              </a:rPr>
              <a:t>D</a:t>
            </a:r>
            <a:endParaRPr lang="en-GB" dirty="0">
              <a:solidFill>
                <a:schemeClr val="bg1"/>
              </a:solidFill>
            </a:endParaRPr>
          </a:p>
        </p:txBody>
      </p:sp>
      <p:grpSp>
        <p:nvGrpSpPr>
          <p:cNvPr id="22" name="Groupe 21"/>
          <p:cNvGrpSpPr/>
          <p:nvPr/>
        </p:nvGrpSpPr>
        <p:grpSpPr>
          <a:xfrm>
            <a:off x="9581276" y="2154908"/>
            <a:ext cx="2136408" cy="549407"/>
            <a:chOff x="9400272" y="2132432"/>
            <a:chExt cx="2136408" cy="549407"/>
          </a:xfrm>
        </p:grpSpPr>
        <p:sp>
          <p:nvSpPr>
            <p:cNvPr id="11" name="Rectangle 10"/>
            <p:cNvSpPr/>
            <p:nvPr/>
          </p:nvSpPr>
          <p:spPr>
            <a:xfrm>
              <a:off x="9434124" y="2132432"/>
              <a:ext cx="2102555" cy="5494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ZoneTexte 12"/>
            <p:cNvSpPr txBox="1"/>
            <p:nvPr/>
          </p:nvSpPr>
          <p:spPr>
            <a:xfrm>
              <a:off x="9400272" y="2132432"/>
              <a:ext cx="2136408" cy="523220"/>
            </a:xfrm>
            <a:prstGeom prst="rect">
              <a:avLst/>
            </a:prstGeom>
            <a:noFill/>
          </p:spPr>
          <p:txBody>
            <a:bodyPr wrap="square" rtlCol="0">
              <a:spAutoFit/>
            </a:bodyPr>
            <a:lstStyle/>
            <a:p>
              <a:r>
                <a:rPr lang="fr-FR" sz="1400" dirty="0" smtClean="0">
                  <a:solidFill>
                    <a:schemeClr val="bg1"/>
                  </a:solidFill>
                </a:rPr>
                <a:t>Quantification en nombre entier de longueurs d’onde</a:t>
              </a:r>
              <a:endParaRPr lang="fr-FR" sz="1400" dirty="0">
                <a:solidFill>
                  <a:schemeClr val="bg1"/>
                </a:solidFill>
              </a:endParaRPr>
            </a:p>
          </p:txBody>
        </p:sp>
      </p:grpSp>
      <p:cxnSp>
        <p:nvCxnSpPr>
          <p:cNvPr id="165" name="Connecteur droit 164"/>
          <p:cNvCxnSpPr>
            <a:endCxn id="13" idx="3"/>
          </p:cNvCxnSpPr>
          <p:nvPr/>
        </p:nvCxnSpPr>
        <p:spPr>
          <a:xfrm flipH="1">
            <a:off x="11717684" y="2416518"/>
            <a:ext cx="205497"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8902242" y="2025876"/>
                <a:ext cx="695960" cy="369332"/>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sSub>
                        <m:sSubPr>
                          <m:ctrlPr>
                            <a:rPr lang="fr-FR" b="1" i="1" smtClean="0">
                              <a:solidFill>
                                <a:schemeClr val="bg1"/>
                              </a:solidFill>
                              <a:latin typeface="Cambria Math" panose="02040503050406030204" pitchFamily="18" charset="0"/>
                            </a:rPr>
                          </m:ctrlPr>
                        </m:sSubPr>
                        <m:e>
                          <m:r>
                            <a:rPr lang="fr-FR" b="1" i="1">
                              <a:solidFill>
                                <a:schemeClr val="bg1"/>
                              </a:solidFill>
                              <a:latin typeface="Cambria Math" panose="02040503050406030204" pitchFamily="18" charset="0"/>
                            </a:rPr>
                            <m:t>𝒖</m:t>
                          </m:r>
                          <m:r>
                            <a:rPr lang="fr-FR" b="1" i="1" smtClean="0">
                              <a:solidFill>
                                <a:schemeClr val="bg1"/>
                              </a:solidFill>
                              <a:latin typeface="Cambria Math" panose="02040503050406030204" pitchFamily="18" charset="0"/>
                            </a:rPr>
                            <m:t>′</m:t>
                          </m:r>
                        </m:e>
                        <m:sub>
                          <m:r>
                            <a:rPr lang="fr-FR" b="1" i="1">
                              <a:solidFill>
                                <a:schemeClr val="bg1"/>
                              </a:solidFill>
                              <a:latin typeface="Cambria Math" panose="02040503050406030204" pitchFamily="18" charset="0"/>
                            </a:rPr>
                            <m:t>𝑮𝑫</m:t>
                          </m:r>
                        </m:sub>
                      </m:sSub>
                    </m:oMath>
                  </m:oMathPara>
                </a14:m>
                <a:endParaRPr lang="en-GB" b="1" dirty="0">
                  <a:solidFill>
                    <a:schemeClr val="bg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8902242" y="2025876"/>
                <a:ext cx="695960" cy="369332"/>
              </a:xfrm>
              <a:prstGeom prst="rect">
                <a:avLst/>
              </a:prstGeom>
              <a:blipFill>
                <a:blip r:embed="rId11"/>
                <a:stretch>
                  <a:fillRect/>
                </a:stretch>
              </a:blipFill>
            </p:spPr>
            <p:txBody>
              <a:bodyPr/>
              <a:lstStyle/>
              <a:p>
                <a:r>
                  <a:rPr lang="en-GB">
                    <a:noFill/>
                  </a:rPr>
                  <a:t> </a:t>
                </a:r>
              </a:p>
            </p:txBody>
          </p:sp>
        </mc:Fallback>
      </mc:AlternateContent>
      <p:sp>
        <p:nvSpPr>
          <p:cNvPr id="27" name="Rectangle à coins arrondis 26"/>
          <p:cNvSpPr/>
          <p:nvPr/>
        </p:nvSpPr>
        <p:spPr>
          <a:xfrm>
            <a:off x="301843" y="5181600"/>
            <a:ext cx="1579573" cy="973138"/>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Simulateur </a:t>
            </a:r>
            <a:r>
              <a:rPr lang="fr-FR" b="1" dirty="0" err="1" smtClean="0"/>
              <a:t>Coh_lib</a:t>
            </a:r>
            <a:endParaRPr lang="fr-FR" b="1" dirty="0" smtClean="0"/>
          </a:p>
          <a:p>
            <a:pPr algn="ctr">
              <a:spcBef>
                <a:spcPts val="1200"/>
              </a:spcBef>
            </a:pPr>
            <a:r>
              <a:rPr lang="fr-FR" dirty="0" smtClean="0"/>
              <a:t>(langage IDL)</a:t>
            </a:r>
            <a:endParaRPr lang="fr-FR" dirty="0"/>
          </a:p>
        </p:txBody>
      </p:sp>
      <p:sp>
        <p:nvSpPr>
          <p:cNvPr id="28" name="Flèche droite 27"/>
          <p:cNvSpPr/>
          <p:nvPr/>
        </p:nvSpPr>
        <p:spPr>
          <a:xfrm>
            <a:off x="2209800" y="5449730"/>
            <a:ext cx="452120" cy="446405"/>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Rectangle 30"/>
              <p:cNvSpPr/>
              <p:nvPr/>
            </p:nvSpPr>
            <p:spPr>
              <a:xfrm>
                <a:off x="3536152" y="2859435"/>
                <a:ext cx="3609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a:solidFill>
                            <a:schemeClr val="bg1"/>
                          </a:solidFill>
                          <a:latin typeface="Cambria Math" panose="02040503050406030204" pitchFamily="18" charset="0"/>
                        </a:rPr>
                        <m:t>Γ</m:t>
                      </m:r>
                    </m:oMath>
                  </m:oMathPara>
                </a14:m>
                <a:endParaRPr lang="en-GB" dirty="0"/>
              </a:p>
            </p:txBody>
          </p:sp>
        </mc:Choice>
        <mc:Fallback xmlns="">
          <p:sp>
            <p:nvSpPr>
              <p:cNvPr id="31" name="Rectangle 30"/>
              <p:cNvSpPr>
                <a:spLocks noRot="1" noChangeAspect="1" noMove="1" noResize="1" noEditPoints="1" noAdjustHandles="1" noChangeArrowheads="1" noChangeShapeType="1" noTextEdit="1"/>
              </p:cNvSpPr>
              <p:nvPr/>
            </p:nvSpPr>
            <p:spPr>
              <a:xfrm>
                <a:off x="3536152" y="2859435"/>
                <a:ext cx="360996" cy="369332"/>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Rectangle 165"/>
              <p:cNvSpPr/>
              <p:nvPr/>
            </p:nvSpPr>
            <p:spPr>
              <a:xfrm>
                <a:off x="2500432" y="2807205"/>
                <a:ext cx="6867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bg1"/>
                              </a:solidFill>
                              <a:latin typeface="Cambria Math" panose="02040503050406030204" pitchFamily="18" charset="0"/>
                            </a:rPr>
                          </m:ctrlPr>
                        </m:sSubPr>
                        <m:e>
                          <m:r>
                            <m:rPr>
                              <m:sty m:val="p"/>
                            </m:rPr>
                            <a:rPr lang="fr-FR" smtClean="0">
                              <a:solidFill>
                                <a:schemeClr val="bg1"/>
                              </a:solidFill>
                              <a:latin typeface="Cambria Math" panose="02040503050406030204" pitchFamily="18" charset="0"/>
                            </a:rPr>
                            <m:t>Γ</m:t>
                          </m:r>
                        </m:e>
                        <m:sub>
                          <m:r>
                            <m:rPr>
                              <m:sty m:val="p"/>
                            </m:rPr>
                            <a:rPr lang="fr-FR" b="0" i="0" smtClean="0">
                              <a:solidFill>
                                <a:schemeClr val="bg1"/>
                              </a:solidFill>
                              <a:latin typeface="Cambria Math" panose="02040503050406030204" pitchFamily="18" charset="0"/>
                            </a:rPr>
                            <m:t>com</m:t>
                          </m:r>
                        </m:sub>
                      </m:sSub>
                    </m:oMath>
                  </m:oMathPara>
                </a14:m>
                <a:endParaRPr lang="en-GB" dirty="0"/>
              </a:p>
            </p:txBody>
          </p:sp>
        </mc:Choice>
        <mc:Fallback xmlns="">
          <p:sp>
            <p:nvSpPr>
              <p:cNvPr id="166" name="Rectangle 165"/>
              <p:cNvSpPr>
                <a:spLocks noRot="1" noChangeAspect="1" noMove="1" noResize="1" noEditPoints="1" noAdjustHandles="1" noChangeArrowheads="1" noChangeShapeType="1" noTextEdit="1"/>
              </p:cNvSpPr>
              <p:nvPr/>
            </p:nvSpPr>
            <p:spPr>
              <a:xfrm>
                <a:off x="2500432" y="2807205"/>
                <a:ext cx="686726" cy="369332"/>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7" name="Rectangle 166"/>
              <p:cNvSpPr/>
              <p:nvPr/>
            </p:nvSpPr>
            <p:spPr>
              <a:xfrm>
                <a:off x="3424392" y="3499515"/>
                <a:ext cx="6594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b="0" i="1" smtClean="0">
                              <a:solidFill>
                                <a:schemeClr val="bg1"/>
                              </a:solidFill>
                              <a:latin typeface="Cambria Math" panose="02040503050406030204" pitchFamily="18" charset="0"/>
                            </a:rPr>
                          </m:ctrlPr>
                        </m:sSubPr>
                        <m:e>
                          <m:r>
                            <m:rPr>
                              <m:sty m:val="p"/>
                            </m:rPr>
                            <a:rPr lang="fr-FR" smtClean="0">
                              <a:solidFill>
                                <a:schemeClr val="bg1"/>
                              </a:solidFill>
                              <a:latin typeface="Cambria Math" panose="02040503050406030204" pitchFamily="18" charset="0"/>
                            </a:rPr>
                            <m:t>Γ</m:t>
                          </m:r>
                        </m:e>
                        <m:sub>
                          <m:r>
                            <m:rPr>
                              <m:sty m:val="p"/>
                            </m:rPr>
                            <a:rPr lang="fr-FR" b="0" i="0" smtClean="0">
                              <a:solidFill>
                                <a:schemeClr val="bg1"/>
                              </a:solidFill>
                              <a:latin typeface="Cambria Math" panose="02040503050406030204" pitchFamily="18" charset="0"/>
                            </a:rPr>
                            <m:t>atm</m:t>
                          </m:r>
                        </m:sub>
                      </m:sSub>
                    </m:oMath>
                  </m:oMathPara>
                </a14:m>
                <a:endParaRPr lang="en-GB" dirty="0"/>
              </a:p>
            </p:txBody>
          </p:sp>
        </mc:Choice>
        <mc:Fallback xmlns="">
          <p:sp>
            <p:nvSpPr>
              <p:cNvPr id="167" name="Rectangle 166"/>
              <p:cNvSpPr>
                <a:spLocks noRot="1" noChangeAspect="1" noMove="1" noResize="1" noEditPoints="1" noAdjustHandles="1" noChangeArrowheads="1" noChangeShapeType="1" noTextEdit="1"/>
              </p:cNvSpPr>
              <p:nvPr/>
            </p:nvSpPr>
            <p:spPr>
              <a:xfrm>
                <a:off x="3424392" y="3499515"/>
                <a:ext cx="659475" cy="369332"/>
              </a:xfrm>
              <a:prstGeom prst="rect">
                <a:avLst/>
              </a:prstGeom>
              <a:blipFill>
                <a:blip r:embed="rId15"/>
                <a:stretch>
                  <a:fillRect/>
                </a:stretch>
              </a:blipFill>
            </p:spPr>
            <p:txBody>
              <a:bodyPr/>
              <a:lstStyle/>
              <a:p>
                <a:r>
                  <a:rPr lang="en-GB">
                    <a:noFill/>
                  </a:rPr>
                  <a:t> </a:t>
                </a:r>
              </a:p>
            </p:txBody>
          </p:sp>
        </mc:Fallback>
      </mc:AlternateContent>
      <p:grpSp>
        <p:nvGrpSpPr>
          <p:cNvPr id="35" name="Groupe 34"/>
          <p:cNvGrpSpPr/>
          <p:nvPr/>
        </p:nvGrpSpPr>
        <p:grpSpPr>
          <a:xfrm>
            <a:off x="3213710" y="3039716"/>
            <a:ext cx="396000" cy="396000"/>
            <a:chOff x="3213710" y="3039716"/>
            <a:chExt cx="396000" cy="396000"/>
          </a:xfrm>
        </p:grpSpPr>
        <p:grpSp>
          <p:nvGrpSpPr>
            <p:cNvPr id="78" name="Groupe 77"/>
            <p:cNvGrpSpPr/>
            <p:nvPr/>
          </p:nvGrpSpPr>
          <p:grpSpPr>
            <a:xfrm>
              <a:off x="3213710" y="3039716"/>
              <a:ext cx="396000" cy="396000"/>
              <a:chOff x="3122477" y="5111449"/>
              <a:chExt cx="400330" cy="358200"/>
            </a:xfrm>
          </p:grpSpPr>
          <p:sp>
            <p:nvSpPr>
              <p:cNvPr id="80" name="Ellipse 79"/>
              <p:cNvSpPr/>
              <p:nvPr/>
            </p:nvSpPr>
            <p:spPr>
              <a:xfrm>
                <a:off x="3122477" y="5111449"/>
                <a:ext cx="400330" cy="358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cxnSp>
            <p:nvCxnSpPr>
              <p:cNvPr id="81" name="Connecteur droit 80"/>
              <p:cNvCxnSpPr>
                <a:stCxn id="80" idx="1"/>
                <a:endCxn id="80" idx="5"/>
              </p:cNvCxnSpPr>
              <p:nvPr/>
            </p:nvCxnSpPr>
            <p:spPr>
              <a:xfrm>
                <a:off x="3181104" y="5163906"/>
                <a:ext cx="283076" cy="2532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a:stCxn id="80" idx="3"/>
                <a:endCxn id="80" idx="7"/>
              </p:cNvCxnSpPr>
              <p:nvPr/>
            </p:nvCxnSpPr>
            <p:spPr>
              <a:xfrm flipV="1">
                <a:off x="3181104" y="5163906"/>
                <a:ext cx="283076" cy="2532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Multiplication 82"/>
              <p:cNvSpPr/>
              <p:nvPr/>
            </p:nvSpPr>
            <p:spPr>
              <a:xfrm>
                <a:off x="3154262" y="5232572"/>
                <a:ext cx="108000" cy="108000"/>
              </a:xfrm>
              <a:prstGeom prst="mathMultiply">
                <a:avLst>
                  <a:gd name="adj1" fmla="val 110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68" name="Multiplication 167"/>
            <p:cNvSpPr/>
            <p:nvPr/>
          </p:nvSpPr>
          <p:spPr>
            <a:xfrm>
              <a:off x="3356560" y="3288589"/>
              <a:ext cx="106832" cy="119397"/>
            </a:xfrm>
            <a:prstGeom prst="mathMultiply">
              <a:avLst>
                <a:gd name="adj1" fmla="val 110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cxnSp>
        <p:nvCxnSpPr>
          <p:cNvPr id="39" name="Connecteur droit avec flèche 38"/>
          <p:cNvCxnSpPr>
            <a:endCxn id="31" idx="0"/>
          </p:cNvCxnSpPr>
          <p:nvPr/>
        </p:nvCxnSpPr>
        <p:spPr>
          <a:xfrm>
            <a:off x="3551717" y="2487095"/>
            <a:ext cx="164933" cy="3723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2460152" y="1578000"/>
            <a:ext cx="2069024" cy="923330"/>
          </a:xfrm>
          <a:prstGeom prst="rect">
            <a:avLst/>
          </a:prstGeom>
          <a:noFill/>
        </p:spPr>
        <p:txBody>
          <a:bodyPr wrap="square" rtlCol="0">
            <a:spAutoFit/>
          </a:bodyPr>
          <a:lstStyle/>
          <a:p>
            <a:pPr algn="ctr"/>
            <a:r>
              <a:rPr lang="fr-FR" dirty="0" smtClean="0">
                <a:solidFill>
                  <a:schemeClr val="bg1"/>
                </a:solidFill>
              </a:rPr>
              <a:t>Flux cohérent (visibilité et phase des 15 franges)</a:t>
            </a:r>
            <a:endParaRPr lang="fr-FR" dirty="0">
              <a:solidFill>
                <a:schemeClr val="bg1"/>
              </a:solidFill>
            </a:endParaRPr>
          </a:p>
        </p:txBody>
      </p:sp>
      <p:sp>
        <p:nvSpPr>
          <p:cNvPr id="7" name="Rectangle 6"/>
          <p:cNvSpPr/>
          <p:nvPr/>
        </p:nvSpPr>
        <p:spPr>
          <a:xfrm>
            <a:off x="10794494" y="1107440"/>
            <a:ext cx="923189" cy="5588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250 Hz</a:t>
            </a:r>
            <a:endParaRPr lang="en-GB" dirty="0"/>
          </a:p>
        </p:txBody>
      </p:sp>
      <p:sp>
        <p:nvSpPr>
          <p:cNvPr id="88" name="Rectangle 87"/>
          <p:cNvSpPr/>
          <p:nvPr/>
        </p:nvSpPr>
        <p:spPr>
          <a:xfrm>
            <a:off x="10892205" y="4054859"/>
            <a:ext cx="923189" cy="558800"/>
          </a:xfrm>
          <a:prstGeom prst="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250 Hz</a:t>
            </a:r>
            <a:endParaRPr lang="en-GB" dirty="0"/>
          </a:p>
        </p:txBody>
      </p:sp>
      <p:sp>
        <p:nvSpPr>
          <p:cNvPr id="110"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115"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smtClean="0"/>
              <a:t>Cophasage d’un interféromètre optique</a:t>
            </a:r>
            <a:endParaRPr lang="fr-FR" dirty="0"/>
          </a:p>
        </p:txBody>
      </p:sp>
    </p:spTree>
    <p:extLst>
      <p:ext uri="{BB962C8B-B14F-4D97-AF65-F5344CB8AC3E}">
        <p14:creationId xmlns:p14="http://schemas.microsoft.com/office/powerpoint/2010/main" val="3341796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16</a:t>
            </a:fld>
            <a:endParaRPr lang="fr-FR" noProof="0" dirty="0"/>
          </a:p>
        </p:txBody>
      </p:sp>
      <p:sp>
        <p:nvSpPr>
          <p:cNvPr id="8" name="Espace réservé du texte 7"/>
          <p:cNvSpPr>
            <a:spLocks noGrp="1"/>
          </p:cNvSpPr>
          <p:nvPr>
            <p:ph type="body" sz="quarter" idx="16"/>
          </p:nvPr>
        </p:nvSpPr>
        <p:spPr/>
        <p:txBody>
          <a:bodyPr anchor="ctr">
            <a:normAutofit lnSpcReduction="10000"/>
          </a:bodyPr>
          <a:lstStyle/>
          <a:p>
            <a:r>
              <a:rPr lang="fr-FR" dirty="0" smtClean="0"/>
              <a:t>SPICA-FT – L’estimateur de RSB sur le flux cohérent</a:t>
            </a:r>
            <a:endParaRPr lang="fr-FR" dirty="0"/>
          </a:p>
        </p:txBody>
      </p:sp>
      <mc:AlternateContent xmlns:mc="http://schemas.openxmlformats.org/markup-compatibility/2006" xmlns:a14="http://schemas.microsoft.com/office/drawing/2010/main">
        <mc:Choice Requires="a14">
          <p:sp>
            <p:nvSpPr>
              <p:cNvPr id="14" name="ZoneTexte 13"/>
              <p:cNvSpPr txBox="1"/>
              <p:nvPr/>
            </p:nvSpPr>
            <p:spPr>
              <a:xfrm>
                <a:off x="735051" y="1149067"/>
                <a:ext cx="4824290" cy="1452577"/>
              </a:xfrm>
              <a:prstGeom prst="rect">
                <a:avLst/>
              </a:prstGeom>
              <a:noFill/>
            </p:spPr>
            <p:txBody>
              <a:bodyPr wrap="square" rtlCol="0">
                <a:spAutoFit/>
              </a:bodyPr>
              <a:lstStyle/>
              <a:p>
                <a:pPr>
                  <a:spcAft>
                    <a:spcPts val="1200"/>
                  </a:spcAft>
                </a:pPr>
                <a:r>
                  <a:rPr lang="fr-FR" dirty="0" smtClean="0">
                    <a:solidFill>
                      <a:schemeClr val="bg1"/>
                    </a:solidFill>
                  </a:rPr>
                  <a:t>Estimateur de rapport signal-à-bruit (RSB) sur le flux cohérent</a:t>
                </a:r>
                <a:r>
                  <a:rPr lang="en-GB" dirty="0" smtClean="0">
                    <a:solidFill>
                      <a:schemeClr val="bg1"/>
                    </a:solidFill>
                  </a:rPr>
                  <a:t> </a:t>
                </a:r>
                <a14:m>
                  <m:oMath xmlns:m="http://schemas.openxmlformats.org/officeDocument/2006/math">
                    <m:r>
                      <m:rPr>
                        <m:sty m:val="p"/>
                      </m:rPr>
                      <a:rPr lang="fr-FR" b="0" i="0" smtClean="0">
                        <a:solidFill>
                          <a:schemeClr val="bg1"/>
                        </a:solidFill>
                        <a:latin typeface="Cambria Math" panose="02040503050406030204" pitchFamily="18" charset="0"/>
                      </a:rPr>
                      <m:t>Γ</m:t>
                    </m:r>
                  </m:oMath>
                </a14:m>
                <a:r>
                  <a:rPr lang="en-GB" dirty="0" smtClean="0">
                    <a:solidFill>
                      <a:schemeClr val="bg1"/>
                    </a:solidFill>
                  </a:rPr>
                  <a:t> :</a:t>
                </a:r>
              </a:p>
              <a:p>
                <a:pPr/>
                <a14:m>
                  <m:oMathPara xmlns:m="http://schemas.openxmlformats.org/officeDocument/2006/math">
                    <m:oMathParaPr>
                      <m:jc m:val="centerGroup"/>
                    </m:oMathParaPr>
                    <m:oMath xmlns:m="http://schemas.openxmlformats.org/officeDocument/2006/math">
                      <m:r>
                        <a:rPr lang="fr-FR" b="0" i="1" smtClean="0">
                          <a:solidFill>
                            <a:schemeClr val="bg1"/>
                          </a:solidFill>
                          <a:latin typeface="Cambria Math" panose="02040503050406030204" pitchFamily="18" charset="0"/>
                        </a:rPr>
                        <m:t>𝑅𝑆</m:t>
                      </m:r>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𝐵</m:t>
                          </m:r>
                        </m:e>
                        <m:sub>
                          <m:r>
                            <a:rPr lang="fr-FR" b="0" i="1" smtClean="0">
                              <a:solidFill>
                                <a:schemeClr val="bg1"/>
                              </a:solidFill>
                              <a:latin typeface="Cambria Math" panose="02040503050406030204" pitchFamily="18" charset="0"/>
                            </a:rPr>
                            <m:t>𝑃𝐷</m:t>
                          </m:r>
                        </m:sub>
                      </m:sSub>
                      <m:r>
                        <a:rPr lang="fr-FR" b="0" i="1" smtClean="0">
                          <a:solidFill>
                            <a:schemeClr val="bg1"/>
                          </a:solidFill>
                          <a:latin typeface="Cambria Math" panose="02040503050406030204" pitchFamily="18" charset="0"/>
                        </a:rPr>
                        <m:t>=</m:t>
                      </m:r>
                      <m:f>
                        <m:fPr>
                          <m:ctrlPr>
                            <a:rPr lang="fr-FR" b="0" i="1" smtClean="0">
                              <a:solidFill>
                                <a:schemeClr val="bg1"/>
                              </a:solidFill>
                              <a:latin typeface="Cambria Math" panose="02040503050406030204" pitchFamily="18" charset="0"/>
                            </a:rPr>
                          </m:ctrlPr>
                        </m:fPr>
                        <m:num>
                          <m:d>
                            <m:dPr>
                              <m:begChr m:val="|"/>
                              <m:endChr m:val="|"/>
                              <m:ctrlPr>
                                <a:rPr lang="fr-FR" i="1">
                                  <a:solidFill>
                                    <a:schemeClr val="bg1"/>
                                  </a:solidFill>
                                  <a:latin typeface="Cambria Math" panose="02040503050406030204" pitchFamily="18" charset="0"/>
                                </a:rPr>
                              </m:ctrlPr>
                            </m:dPr>
                            <m:e>
                              <m:sSub>
                                <m:sSubPr>
                                  <m:ctrlPr>
                                    <a:rPr lang="fr-FR" i="1">
                                      <a:solidFill>
                                        <a:schemeClr val="bg1"/>
                                      </a:solidFill>
                                      <a:latin typeface="Cambria Math" panose="02040503050406030204" pitchFamily="18" charset="0"/>
                                    </a:rPr>
                                  </m:ctrlPr>
                                </m:sSubPr>
                                <m:e>
                                  <m:d>
                                    <m:dPr>
                                      <m:begChr m:val="〈"/>
                                      <m:endChr m:val="〉"/>
                                      <m:ctrlPr>
                                        <a:rPr lang="fr-FR" i="1">
                                          <a:solidFill>
                                            <a:schemeClr val="bg1"/>
                                          </a:solidFill>
                                          <a:latin typeface="Cambria Math" panose="02040503050406030204" pitchFamily="18" charset="0"/>
                                        </a:rPr>
                                      </m:ctrlPr>
                                    </m:dPr>
                                    <m:e>
                                      <m:r>
                                        <m:rPr>
                                          <m:sty m:val="p"/>
                                        </m:rPr>
                                        <a:rPr lang="fr-FR">
                                          <a:solidFill>
                                            <a:schemeClr val="bg1"/>
                                          </a:solidFill>
                                          <a:latin typeface="Cambria Math" panose="02040503050406030204" pitchFamily="18" charset="0"/>
                                        </a:rPr>
                                        <m:t>Γ</m:t>
                                      </m:r>
                                    </m:e>
                                  </m:d>
                                </m:e>
                                <m:sub>
                                  <m:r>
                                    <a:rPr lang="fr-FR" i="1">
                                      <a:solidFill>
                                        <a:schemeClr val="bg1"/>
                                      </a:solidFill>
                                      <a:latin typeface="Cambria Math" panose="02040503050406030204" pitchFamily="18" charset="0"/>
                                    </a:rPr>
                                    <m:t>𝜆</m:t>
                                  </m:r>
                                </m:sub>
                              </m:sSub>
                            </m:e>
                          </m:d>
                        </m:num>
                        <m:den>
                          <m:rad>
                            <m:radPr>
                              <m:degHide m:val="on"/>
                              <m:ctrlPr>
                                <a:rPr lang="fr-FR" b="0" i="1" smtClean="0">
                                  <a:solidFill>
                                    <a:schemeClr val="bg1"/>
                                  </a:solidFill>
                                  <a:latin typeface="Cambria Math" panose="02040503050406030204" pitchFamily="18" charset="0"/>
                                </a:rPr>
                              </m:ctrlPr>
                            </m:radPr>
                            <m:deg/>
                            <m:e>
                              <m:r>
                                <m:rPr>
                                  <m:sty m:val="p"/>
                                </m:rPr>
                                <a:rPr lang="fr-FR" i="1">
                                  <a:solidFill>
                                    <a:schemeClr val="bg1"/>
                                  </a:solidFill>
                                  <a:latin typeface="Cambria Math" panose="02040503050406030204" pitchFamily="18" charset="0"/>
                                </a:rPr>
                                <m:t>Var</m:t>
                              </m:r>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ℜ</m:t>
                                  </m:r>
                                  <m:r>
                                    <m:rPr>
                                      <m:nor/>
                                    </m:rPr>
                                    <a:rPr lang="fr-FR">
                                      <a:solidFill>
                                        <a:schemeClr val="bg1"/>
                                      </a:solidFill>
                                    </a:rPr>
                                    <m:t>{</m:t>
                                  </m:r>
                                  <m:r>
                                    <m:rPr>
                                      <m:sty m:val="p"/>
                                    </m:rPr>
                                    <a:rPr lang="fr-FR" i="1">
                                      <a:solidFill>
                                        <a:schemeClr val="bg1"/>
                                      </a:solidFill>
                                      <a:latin typeface="Cambria Math" panose="02040503050406030204" pitchFamily="18" charset="0"/>
                                    </a:rPr>
                                    <m:t>Γ</m:t>
                                  </m:r>
                                  <m:r>
                                    <m:rPr>
                                      <m:nor/>
                                    </m:rPr>
                                    <a:rPr lang="fr-FR">
                                      <a:solidFill>
                                        <a:schemeClr val="bg1"/>
                                      </a:solidFill>
                                    </a:rPr>
                                    <m:t>}</m:t>
                                  </m:r>
                                </m:e>
                              </m:d>
                              <m:r>
                                <m:rPr>
                                  <m:nor/>
                                </m:rPr>
                                <a:rPr lang="fr-FR">
                                  <a:solidFill>
                                    <a:schemeClr val="bg1"/>
                                  </a:solidFill>
                                </a:rPr>
                                <m:t>+</m:t>
                              </m:r>
                              <m:r>
                                <m:rPr>
                                  <m:sty m:val="p"/>
                                </m:rPr>
                                <a:rPr lang="fr-FR" i="1">
                                  <a:solidFill>
                                    <a:schemeClr val="bg1"/>
                                  </a:solidFill>
                                  <a:latin typeface="Cambria Math" panose="02040503050406030204" pitchFamily="18" charset="0"/>
                                </a:rPr>
                                <m:t>Var</m:t>
                              </m:r>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ℑ</m:t>
                                  </m:r>
                                  <m:r>
                                    <m:rPr>
                                      <m:nor/>
                                    </m:rPr>
                                    <a:rPr lang="fr-FR">
                                      <a:solidFill>
                                        <a:schemeClr val="bg1"/>
                                      </a:solidFill>
                                    </a:rPr>
                                    <m:t>{</m:t>
                                  </m:r>
                                  <m:r>
                                    <m:rPr>
                                      <m:sty m:val="p"/>
                                    </m:rPr>
                                    <a:rPr lang="fr-FR">
                                      <a:solidFill>
                                        <a:schemeClr val="bg1"/>
                                      </a:solidFill>
                                      <a:latin typeface="Cambria Math" panose="02040503050406030204" pitchFamily="18" charset="0"/>
                                    </a:rPr>
                                    <m:t>Γ</m:t>
                                  </m:r>
                                  <m:r>
                                    <a:rPr lang="fr-FR" i="1">
                                      <a:solidFill>
                                        <a:schemeClr val="bg1"/>
                                      </a:solidFill>
                                      <a:latin typeface="Cambria Math" panose="02040503050406030204" pitchFamily="18" charset="0"/>
                                    </a:rPr>
                                    <m:t>}</m:t>
                                  </m:r>
                                </m:e>
                              </m:d>
                            </m:e>
                          </m:rad>
                        </m:den>
                      </m:f>
                    </m:oMath>
                  </m:oMathPara>
                </a14:m>
                <a:endParaRPr lang="en-GB" dirty="0">
                  <a:solidFill>
                    <a:schemeClr val="bg1"/>
                  </a:solidFill>
                </a:endParaRPr>
              </a:p>
            </p:txBody>
          </p:sp>
        </mc:Choice>
        <mc:Fallback xmlns="">
          <p:sp>
            <p:nvSpPr>
              <p:cNvPr id="14" name="ZoneTexte 13"/>
              <p:cNvSpPr txBox="1">
                <a:spLocks noRot="1" noChangeAspect="1" noMove="1" noResize="1" noEditPoints="1" noAdjustHandles="1" noChangeArrowheads="1" noChangeShapeType="1" noTextEdit="1"/>
              </p:cNvSpPr>
              <p:nvPr/>
            </p:nvSpPr>
            <p:spPr>
              <a:xfrm>
                <a:off x="735051" y="1149067"/>
                <a:ext cx="4824290" cy="1452577"/>
              </a:xfrm>
              <a:prstGeom prst="rect">
                <a:avLst/>
              </a:prstGeom>
              <a:blipFill>
                <a:blip r:embed="rId3"/>
                <a:stretch>
                  <a:fillRect l="-1138" t="-2092"/>
                </a:stretch>
              </a:blipFill>
            </p:spPr>
            <p:txBody>
              <a:bodyPr/>
              <a:lstStyle/>
              <a:p>
                <a:r>
                  <a:rPr lang="en-GB">
                    <a:noFill/>
                  </a:rPr>
                  <a:t> </a:t>
                </a:r>
              </a:p>
            </p:txBody>
          </p:sp>
        </mc:Fallback>
      </mc:AlternateContent>
      <p:sp>
        <p:nvSpPr>
          <p:cNvPr id="31" name="ZoneTexte 30"/>
          <p:cNvSpPr txBox="1"/>
          <p:nvPr/>
        </p:nvSpPr>
        <p:spPr>
          <a:xfrm>
            <a:off x="1374403" y="3108645"/>
            <a:ext cx="3545586" cy="1477328"/>
          </a:xfrm>
          <a:prstGeom prst="rect">
            <a:avLst/>
          </a:prstGeom>
          <a:noFill/>
          <a:ln>
            <a:solidFill>
              <a:schemeClr val="bg1"/>
            </a:solidFill>
          </a:ln>
        </p:spPr>
        <p:txBody>
          <a:bodyPr wrap="none" rtlCol="0">
            <a:spAutoFit/>
          </a:bodyPr>
          <a:lstStyle/>
          <a:p>
            <a:pPr algn="ctr"/>
            <a:r>
              <a:rPr lang="fr-FR" b="1" dirty="0" smtClean="0">
                <a:solidFill>
                  <a:schemeClr val="bg1"/>
                </a:solidFill>
              </a:rPr>
              <a:t>Usage dans GRAVITY-FT</a:t>
            </a:r>
          </a:p>
          <a:p>
            <a:pPr marL="285750" indent="-285750">
              <a:buFont typeface="Arial" panose="020B0604020202020204" pitchFamily="34" charset="0"/>
              <a:buChar char="•"/>
            </a:pPr>
            <a:endParaRPr lang="fr-FR" dirty="0" smtClean="0">
              <a:solidFill>
                <a:schemeClr val="bg1"/>
              </a:solidFill>
            </a:endParaRPr>
          </a:p>
          <a:p>
            <a:pPr marL="285750" indent="-285750">
              <a:buFont typeface="Arial" panose="020B0604020202020204" pitchFamily="34" charset="0"/>
              <a:buChar char="•"/>
            </a:pPr>
            <a:r>
              <a:rPr lang="fr-FR" dirty="0" smtClean="0">
                <a:solidFill>
                  <a:schemeClr val="bg1"/>
                </a:solidFill>
              </a:rPr>
              <a:t>Pondération des commandes PD</a:t>
            </a:r>
          </a:p>
          <a:p>
            <a:pPr marL="285750" indent="-285750">
              <a:buFont typeface="Arial" panose="020B0604020202020204" pitchFamily="34" charset="0"/>
              <a:buChar char="•"/>
            </a:pPr>
            <a:r>
              <a:rPr lang="fr-FR" dirty="0" smtClean="0">
                <a:solidFill>
                  <a:schemeClr val="bg1"/>
                </a:solidFill>
              </a:rPr>
              <a:t>Pondération des commandes GD</a:t>
            </a:r>
          </a:p>
          <a:p>
            <a:pPr marL="285750" indent="-285750">
              <a:buFont typeface="Arial" panose="020B0604020202020204" pitchFamily="34" charset="0"/>
              <a:buChar char="•"/>
            </a:pPr>
            <a:r>
              <a:rPr lang="fr-FR" dirty="0" smtClean="0">
                <a:solidFill>
                  <a:schemeClr val="bg1"/>
                </a:solidFill>
              </a:rPr>
              <a:t>Détection des franges</a:t>
            </a:r>
            <a:endParaRPr lang="fr-FR" dirty="0">
              <a:solidFill>
                <a:schemeClr val="bg1"/>
              </a:solidFill>
            </a:endParaRPr>
          </a:p>
        </p:txBody>
      </p:sp>
      <mc:AlternateContent xmlns:mc="http://schemas.openxmlformats.org/markup-compatibility/2006" xmlns:a14="http://schemas.microsoft.com/office/drawing/2010/main">
        <mc:Choice Requires="a14">
          <p:sp>
            <p:nvSpPr>
              <p:cNvPr id="10" name="ZoneTexte 9"/>
              <p:cNvSpPr txBox="1"/>
              <p:nvPr/>
            </p:nvSpPr>
            <p:spPr>
              <a:xfrm>
                <a:off x="6943276" y="1149066"/>
                <a:ext cx="4720403" cy="1452577"/>
              </a:xfrm>
              <a:prstGeom prst="rect">
                <a:avLst/>
              </a:prstGeom>
              <a:noFill/>
            </p:spPr>
            <p:txBody>
              <a:bodyPr wrap="square" rtlCol="0">
                <a:spAutoFit/>
              </a:bodyPr>
              <a:lstStyle/>
              <a:p>
                <a:pPr>
                  <a:spcAft>
                    <a:spcPts val="1200"/>
                  </a:spcAft>
                </a:pPr>
                <a:r>
                  <a:rPr lang="fr-FR" dirty="0" smtClean="0">
                    <a:solidFill>
                      <a:schemeClr val="bg1"/>
                    </a:solidFill>
                  </a:rPr>
                  <a:t>Estimateur complémentaire plus adapté à la commande GD :</a:t>
                </a:r>
                <a:endParaRPr lang="en-GB" dirty="0" smtClean="0">
                  <a:solidFill>
                    <a:schemeClr val="bg1"/>
                  </a:solidFill>
                </a:endParaRPr>
              </a:p>
              <a:p>
                <a:pPr/>
                <a14:m>
                  <m:oMathPara xmlns:m="http://schemas.openxmlformats.org/officeDocument/2006/math">
                    <m:oMathParaPr>
                      <m:jc m:val="centerGroup"/>
                    </m:oMathParaPr>
                    <m:oMath xmlns:m="http://schemas.openxmlformats.org/officeDocument/2006/math">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𝑅𝑆𝐵</m:t>
                          </m:r>
                        </m:e>
                        <m:sub>
                          <m:r>
                            <a:rPr lang="fr-FR" b="0" i="1" smtClean="0">
                              <a:solidFill>
                                <a:schemeClr val="bg1"/>
                              </a:solidFill>
                              <a:latin typeface="Cambria Math" panose="02040503050406030204" pitchFamily="18" charset="0"/>
                            </a:rPr>
                            <m:t>𝐺𝐷</m:t>
                          </m:r>
                        </m:sub>
                      </m:sSub>
                      <m:r>
                        <a:rPr lang="fr-FR" b="0" i="1" smtClean="0">
                          <a:solidFill>
                            <a:schemeClr val="bg1"/>
                          </a:solidFill>
                          <a:latin typeface="Cambria Math" panose="02040503050406030204" pitchFamily="18" charset="0"/>
                        </a:rPr>
                        <m:t>=</m:t>
                      </m:r>
                      <m:f>
                        <m:fPr>
                          <m:ctrlPr>
                            <a:rPr lang="fr-FR" b="0" i="1" smtClean="0">
                              <a:solidFill>
                                <a:schemeClr val="bg1"/>
                              </a:solidFill>
                              <a:latin typeface="Cambria Math" panose="02040503050406030204" pitchFamily="18" charset="0"/>
                            </a:rPr>
                          </m:ctrlPr>
                        </m:fPr>
                        <m:num>
                          <m:sSub>
                            <m:sSubPr>
                              <m:ctrlPr>
                                <a:rPr lang="fr-FR" i="1">
                                  <a:solidFill>
                                    <a:schemeClr val="bg1"/>
                                  </a:solidFill>
                                  <a:latin typeface="Cambria Math" panose="02040503050406030204" pitchFamily="18" charset="0"/>
                                </a:rPr>
                              </m:ctrlPr>
                            </m:sSubPr>
                            <m:e>
                              <m:d>
                                <m:dPr>
                                  <m:begChr m:val="〈"/>
                                  <m:endChr m:val="〉"/>
                                  <m:ctrlPr>
                                    <a:rPr lang="fr-FR" i="1">
                                      <a:solidFill>
                                        <a:schemeClr val="bg1"/>
                                      </a:solidFill>
                                      <a:latin typeface="Cambria Math" panose="02040503050406030204" pitchFamily="18" charset="0"/>
                                    </a:rPr>
                                  </m:ctrlPr>
                                </m:dPr>
                                <m:e>
                                  <m:d>
                                    <m:dPr>
                                      <m:begChr m:val="|"/>
                                      <m:endChr m:val="|"/>
                                      <m:ctrlPr>
                                        <a:rPr lang="fr-FR" i="1">
                                          <a:solidFill>
                                            <a:schemeClr val="bg1"/>
                                          </a:solidFill>
                                          <a:latin typeface="Cambria Math" panose="02040503050406030204" pitchFamily="18" charset="0"/>
                                        </a:rPr>
                                      </m:ctrlPr>
                                    </m:dPr>
                                    <m:e>
                                      <m:r>
                                        <m:rPr>
                                          <m:sty m:val="p"/>
                                        </m:rPr>
                                        <a:rPr lang="fr-FR">
                                          <a:solidFill>
                                            <a:schemeClr val="bg1"/>
                                          </a:solidFill>
                                          <a:latin typeface="Cambria Math" panose="02040503050406030204" pitchFamily="18" charset="0"/>
                                        </a:rPr>
                                        <m:t>Γ</m:t>
                                      </m:r>
                                    </m:e>
                                  </m:d>
                                </m:e>
                              </m:d>
                            </m:e>
                            <m:sub>
                              <m:r>
                                <a:rPr lang="fr-FR" i="1">
                                  <a:solidFill>
                                    <a:schemeClr val="bg1"/>
                                  </a:solidFill>
                                  <a:latin typeface="Cambria Math" panose="02040503050406030204" pitchFamily="18" charset="0"/>
                                </a:rPr>
                                <m:t>𝜆</m:t>
                              </m:r>
                            </m:sub>
                          </m:sSub>
                        </m:num>
                        <m:den>
                          <m:rad>
                            <m:radPr>
                              <m:degHide m:val="on"/>
                              <m:ctrlPr>
                                <a:rPr lang="fr-FR" i="1">
                                  <a:solidFill>
                                    <a:schemeClr val="bg1"/>
                                  </a:solidFill>
                                  <a:latin typeface="Cambria Math" panose="02040503050406030204" pitchFamily="18" charset="0"/>
                                </a:rPr>
                              </m:ctrlPr>
                            </m:radPr>
                            <m:deg/>
                            <m:e>
                              <m:r>
                                <m:rPr>
                                  <m:sty m:val="p"/>
                                </m:rPr>
                                <a:rPr lang="fr-FR" i="1">
                                  <a:solidFill>
                                    <a:schemeClr val="bg1"/>
                                  </a:solidFill>
                                  <a:latin typeface="Cambria Math" panose="02040503050406030204" pitchFamily="18" charset="0"/>
                                </a:rPr>
                                <m:t>Var</m:t>
                              </m:r>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ℜ</m:t>
                                  </m:r>
                                  <m:r>
                                    <m:rPr>
                                      <m:nor/>
                                    </m:rPr>
                                    <a:rPr lang="fr-FR">
                                      <a:solidFill>
                                        <a:schemeClr val="bg1"/>
                                      </a:solidFill>
                                    </a:rPr>
                                    <m:t>{</m:t>
                                  </m:r>
                                  <m:r>
                                    <m:rPr>
                                      <m:sty m:val="p"/>
                                    </m:rPr>
                                    <a:rPr lang="fr-FR" i="1">
                                      <a:solidFill>
                                        <a:schemeClr val="bg1"/>
                                      </a:solidFill>
                                      <a:latin typeface="Cambria Math" panose="02040503050406030204" pitchFamily="18" charset="0"/>
                                    </a:rPr>
                                    <m:t>Γ</m:t>
                                  </m:r>
                                  <m:r>
                                    <m:rPr>
                                      <m:nor/>
                                    </m:rPr>
                                    <a:rPr lang="fr-FR">
                                      <a:solidFill>
                                        <a:schemeClr val="bg1"/>
                                      </a:solidFill>
                                    </a:rPr>
                                    <m:t>}</m:t>
                                  </m:r>
                                </m:e>
                              </m:d>
                              <m:r>
                                <m:rPr>
                                  <m:nor/>
                                </m:rPr>
                                <a:rPr lang="fr-FR">
                                  <a:solidFill>
                                    <a:schemeClr val="bg1"/>
                                  </a:solidFill>
                                </a:rPr>
                                <m:t>+</m:t>
                              </m:r>
                              <m:r>
                                <m:rPr>
                                  <m:sty m:val="p"/>
                                </m:rPr>
                                <a:rPr lang="fr-FR" i="1">
                                  <a:solidFill>
                                    <a:schemeClr val="bg1"/>
                                  </a:solidFill>
                                  <a:latin typeface="Cambria Math" panose="02040503050406030204" pitchFamily="18" charset="0"/>
                                </a:rPr>
                                <m:t>Var</m:t>
                              </m:r>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ℑ</m:t>
                                  </m:r>
                                  <m:r>
                                    <m:rPr>
                                      <m:nor/>
                                    </m:rPr>
                                    <a:rPr lang="fr-FR">
                                      <a:solidFill>
                                        <a:schemeClr val="bg1"/>
                                      </a:solidFill>
                                    </a:rPr>
                                    <m:t>{</m:t>
                                  </m:r>
                                  <m:r>
                                    <m:rPr>
                                      <m:sty m:val="p"/>
                                    </m:rPr>
                                    <a:rPr lang="fr-FR">
                                      <a:solidFill>
                                        <a:schemeClr val="bg1"/>
                                      </a:solidFill>
                                      <a:latin typeface="Cambria Math" panose="02040503050406030204" pitchFamily="18" charset="0"/>
                                    </a:rPr>
                                    <m:t>Γ</m:t>
                                  </m:r>
                                  <m:r>
                                    <a:rPr lang="fr-FR" i="1">
                                      <a:solidFill>
                                        <a:schemeClr val="bg1"/>
                                      </a:solidFill>
                                      <a:latin typeface="Cambria Math" panose="02040503050406030204" pitchFamily="18" charset="0"/>
                                    </a:rPr>
                                    <m:t>}</m:t>
                                  </m:r>
                                </m:e>
                              </m:d>
                            </m:e>
                          </m:rad>
                        </m:den>
                      </m:f>
                    </m:oMath>
                  </m:oMathPara>
                </a14:m>
                <a:endParaRPr lang="en-GB" dirty="0">
                  <a:solidFill>
                    <a:schemeClr val="bg1"/>
                  </a:solidFill>
                </a:endParaRPr>
              </a:p>
            </p:txBody>
          </p:sp>
        </mc:Choice>
        <mc:Fallback xmlns="">
          <p:sp>
            <p:nvSpPr>
              <p:cNvPr id="10" name="ZoneTexte 9"/>
              <p:cNvSpPr txBox="1">
                <a:spLocks noRot="1" noChangeAspect="1" noMove="1" noResize="1" noEditPoints="1" noAdjustHandles="1" noChangeArrowheads="1" noChangeShapeType="1" noTextEdit="1"/>
              </p:cNvSpPr>
              <p:nvPr/>
            </p:nvSpPr>
            <p:spPr>
              <a:xfrm>
                <a:off x="6943276" y="1149066"/>
                <a:ext cx="4720403" cy="1452577"/>
              </a:xfrm>
              <a:prstGeom prst="rect">
                <a:avLst/>
              </a:prstGeom>
              <a:blipFill>
                <a:blip r:embed="rId4"/>
                <a:stretch>
                  <a:fillRect l="-1163" t="-20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7415078" y="3212745"/>
                <a:ext cx="3776797" cy="1000274"/>
              </a:xfrm>
              <a:prstGeom prst="rect">
                <a:avLst/>
              </a:prstGeom>
              <a:noFill/>
            </p:spPr>
            <p:txBody>
              <a:bodyPr wrap="square" rtlCol="0">
                <a:spAutoFit/>
              </a:bodyPr>
              <a:lstStyle/>
              <a:p>
                <a:pPr algn="ctr">
                  <a:spcAft>
                    <a:spcPts val="600"/>
                  </a:spcAft>
                </a:pPr>
                <a:r>
                  <a:rPr lang="fr-FR" b="1" dirty="0" smtClean="0">
                    <a:solidFill>
                      <a:schemeClr val="bg1"/>
                    </a:solidFill>
                  </a:rPr>
                  <a:t>Intérêt</a:t>
                </a:r>
                <a:endParaRPr lang="fr-FR" dirty="0">
                  <a:solidFill>
                    <a:schemeClr val="bg1"/>
                  </a:solidFill>
                </a:endParaRPr>
              </a:p>
              <a:p>
                <a:r>
                  <a:rPr lang="fr-FR" dirty="0" smtClean="0">
                    <a:solidFill>
                      <a:schemeClr val="bg1"/>
                    </a:solidFill>
                  </a:rPr>
                  <a:t>Dynamique </a:t>
                </a:r>
                <a:r>
                  <a:rPr lang="fr-FR" dirty="0">
                    <a:solidFill>
                      <a:schemeClr val="bg1"/>
                    </a:solidFill>
                  </a:rPr>
                  <a:t>de </a:t>
                </a:r>
                <a:r>
                  <a:rPr lang="fr-FR" dirty="0" smtClean="0">
                    <a:solidFill>
                      <a:schemeClr val="bg1"/>
                    </a:solidFill>
                  </a:rPr>
                  <a:t>fonctionnement sur </a:t>
                </a:r>
                <a14:m>
                  <m:oMath xmlns:m="http://schemas.openxmlformats.org/officeDocument/2006/math">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𝐿</m:t>
                        </m:r>
                      </m:e>
                      <m:sub>
                        <m:r>
                          <a:rPr lang="fr-FR" b="0" i="1" smtClean="0">
                            <a:solidFill>
                              <a:schemeClr val="bg1"/>
                            </a:solidFill>
                            <a:latin typeface="Cambria Math" panose="02040503050406030204" pitchFamily="18" charset="0"/>
                          </a:rPr>
                          <m:t>𝑐</m:t>
                        </m:r>
                      </m:sub>
                    </m:sSub>
                  </m:oMath>
                </a14:m>
                <a:endParaRPr lang="fr-FR" dirty="0" smtClean="0">
                  <a:solidFill>
                    <a:schemeClr val="bg1"/>
                  </a:solidFill>
                </a:endParaRPr>
              </a:p>
              <a:p>
                <a:pPr algn="ctr"/>
                <a:r>
                  <a:rPr lang="fr-FR" dirty="0" smtClean="0">
                    <a:solidFill>
                      <a:schemeClr val="bg1"/>
                    </a:solidFill>
                  </a:rPr>
                  <a:t>(même dynamique que GD)</a:t>
                </a:r>
                <a:endParaRPr lang="fr-FR" dirty="0">
                  <a:solidFill>
                    <a:schemeClr val="bg1"/>
                  </a:solidFill>
                </a:endParaRPr>
              </a:p>
            </p:txBody>
          </p:sp>
        </mc:Choice>
        <mc:Fallback xmlns="">
          <p:sp>
            <p:nvSpPr>
              <p:cNvPr id="11" name="ZoneTexte 10"/>
              <p:cNvSpPr txBox="1">
                <a:spLocks noRot="1" noChangeAspect="1" noMove="1" noResize="1" noEditPoints="1" noAdjustHandles="1" noChangeArrowheads="1" noChangeShapeType="1" noTextEdit="1"/>
              </p:cNvSpPr>
              <p:nvPr/>
            </p:nvSpPr>
            <p:spPr>
              <a:xfrm>
                <a:off x="7415078" y="3212745"/>
                <a:ext cx="3776797" cy="1000274"/>
              </a:xfrm>
              <a:prstGeom prst="rect">
                <a:avLst/>
              </a:prstGeom>
              <a:blipFill>
                <a:blip r:embed="rId5"/>
                <a:stretch>
                  <a:fillRect l="-1290" t="-3049" b="-91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1474806" y="4823356"/>
                <a:ext cx="3344779" cy="1000274"/>
              </a:xfrm>
              <a:prstGeom prst="rect">
                <a:avLst/>
              </a:prstGeom>
              <a:noFill/>
            </p:spPr>
            <p:txBody>
              <a:bodyPr wrap="square" rtlCol="0">
                <a:spAutoFit/>
              </a:bodyPr>
              <a:lstStyle/>
              <a:p>
                <a:pPr algn="ctr">
                  <a:spcAft>
                    <a:spcPts val="600"/>
                  </a:spcAft>
                </a:pPr>
                <a:r>
                  <a:rPr lang="fr-FR" b="1" dirty="0" smtClean="0">
                    <a:solidFill>
                      <a:schemeClr val="bg1"/>
                    </a:solidFill>
                  </a:rPr>
                  <a:t>Défaut</a:t>
                </a:r>
              </a:p>
              <a:p>
                <a:pPr algn="ctr"/>
                <a:r>
                  <a:rPr lang="fr-FR" dirty="0" smtClean="0">
                    <a:solidFill>
                      <a:schemeClr val="bg1"/>
                    </a:solidFill>
                  </a:rPr>
                  <a:t>Dynamique de fonctionnement inférieure à </a:t>
                </a:r>
                <a14:m>
                  <m:oMath xmlns:m="http://schemas.openxmlformats.org/officeDocument/2006/math">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𝐿</m:t>
                        </m:r>
                      </m:e>
                      <m:sub>
                        <m:r>
                          <a:rPr lang="fr-FR" b="0" i="1" smtClean="0">
                            <a:solidFill>
                              <a:schemeClr val="bg1"/>
                            </a:solidFill>
                            <a:latin typeface="Cambria Math" panose="02040503050406030204" pitchFamily="18" charset="0"/>
                          </a:rPr>
                          <m:t>𝑐</m:t>
                        </m:r>
                      </m:sub>
                    </m:sSub>
                  </m:oMath>
                </a14:m>
                <a:endParaRPr lang="fr-FR" dirty="0">
                  <a:solidFill>
                    <a:schemeClr val="bg1"/>
                  </a:solidFill>
                </a:endParaRPr>
              </a:p>
            </p:txBody>
          </p:sp>
        </mc:Choice>
        <mc:Fallback xmlns="">
          <p:sp>
            <p:nvSpPr>
              <p:cNvPr id="16" name="ZoneTexte 15"/>
              <p:cNvSpPr txBox="1">
                <a:spLocks noRot="1" noChangeAspect="1" noMove="1" noResize="1" noEditPoints="1" noAdjustHandles="1" noChangeArrowheads="1" noChangeShapeType="1" noTextEdit="1"/>
              </p:cNvSpPr>
              <p:nvPr/>
            </p:nvSpPr>
            <p:spPr>
              <a:xfrm>
                <a:off x="1474806" y="4823356"/>
                <a:ext cx="3344779" cy="1000274"/>
              </a:xfrm>
              <a:prstGeom prst="rect">
                <a:avLst/>
              </a:prstGeom>
              <a:blipFill>
                <a:blip r:embed="rId6"/>
                <a:stretch>
                  <a:fillRect t="-3049" b="-9146"/>
                </a:stretch>
              </a:blipFill>
            </p:spPr>
            <p:txBody>
              <a:bodyPr/>
              <a:lstStyle/>
              <a:p>
                <a:r>
                  <a:rPr lang="en-GB">
                    <a:noFill/>
                  </a:rPr>
                  <a:t> </a:t>
                </a:r>
              </a:p>
            </p:txBody>
          </p:sp>
        </mc:Fallback>
      </mc:AlternateContent>
      <p:cxnSp>
        <p:nvCxnSpPr>
          <p:cNvPr id="13" name="Connecteur droit avec flèche 12"/>
          <p:cNvCxnSpPr/>
          <p:nvPr/>
        </p:nvCxnSpPr>
        <p:spPr>
          <a:xfrm flipH="1">
            <a:off x="3840480" y="1828800"/>
            <a:ext cx="330200" cy="812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170680" y="1644134"/>
            <a:ext cx="1793568" cy="338554"/>
          </a:xfrm>
          <a:prstGeom prst="rect">
            <a:avLst/>
          </a:prstGeom>
          <a:noFill/>
          <a:ln>
            <a:solidFill>
              <a:schemeClr val="bg1"/>
            </a:solidFill>
          </a:ln>
        </p:spPr>
        <p:txBody>
          <a:bodyPr wrap="none" rtlCol="0">
            <a:spAutoFit/>
          </a:bodyPr>
          <a:lstStyle/>
          <a:p>
            <a:r>
              <a:rPr lang="fr-FR" sz="1600" dirty="0" smtClean="0">
                <a:solidFill>
                  <a:srgbClr val="FF0000"/>
                </a:solidFill>
              </a:rPr>
              <a:t>Addition</a:t>
            </a:r>
            <a:r>
              <a:rPr lang="fr-FR" sz="1600" dirty="0" smtClean="0">
                <a:solidFill>
                  <a:schemeClr val="bg1"/>
                </a:solidFill>
              </a:rPr>
              <a:t> </a:t>
            </a:r>
            <a:r>
              <a:rPr lang="fr-FR" sz="1600" dirty="0" smtClean="0">
                <a:solidFill>
                  <a:srgbClr val="FF0000"/>
                </a:solidFill>
              </a:rPr>
              <a:t>cohérente</a:t>
            </a:r>
            <a:endParaRPr lang="fr-FR" sz="1600" dirty="0">
              <a:solidFill>
                <a:srgbClr val="FF0000"/>
              </a:solidFill>
            </a:endParaRPr>
          </a:p>
        </p:txBody>
      </p:sp>
      <p:cxnSp>
        <p:nvCxnSpPr>
          <p:cNvPr id="21" name="Connecteur droit avec flèche 20"/>
          <p:cNvCxnSpPr/>
          <p:nvPr/>
        </p:nvCxnSpPr>
        <p:spPr>
          <a:xfrm flipH="1">
            <a:off x="9864074" y="1828800"/>
            <a:ext cx="330200" cy="812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0194274" y="1644134"/>
            <a:ext cx="1947456" cy="338554"/>
          </a:xfrm>
          <a:prstGeom prst="rect">
            <a:avLst/>
          </a:prstGeom>
          <a:noFill/>
          <a:ln>
            <a:solidFill>
              <a:schemeClr val="bg1"/>
            </a:solidFill>
          </a:ln>
        </p:spPr>
        <p:txBody>
          <a:bodyPr wrap="none" rtlCol="0">
            <a:spAutoFit/>
          </a:bodyPr>
          <a:lstStyle/>
          <a:p>
            <a:r>
              <a:rPr lang="fr-FR" sz="1600" dirty="0" smtClean="0">
                <a:solidFill>
                  <a:srgbClr val="FF0000"/>
                </a:solidFill>
              </a:rPr>
              <a:t>Addition incohérente</a:t>
            </a:r>
            <a:endParaRPr lang="fr-FR" sz="1600" dirty="0">
              <a:solidFill>
                <a:srgbClr val="FF0000"/>
              </a:solidFill>
            </a:endParaRPr>
          </a:p>
        </p:txBody>
      </p:sp>
      <p:sp>
        <p:nvSpPr>
          <p:cNvPr id="20"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23"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smtClean="0"/>
              <a:t>Cophasage d’un interféromètre optique</a:t>
            </a:r>
            <a:endParaRPr lang="fr-FR" dirty="0"/>
          </a:p>
        </p:txBody>
      </p:sp>
    </p:spTree>
    <p:extLst>
      <p:ext uri="{BB962C8B-B14F-4D97-AF65-F5344CB8AC3E}">
        <p14:creationId xmlns:p14="http://schemas.microsoft.com/office/powerpoint/2010/main" val="3878339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9" grpId="0" animBg="1"/>
      <p:bldP spid="22" grpId="0" animBg="1"/>
    </p:bldLst>
  </p:timing>
  <p:extLst mod="1"/>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17</a:t>
            </a:fld>
            <a:endParaRPr lang="fr-FR" noProof="0" dirty="0"/>
          </a:p>
        </p:txBody>
      </p:sp>
      <p:sp>
        <p:nvSpPr>
          <p:cNvPr id="8" name="Espace réservé du texte 7"/>
          <p:cNvSpPr>
            <a:spLocks noGrp="1"/>
          </p:cNvSpPr>
          <p:nvPr>
            <p:ph type="body" sz="quarter" idx="16"/>
          </p:nvPr>
        </p:nvSpPr>
        <p:spPr/>
        <p:txBody>
          <a:bodyPr anchor="ctr">
            <a:normAutofit fontScale="92500"/>
          </a:bodyPr>
          <a:lstStyle/>
          <a:p>
            <a:r>
              <a:rPr lang="fr-FR" dirty="0" smtClean="0"/>
              <a:t>SPICA-FT – Estimateur de SNR et détecteur de franges</a:t>
            </a:r>
            <a:endParaRPr lang="fr-FR" dirty="0"/>
          </a:p>
        </p:txBody>
      </p:sp>
      <p:sp>
        <p:nvSpPr>
          <p:cNvPr id="24" name="ZoneTexte 23"/>
          <p:cNvSpPr txBox="1"/>
          <p:nvPr/>
        </p:nvSpPr>
        <p:spPr>
          <a:xfrm>
            <a:off x="2542049" y="2345296"/>
            <a:ext cx="1176403" cy="584775"/>
          </a:xfrm>
          <a:prstGeom prst="rect">
            <a:avLst/>
          </a:prstGeom>
          <a:noFill/>
        </p:spPr>
        <p:txBody>
          <a:bodyPr wrap="square" rtlCol="0">
            <a:spAutoFit/>
          </a:bodyPr>
          <a:lstStyle/>
          <a:p>
            <a:pPr algn="r"/>
            <a:r>
              <a:rPr lang="fr-FR" sz="1600" dirty="0" smtClean="0">
                <a:solidFill>
                  <a:schemeClr val="bg1"/>
                </a:solidFill>
              </a:rPr>
              <a:t>Valeur de l’estimateur</a:t>
            </a:r>
            <a:endParaRPr lang="fr-FR" sz="1600" dirty="0">
              <a:solidFill>
                <a:schemeClr val="bg1"/>
              </a:solidFill>
            </a:endParaRPr>
          </a:p>
        </p:txBody>
      </p:sp>
      <p:sp>
        <p:nvSpPr>
          <p:cNvPr id="25" name="ZoneTexte 24"/>
          <p:cNvSpPr txBox="1"/>
          <p:nvPr/>
        </p:nvSpPr>
        <p:spPr>
          <a:xfrm>
            <a:off x="2382537" y="3800725"/>
            <a:ext cx="1331046" cy="830997"/>
          </a:xfrm>
          <a:prstGeom prst="rect">
            <a:avLst/>
          </a:prstGeom>
          <a:noFill/>
        </p:spPr>
        <p:txBody>
          <a:bodyPr wrap="square" rtlCol="0">
            <a:spAutoFit/>
          </a:bodyPr>
          <a:lstStyle/>
          <a:p>
            <a:pPr algn="r"/>
            <a:r>
              <a:rPr lang="fr-FR" sz="1600" dirty="0" smtClean="0">
                <a:solidFill>
                  <a:schemeClr val="bg1"/>
                </a:solidFill>
              </a:rPr>
              <a:t>Retard de groupe (GD) mesuré</a:t>
            </a:r>
            <a:endParaRPr lang="fr-FR" sz="1600" dirty="0">
              <a:solidFill>
                <a:schemeClr val="bg1"/>
              </a:solidFill>
            </a:endParaRPr>
          </a:p>
        </p:txBody>
      </p:sp>
      <p:grpSp>
        <p:nvGrpSpPr>
          <p:cNvPr id="53" name="Groupe 52"/>
          <p:cNvGrpSpPr/>
          <p:nvPr/>
        </p:nvGrpSpPr>
        <p:grpSpPr>
          <a:xfrm>
            <a:off x="7737162" y="1439407"/>
            <a:ext cx="4004670" cy="3869313"/>
            <a:chOff x="6601884" y="1010053"/>
            <a:chExt cx="4712089" cy="4469035"/>
          </a:xfrm>
        </p:grpSpPr>
        <p:grpSp>
          <p:nvGrpSpPr>
            <p:cNvPr id="35" name="Groupe 34"/>
            <p:cNvGrpSpPr/>
            <p:nvPr/>
          </p:nvGrpSpPr>
          <p:grpSpPr>
            <a:xfrm>
              <a:off x="6601884" y="1010053"/>
              <a:ext cx="4712089" cy="4469035"/>
              <a:chOff x="6562704" y="1197259"/>
              <a:chExt cx="4712089" cy="4469035"/>
            </a:xfrm>
          </p:grpSpPr>
          <p:grpSp>
            <p:nvGrpSpPr>
              <p:cNvPr id="14" name="Groupe 13"/>
              <p:cNvGrpSpPr/>
              <p:nvPr/>
            </p:nvGrpSpPr>
            <p:grpSpPr>
              <a:xfrm>
                <a:off x="6562704" y="1197259"/>
                <a:ext cx="4712089" cy="4131486"/>
                <a:chOff x="6782129" y="1204211"/>
                <a:chExt cx="4712089" cy="4131486"/>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l="5214" t="11193" b="7849"/>
                <a:stretch/>
              </p:blipFill>
              <p:spPr>
                <a:xfrm>
                  <a:off x="6867874" y="1687053"/>
                  <a:ext cx="4349009" cy="3648644"/>
                </a:xfrm>
                <a:prstGeom prst="rect">
                  <a:avLst/>
                </a:prstGeom>
              </p:spPr>
            </p:pic>
            <mc:AlternateContent xmlns:mc="http://schemas.openxmlformats.org/markup-compatibility/2006" xmlns:a14="http://schemas.microsoft.com/office/drawing/2010/main">
              <mc:Choice Requires="a14">
                <p:sp>
                  <p:nvSpPr>
                    <p:cNvPr id="136" name="ZoneTexte 135"/>
                    <p:cNvSpPr txBox="1"/>
                    <p:nvPr/>
                  </p:nvSpPr>
                  <p:spPr>
                    <a:xfrm>
                      <a:off x="6782129" y="1204211"/>
                      <a:ext cx="4712089" cy="426576"/>
                    </a:xfrm>
                    <a:prstGeom prst="rect">
                      <a:avLst/>
                    </a:prstGeom>
                    <a:noFill/>
                  </p:spPr>
                  <p:txBody>
                    <a:bodyPr wrap="square" rtlCol="0">
                      <a:spAutoFit/>
                    </a:bodyPr>
                    <a:lstStyle/>
                    <a:p>
                      <a:pPr algn="ctr"/>
                      <a14:m>
                        <m:oMath xmlns:m="http://schemas.openxmlformats.org/officeDocument/2006/math">
                          <m:sSub>
                            <m:sSubPr>
                              <m:ctrlPr>
                                <a:rPr lang="fr-FR" b="1" i="1" dirty="0" smtClean="0">
                                  <a:solidFill>
                                    <a:schemeClr val="bg1"/>
                                  </a:solidFill>
                                  <a:latin typeface="Cambria Math" panose="02040503050406030204" pitchFamily="18" charset="0"/>
                                </a:rPr>
                              </m:ctrlPr>
                            </m:sSubPr>
                            <m:e>
                              <m:r>
                                <a:rPr lang="fr-FR" b="1" i="1" dirty="0" smtClean="0">
                                  <a:solidFill>
                                    <a:schemeClr val="bg1"/>
                                  </a:solidFill>
                                  <a:latin typeface="Cambria Math" panose="02040503050406030204" pitchFamily="18" charset="0"/>
                                </a:rPr>
                                <m:t>𝑹𝑺𝑩</m:t>
                              </m:r>
                            </m:e>
                            <m:sub>
                              <m:r>
                                <a:rPr lang="fr-FR" b="1" i="1" dirty="0" smtClean="0">
                                  <a:solidFill>
                                    <a:schemeClr val="bg1"/>
                                  </a:solidFill>
                                  <a:latin typeface="Cambria Math" panose="02040503050406030204" pitchFamily="18" charset="0"/>
                                </a:rPr>
                                <m:t>𝑮𝑫</m:t>
                              </m:r>
                            </m:sub>
                          </m:sSub>
                        </m:oMath>
                      </a14:m>
                      <a:r>
                        <a:rPr lang="fr-FR" dirty="0" smtClean="0">
                          <a:solidFill>
                            <a:schemeClr val="bg1"/>
                          </a:solidFill>
                        </a:rPr>
                        <a:t> (addition incohérente)</a:t>
                      </a:r>
                    </a:p>
                  </p:txBody>
                </p:sp>
              </mc:Choice>
              <mc:Fallback xmlns="">
                <p:sp>
                  <p:nvSpPr>
                    <p:cNvPr id="136" name="ZoneTexte 135"/>
                    <p:cNvSpPr txBox="1">
                      <a:spLocks noRot="1" noChangeAspect="1" noMove="1" noResize="1" noEditPoints="1" noAdjustHandles="1" noChangeArrowheads="1" noChangeShapeType="1" noTextEdit="1"/>
                    </p:cNvSpPr>
                    <p:nvPr/>
                  </p:nvSpPr>
                  <p:spPr>
                    <a:xfrm>
                      <a:off x="6782129" y="1204211"/>
                      <a:ext cx="4712089" cy="426576"/>
                    </a:xfrm>
                    <a:prstGeom prst="rect">
                      <a:avLst/>
                    </a:prstGeom>
                    <a:blipFill>
                      <a:blip r:embed="rId4"/>
                      <a:stretch>
                        <a:fillRect t="-8197" b="-24590"/>
                      </a:stretch>
                    </a:blipFill>
                  </p:spPr>
                  <p:txBody>
                    <a:bodyPr/>
                    <a:lstStyle/>
                    <a:p>
                      <a:r>
                        <a:rPr lang="en-GB">
                          <a:noFill/>
                        </a:rPr>
                        <a:t> </a:t>
                      </a:r>
                    </a:p>
                  </p:txBody>
                </p:sp>
              </mc:Fallback>
            </mc:AlternateContent>
          </p:grpSp>
          <p:sp>
            <p:nvSpPr>
              <p:cNvPr id="27" name="ZoneTexte 26"/>
              <p:cNvSpPr txBox="1"/>
              <p:nvPr/>
            </p:nvSpPr>
            <p:spPr>
              <a:xfrm>
                <a:off x="8225771" y="5327740"/>
                <a:ext cx="1456554" cy="338554"/>
              </a:xfrm>
              <a:prstGeom prst="rect">
                <a:avLst/>
              </a:prstGeom>
              <a:noFill/>
            </p:spPr>
            <p:txBody>
              <a:bodyPr wrap="square" rtlCol="0">
                <a:spAutoFit/>
              </a:bodyPr>
              <a:lstStyle/>
              <a:p>
                <a:pPr algn="ctr"/>
                <a:r>
                  <a:rPr lang="fr-FR" sz="1600" dirty="0" smtClean="0">
                    <a:solidFill>
                      <a:schemeClr val="bg1"/>
                    </a:solidFill>
                  </a:rPr>
                  <a:t>Temps [ms]</a:t>
                </a:r>
                <a:endParaRPr lang="fr-FR" sz="1600" dirty="0">
                  <a:solidFill>
                    <a:schemeClr val="bg1"/>
                  </a:solidFill>
                </a:endParaRPr>
              </a:p>
            </p:txBody>
          </p:sp>
        </p:grpSp>
        <p:cxnSp>
          <p:nvCxnSpPr>
            <p:cNvPr id="49" name="Connecteur droit avec flèche 48"/>
            <p:cNvCxnSpPr/>
            <p:nvPr/>
          </p:nvCxnSpPr>
          <p:spPr>
            <a:xfrm>
              <a:off x="9398000" y="3606800"/>
              <a:ext cx="323505" cy="3680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ZoneTexte 49"/>
            <p:cNvSpPr txBox="1"/>
            <p:nvPr/>
          </p:nvSpPr>
          <p:spPr>
            <a:xfrm>
              <a:off x="8264951" y="3342640"/>
              <a:ext cx="1385957" cy="307777"/>
            </a:xfrm>
            <a:prstGeom prst="rect">
              <a:avLst/>
            </a:prstGeom>
            <a:noFill/>
          </p:spPr>
          <p:txBody>
            <a:bodyPr wrap="none" rtlCol="0">
              <a:spAutoFit/>
            </a:bodyPr>
            <a:lstStyle/>
            <a:p>
              <a:r>
                <a:rPr lang="fr-FR" sz="1400" dirty="0" smtClean="0"/>
                <a:t>Pas d’annulation</a:t>
              </a:r>
              <a:endParaRPr lang="fr-FR" sz="1400" dirty="0"/>
            </a:p>
          </p:txBody>
        </p:sp>
      </p:grpSp>
      <mc:AlternateContent xmlns:mc="http://schemas.openxmlformats.org/markup-compatibility/2006" xmlns:a14="http://schemas.microsoft.com/office/drawing/2010/main">
        <mc:Choice Requires="a14">
          <p:sp>
            <p:nvSpPr>
              <p:cNvPr id="52" name="ZoneTexte 51"/>
              <p:cNvSpPr txBox="1"/>
              <p:nvPr/>
            </p:nvSpPr>
            <p:spPr>
              <a:xfrm>
                <a:off x="385422" y="2560759"/>
                <a:ext cx="1685391" cy="1641300"/>
              </a:xfrm>
              <a:prstGeom prst="roundRect">
                <a:avLst/>
              </a:prstGeom>
              <a:noFill/>
              <a:ln>
                <a:solidFill>
                  <a:schemeClr val="bg1"/>
                </a:solidFill>
              </a:ln>
            </p:spPr>
            <p:txBody>
              <a:bodyPr wrap="none" rtlCol="0">
                <a:spAutoFit/>
              </a:bodyPr>
              <a:lstStyle/>
              <a:p>
                <a:pPr algn="ctr"/>
                <a:r>
                  <a:rPr lang="fr-FR" b="1" dirty="0" smtClean="0">
                    <a:solidFill>
                      <a:schemeClr val="bg1"/>
                    </a:solidFill>
                  </a:rPr>
                  <a:t>Conditions</a:t>
                </a:r>
              </a:p>
              <a:p>
                <a:pPr/>
                <a14:m>
                  <m:oMathPara xmlns:m="http://schemas.openxmlformats.org/officeDocument/2006/math">
                    <m:oMathParaPr>
                      <m:jc m:val="left"/>
                    </m:oMathParaPr>
                    <m:oMath xmlns:m="http://schemas.openxmlformats.org/officeDocument/2006/math">
                      <m:r>
                        <a:rPr lang="fr-FR" b="0" i="1" smtClean="0">
                          <a:solidFill>
                            <a:schemeClr val="bg1"/>
                          </a:solidFill>
                          <a:latin typeface="Cambria Math" panose="02040503050406030204" pitchFamily="18" charset="0"/>
                        </a:rPr>
                        <m:t>𝑅</m:t>
                      </m:r>
                      <m:r>
                        <a:rPr lang="fr-FR" b="0" i="1" smtClean="0">
                          <a:solidFill>
                            <a:schemeClr val="bg1"/>
                          </a:solidFill>
                          <a:latin typeface="Cambria Math" panose="02040503050406030204" pitchFamily="18" charset="0"/>
                        </a:rPr>
                        <m:t>=200</m:t>
                      </m:r>
                    </m:oMath>
                  </m:oMathPara>
                </a14:m>
                <a:endParaRPr lang="fr-FR" b="0" dirty="0" smtClean="0">
                  <a:solidFill>
                    <a:schemeClr val="bg1"/>
                  </a:solidFill>
                </a:endParaRPr>
              </a:p>
              <a:p>
                <a14:m>
                  <m:oMath xmlns:m="http://schemas.openxmlformats.org/officeDocument/2006/math">
                    <m:r>
                      <m:rPr>
                        <m:sty m:val="p"/>
                      </m:rPr>
                      <a:rPr lang="fr-FR" b="0" i="0" smtClean="0">
                        <a:solidFill>
                          <a:schemeClr val="bg1"/>
                        </a:solidFill>
                        <a:latin typeface="Cambria Math" panose="02040503050406030204" pitchFamily="18" charset="0"/>
                      </a:rPr>
                      <m:t>Δ</m:t>
                    </m:r>
                    <m:r>
                      <a:rPr lang="fr-FR" b="0" i="1" smtClean="0">
                        <a:solidFill>
                          <a:schemeClr val="bg1"/>
                        </a:solidFill>
                        <a:latin typeface="Cambria Math" panose="02040503050406030204" pitchFamily="18" charset="0"/>
                      </a:rPr>
                      <m:t>𝜆</m:t>
                    </m:r>
                    <m:r>
                      <a:rPr lang="fr-FR" b="0" i="1" smtClean="0">
                        <a:solidFill>
                          <a:schemeClr val="bg1"/>
                        </a:solidFill>
                        <a:latin typeface="Cambria Math" panose="02040503050406030204" pitchFamily="18" charset="0"/>
                      </a:rPr>
                      <m:t>=0,3</m:t>
                    </m:r>
                  </m:oMath>
                </a14:m>
                <a:r>
                  <a:rPr lang="en-GB" dirty="0" smtClean="0">
                    <a:solidFill>
                      <a:schemeClr val="bg1"/>
                    </a:solidFill>
                  </a:rPr>
                  <a:t> µm</a:t>
                </a:r>
              </a:p>
              <a:p>
                <a14:m>
                  <m:oMath xmlns:m="http://schemas.openxmlformats.org/officeDocument/2006/math">
                    <m:acc>
                      <m:accPr>
                        <m:chr m:val="̅"/>
                        <m:ctrlPr>
                          <a:rPr lang="fr-FR" b="0" i="1" smtClean="0">
                            <a:solidFill>
                              <a:schemeClr val="bg1"/>
                            </a:solidFill>
                            <a:latin typeface="Cambria Math" panose="02040503050406030204" pitchFamily="18" charset="0"/>
                          </a:rPr>
                        </m:ctrlPr>
                      </m:accPr>
                      <m:e>
                        <m:r>
                          <a:rPr lang="fr-FR" b="0" i="1" smtClean="0">
                            <a:solidFill>
                              <a:schemeClr val="bg1"/>
                            </a:solidFill>
                            <a:latin typeface="Cambria Math" panose="02040503050406030204" pitchFamily="18" charset="0"/>
                          </a:rPr>
                          <m:t>𝜆</m:t>
                        </m:r>
                      </m:e>
                    </m:acc>
                    <m:r>
                      <a:rPr lang="fr-FR" b="0" i="1" smtClean="0">
                        <a:solidFill>
                          <a:schemeClr val="bg1"/>
                        </a:solidFill>
                        <a:latin typeface="Cambria Math" panose="02040503050406030204" pitchFamily="18" charset="0"/>
                      </a:rPr>
                      <m:t>=1,6</m:t>
                    </m:r>
                  </m:oMath>
                </a14:m>
                <a:r>
                  <a:rPr lang="en-GB" dirty="0" smtClean="0">
                    <a:solidFill>
                      <a:schemeClr val="bg1"/>
                    </a:solidFill>
                  </a:rPr>
                  <a:t> µm</a:t>
                </a:r>
              </a:p>
              <a:p>
                <a14:m>
                  <m:oMath xmlns:m="http://schemas.openxmlformats.org/officeDocument/2006/math">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𝐿</m:t>
                        </m:r>
                      </m:e>
                      <m:sub>
                        <m:r>
                          <a:rPr lang="fr-FR" b="0" i="1" smtClean="0">
                            <a:solidFill>
                              <a:schemeClr val="bg1"/>
                            </a:solidFill>
                            <a:latin typeface="Cambria Math" panose="02040503050406030204" pitchFamily="18" charset="0"/>
                          </a:rPr>
                          <m:t>𝑐</m:t>
                        </m:r>
                      </m:sub>
                    </m:sSub>
                    <m:r>
                      <a:rPr lang="fr-FR" b="0" i="1" smtClean="0">
                        <a:solidFill>
                          <a:schemeClr val="bg1"/>
                        </a:solidFill>
                        <a:latin typeface="Cambria Math" panose="02040503050406030204" pitchFamily="18" charset="0"/>
                      </a:rPr>
                      <m:t>≃300</m:t>
                    </m:r>
                  </m:oMath>
                </a14:m>
                <a:r>
                  <a:rPr lang="en-GB" dirty="0" smtClean="0">
                    <a:solidFill>
                      <a:schemeClr val="bg1"/>
                    </a:solidFill>
                  </a:rPr>
                  <a:t> µm</a:t>
                </a:r>
                <a:endParaRPr lang="en-GB" dirty="0">
                  <a:solidFill>
                    <a:schemeClr val="bg1"/>
                  </a:solidFill>
                </a:endParaRPr>
              </a:p>
            </p:txBody>
          </p:sp>
        </mc:Choice>
        <mc:Fallback xmlns="">
          <p:sp>
            <p:nvSpPr>
              <p:cNvPr id="52" name="ZoneTexte 51"/>
              <p:cNvSpPr txBox="1">
                <a:spLocks noRot="1" noChangeAspect="1" noMove="1" noResize="1" noEditPoints="1" noAdjustHandles="1" noChangeArrowheads="1" noChangeShapeType="1" noTextEdit="1"/>
              </p:cNvSpPr>
              <p:nvPr/>
            </p:nvSpPr>
            <p:spPr>
              <a:xfrm>
                <a:off x="385422" y="2560759"/>
                <a:ext cx="1685391" cy="1641300"/>
              </a:xfrm>
              <a:prstGeom prst="roundRect">
                <a:avLst/>
              </a:prstGeom>
              <a:blipFill>
                <a:blip r:embed="rId5"/>
                <a:stretch>
                  <a:fillRect/>
                </a:stretch>
              </a:blipFill>
              <a:ln>
                <a:solidFill>
                  <a:schemeClr val="bg1"/>
                </a:solidFill>
              </a:ln>
            </p:spPr>
            <p:txBody>
              <a:bodyPr/>
              <a:lstStyle/>
              <a:p>
                <a:r>
                  <a:rPr lang="en-GB">
                    <a:noFill/>
                  </a:rPr>
                  <a:t> </a:t>
                </a:r>
              </a:p>
            </p:txBody>
          </p:sp>
        </mc:Fallback>
      </mc:AlternateContent>
      <p:sp>
        <p:nvSpPr>
          <p:cNvPr id="7" name="ZoneTexte 6"/>
          <p:cNvSpPr txBox="1"/>
          <p:nvPr/>
        </p:nvSpPr>
        <p:spPr>
          <a:xfrm>
            <a:off x="426720" y="895604"/>
            <a:ext cx="10055573" cy="442674"/>
          </a:xfrm>
          <a:prstGeom prst="roundRect">
            <a:avLst/>
          </a:prstGeom>
          <a:noFill/>
          <a:ln>
            <a:solidFill>
              <a:schemeClr val="bg1"/>
            </a:solidFill>
          </a:ln>
        </p:spPr>
        <p:txBody>
          <a:bodyPr wrap="none" rtlCol="0">
            <a:spAutoFit/>
          </a:bodyPr>
          <a:lstStyle/>
          <a:p>
            <a:r>
              <a:rPr lang="fr-FR" sz="2000" dirty="0" smtClean="0">
                <a:solidFill>
                  <a:schemeClr val="bg1"/>
                </a:solidFill>
              </a:rPr>
              <a:t>Scan de l’enveloppe de cohérence </a:t>
            </a:r>
            <a:r>
              <a:rPr lang="fr-FR" sz="2000" b="1" dirty="0" smtClean="0">
                <a:solidFill>
                  <a:schemeClr val="bg1"/>
                </a:solidFill>
              </a:rPr>
              <a:t>sur la ligne à retard du télescope W1 </a:t>
            </a:r>
            <a:r>
              <a:rPr lang="fr-FR" sz="2000" dirty="0" smtClean="0">
                <a:solidFill>
                  <a:schemeClr val="bg1"/>
                </a:solidFill>
              </a:rPr>
              <a:t>(simulation </a:t>
            </a:r>
            <a:r>
              <a:rPr lang="fr-FR" sz="2000" dirty="0" err="1" smtClean="0">
                <a:solidFill>
                  <a:schemeClr val="bg1"/>
                </a:solidFill>
              </a:rPr>
              <a:t>cophaSIM</a:t>
            </a:r>
            <a:r>
              <a:rPr lang="fr-FR" sz="2000" dirty="0" smtClean="0">
                <a:solidFill>
                  <a:schemeClr val="bg1"/>
                </a:solidFill>
              </a:rPr>
              <a:t>)</a:t>
            </a:r>
            <a:endParaRPr lang="fr-FR" sz="2000" dirty="0">
              <a:solidFill>
                <a:schemeClr val="bg1"/>
              </a:solidFill>
            </a:endParaRPr>
          </a:p>
        </p:txBody>
      </p:sp>
      <p:grpSp>
        <p:nvGrpSpPr>
          <p:cNvPr id="9" name="Groupe 8"/>
          <p:cNvGrpSpPr/>
          <p:nvPr/>
        </p:nvGrpSpPr>
        <p:grpSpPr>
          <a:xfrm>
            <a:off x="3635490" y="1445875"/>
            <a:ext cx="4109040" cy="3877843"/>
            <a:chOff x="1896952" y="1466317"/>
            <a:chExt cx="4109040" cy="3877843"/>
          </a:xfrm>
        </p:grpSpPr>
        <p:grpSp>
          <p:nvGrpSpPr>
            <p:cNvPr id="33" name="Groupe 32"/>
            <p:cNvGrpSpPr/>
            <p:nvPr/>
          </p:nvGrpSpPr>
          <p:grpSpPr>
            <a:xfrm>
              <a:off x="1896952" y="1466317"/>
              <a:ext cx="4109040" cy="3877843"/>
              <a:chOff x="841453" y="1244529"/>
              <a:chExt cx="4463047" cy="4416259"/>
            </a:xfrm>
          </p:grpSpPr>
          <p:grpSp>
            <p:nvGrpSpPr>
              <p:cNvPr id="13" name="Groupe 12"/>
              <p:cNvGrpSpPr/>
              <p:nvPr/>
            </p:nvGrpSpPr>
            <p:grpSpPr>
              <a:xfrm>
                <a:off x="841453" y="1244529"/>
                <a:ext cx="4463047" cy="4094726"/>
                <a:chOff x="1135743" y="1225731"/>
                <a:chExt cx="4463047" cy="4094726"/>
              </a:xfrm>
            </p:grpSpPr>
            <p:pic>
              <p:nvPicPr>
                <p:cNvPr id="12" name="Image 11"/>
                <p:cNvPicPr>
                  <a:picLocks noChangeAspect="1"/>
                </p:cNvPicPr>
                <p:nvPr/>
              </p:nvPicPr>
              <p:blipFill rotWithShape="1">
                <a:blip r:embed="rId6">
                  <a:extLst>
                    <a:ext uri="{28A0092B-C50C-407E-A947-70E740481C1C}">
                      <a14:useLocalDpi xmlns:a14="http://schemas.microsoft.com/office/drawing/2010/main" val="0"/>
                    </a:ext>
                  </a:extLst>
                </a:blip>
                <a:srcRect l="5817" t="11177" b="7374"/>
                <a:stretch/>
              </p:blipFill>
              <p:spPr>
                <a:xfrm>
                  <a:off x="1244223" y="1713576"/>
                  <a:ext cx="4246089" cy="3606881"/>
                </a:xfrm>
                <a:prstGeom prst="rect">
                  <a:avLst/>
                </a:prstGeom>
              </p:spPr>
            </p:pic>
            <mc:AlternateContent xmlns:mc="http://schemas.openxmlformats.org/markup-compatibility/2006" xmlns:a14="http://schemas.microsoft.com/office/drawing/2010/main">
              <mc:Choice Requires="a14">
                <p:sp>
                  <p:nvSpPr>
                    <p:cNvPr id="133" name="ZoneTexte 132"/>
                    <p:cNvSpPr txBox="1"/>
                    <p:nvPr/>
                  </p:nvSpPr>
                  <p:spPr>
                    <a:xfrm>
                      <a:off x="1135743" y="1225731"/>
                      <a:ext cx="4463047" cy="420612"/>
                    </a:xfrm>
                    <a:prstGeom prst="rect">
                      <a:avLst/>
                    </a:prstGeom>
                    <a:noFill/>
                  </p:spPr>
                  <p:txBody>
                    <a:bodyPr wrap="square" rtlCol="0">
                      <a:spAutoFit/>
                    </a:bodyPr>
                    <a:lstStyle/>
                    <a:p>
                      <a:pPr algn="ctr"/>
                      <a14:m>
                        <m:oMath xmlns:m="http://schemas.openxmlformats.org/officeDocument/2006/math">
                          <m:r>
                            <a:rPr lang="fr-FR" b="1" i="1" dirty="0" smtClean="0">
                              <a:solidFill>
                                <a:schemeClr val="bg1"/>
                              </a:solidFill>
                              <a:latin typeface="Cambria Math" panose="02040503050406030204" pitchFamily="18" charset="0"/>
                            </a:rPr>
                            <m:t>𝑹𝑺</m:t>
                          </m:r>
                          <m:sSub>
                            <m:sSubPr>
                              <m:ctrlPr>
                                <a:rPr lang="fr-FR" b="1" i="1" dirty="0" smtClean="0">
                                  <a:solidFill>
                                    <a:schemeClr val="bg1"/>
                                  </a:solidFill>
                                  <a:latin typeface="Cambria Math" panose="02040503050406030204" pitchFamily="18" charset="0"/>
                                </a:rPr>
                              </m:ctrlPr>
                            </m:sSubPr>
                            <m:e>
                              <m:r>
                                <a:rPr lang="fr-FR" b="1" i="1" dirty="0" smtClean="0">
                                  <a:solidFill>
                                    <a:schemeClr val="bg1"/>
                                  </a:solidFill>
                                  <a:latin typeface="Cambria Math" panose="02040503050406030204" pitchFamily="18" charset="0"/>
                                </a:rPr>
                                <m:t>𝑩</m:t>
                              </m:r>
                            </m:e>
                            <m:sub>
                              <m:r>
                                <a:rPr lang="fr-FR" b="1" i="1" dirty="0" smtClean="0">
                                  <a:solidFill>
                                    <a:schemeClr val="bg1"/>
                                  </a:solidFill>
                                  <a:latin typeface="Cambria Math" panose="02040503050406030204" pitchFamily="18" charset="0"/>
                                </a:rPr>
                                <m:t>𝑷𝑫</m:t>
                              </m:r>
                            </m:sub>
                          </m:sSub>
                        </m:oMath>
                      </a14:m>
                      <a:r>
                        <a:rPr lang="fr-FR" dirty="0" smtClean="0">
                          <a:solidFill>
                            <a:schemeClr val="bg1"/>
                          </a:solidFill>
                        </a:rPr>
                        <a:t> (addition cohérente)</a:t>
                      </a:r>
                    </a:p>
                  </p:txBody>
                </p:sp>
              </mc:Choice>
              <mc:Fallback xmlns="">
                <p:sp>
                  <p:nvSpPr>
                    <p:cNvPr id="133" name="ZoneTexte 132"/>
                    <p:cNvSpPr txBox="1">
                      <a:spLocks noRot="1" noChangeAspect="1" noMove="1" noResize="1" noEditPoints="1" noAdjustHandles="1" noChangeArrowheads="1" noChangeShapeType="1" noTextEdit="1"/>
                    </p:cNvSpPr>
                    <p:nvPr/>
                  </p:nvSpPr>
                  <p:spPr>
                    <a:xfrm>
                      <a:off x="1135743" y="1225731"/>
                      <a:ext cx="4463047" cy="420612"/>
                    </a:xfrm>
                    <a:prstGeom prst="rect">
                      <a:avLst/>
                    </a:prstGeom>
                    <a:blipFill>
                      <a:blip r:embed="rId7"/>
                      <a:stretch>
                        <a:fillRect t="-8197" b="-24590"/>
                      </a:stretch>
                    </a:blipFill>
                  </p:spPr>
                  <p:txBody>
                    <a:bodyPr/>
                    <a:lstStyle/>
                    <a:p>
                      <a:r>
                        <a:rPr lang="en-GB">
                          <a:noFill/>
                        </a:rPr>
                        <a:t> </a:t>
                      </a:r>
                    </a:p>
                  </p:txBody>
                </p:sp>
              </mc:Fallback>
            </mc:AlternateContent>
          </p:grpSp>
          <p:sp>
            <p:nvSpPr>
              <p:cNvPr id="26" name="ZoneTexte 25"/>
              <p:cNvSpPr txBox="1"/>
              <p:nvPr/>
            </p:nvSpPr>
            <p:spPr>
              <a:xfrm>
                <a:off x="2410051" y="5322234"/>
                <a:ext cx="1456554" cy="338554"/>
              </a:xfrm>
              <a:prstGeom prst="rect">
                <a:avLst/>
              </a:prstGeom>
              <a:noFill/>
            </p:spPr>
            <p:txBody>
              <a:bodyPr wrap="square" rtlCol="0">
                <a:spAutoFit/>
              </a:bodyPr>
              <a:lstStyle/>
              <a:p>
                <a:pPr algn="ctr"/>
                <a:r>
                  <a:rPr lang="fr-FR" sz="1600" dirty="0" smtClean="0">
                    <a:solidFill>
                      <a:schemeClr val="bg1"/>
                    </a:solidFill>
                  </a:rPr>
                  <a:t>Temps [ms]</a:t>
                </a:r>
                <a:endParaRPr lang="fr-FR" sz="1600" dirty="0">
                  <a:solidFill>
                    <a:schemeClr val="bg1"/>
                  </a:solidFill>
                </a:endParaRPr>
              </a:p>
            </p:txBody>
          </p:sp>
          <p:cxnSp>
            <p:nvCxnSpPr>
              <p:cNvPr id="19" name="Connecteur droit 18"/>
              <p:cNvCxnSpPr/>
              <p:nvPr/>
            </p:nvCxnSpPr>
            <p:spPr>
              <a:xfrm>
                <a:off x="3616125" y="1828801"/>
                <a:ext cx="0" cy="3240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3942145" y="2571508"/>
                <a:ext cx="0" cy="23612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4266239" y="2559932"/>
                <a:ext cx="0" cy="23612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963120" y="1877026"/>
                <a:ext cx="0" cy="3240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2631880" y="2579336"/>
                <a:ext cx="0" cy="23612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2300471" y="2585014"/>
                <a:ext cx="0" cy="23612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cxnSp>
          <p:nvCxnSpPr>
            <p:cNvPr id="41" name="Connecteur droit avec flèche 40"/>
            <p:cNvCxnSpPr/>
            <p:nvPr/>
          </p:nvCxnSpPr>
          <p:spPr>
            <a:xfrm>
              <a:off x="4290193" y="3698685"/>
              <a:ext cx="165243" cy="1834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ZoneTexte 41"/>
            <p:cNvSpPr txBox="1"/>
            <p:nvPr/>
          </p:nvSpPr>
          <p:spPr>
            <a:xfrm>
              <a:off x="3589792" y="3424839"/>
              <a:ext cx="973280" cy="307777"/>
            </a:xfrm>
            <a:prstGeom prst="rect">
              <a:avLst/>
            </a:prstGeom>
            <a:noFill/>
          </p:spPr>
          <p:txBody>
            <a:bodyPr wrap="none" rtlCol="0">
              <a:spAutoFit/>
            </a:bodyPr>
            <a:lstStyle/>
            <a:p>
              <a:r>
                <a:rPr lang="fr-FR" sz="1400" dirty="0" smtClean="0"/>
                <a:t>annulation</a:t>
              </a:r>
              <a:endParaRPr lang="fr-FR" sz="1400" dirty="0"/>
            </a:p>
          </p:txBody>
        </p:sp>
      </p:grpSp>
      <p:sp>
        <p:nvSpPr>
          <p:cNvPr id="45" name="ZoneTexte 44"/>
          <p:cNvSpPr txBox="1"/>
          <p:nvPr/>
        </p:nvSpPr>
        <p:spPr>
          <a:xfrm>
            <a:off x="4054036" y="5402212"/>
            <a:ext cx="3292267" cy="800219"/>
          </a:xfrm>
          <a:prstGeom prst="roundRect">
            <a:avLst/>
          </a:prstGeom>
          <a:noFill/>
          <a:ln>
            <a:solidFill>
              <a:schemeClr val="bg1"/>
            </a:solidFill>
          </a:ln>
        </p:spPr>
        <p:txBody>
          <a:bodyPr wrap="none" rtlCol="0">
            <a:spAutoFit/>
          </a:bodyPr>
          <a:lstStyle/>
          <a:p>
            <a:pPr algn="ctr">
              <a:spcAft>
                <a:spcPts val="600"/>
              </a:spcAft>
            </a:pPr>
            <a:r>
              <a:rPr lang="fr-FR" b="1" dirty="0" smtClean="0">
                <a:solidFill>
                  <a:schemeClr val="bg1"/>
                </a:solidFill>
              </a:rPr>
              <a:t>Usage adapté</a:t>
            </a:r>
          </a:p>
          <a:p>
            <a:r>
              <a:rPr lang="fr-FR" dirty="0" smtClean="0">
                <a:solidFill>
                  <a:schemeClr val="bg1"/>
                </a:solidFill>
              </a:rPr>
              <a:t>Pondération des commandes PD</a:t>
            </a:r>
            <a:endParaRPr lang="fr-FR" dirty="0">
              <a:solidFill>
                <a:schemeClr val="bg1"/>
              </a:solidFill>
            </a:endParaRPr>
          </a:p>
        </p:txBody>
      </p:sp>
      <p:sp>
        <p:nvSpPr>
          <p:cNvPr id="55" name="ZoneTexte 54"/>
          <p:cNvSpPr txBox="1"/>
          <p:nvPr/>
        </p:nvSpPr>
        <p:spPr>
          <a:xfrm>
            <a:off x="7940243" y="5396705"/>
            <a:ext cx="3658507" cy="1106686"/>
          </a:xfrm>
          <a:prstGeom prst="roundRect">
            <a:avLst/>
          </a:prstGeom>
          <a:noFill/>
          <a:ln>
            <a:solidFill>
              <a:schemeClr val="bg1"/>
            </a:solidFill>
          </a:ln>
        </p:spPr>
        <p:txBody>
          <a:bodyPr wrap="square" rtlCol="0">
            <a:spAutoFit/>
          </a:bodyPr>
          <a:lstStyle/>
          <a:p>
            <a:pPr algn="ctr">
              <a:spcAft>
                <a:spcPts val="600"/>
              </a:spcAft>
            </a:pPr>
            <a:r>
              <a:rPr lang="fr-FR" b="1" dirty="0" smtClean="0">
                <a:solidFill>
                  <a:schemeClr val="bg1"/>
                </a:solidFill>
              </a:rPr>
              <a:t>Usage adapté</a:t>
            </a:r>
          </a:p>
          <a:p>
            <a:pPr marL="285750" indent="-285750">
              <a:buFont typeface="Arial" panose="020B0604020202020204" pitchFamily="34" charset="0"/>
              <a:buChar char="•"/>
            </a:pPr>
            <a:r>
              <a:rPr lang="fr-FR" dirty="0" smtClean="0">
                <a:solidFill>
                  <a:schemeClr val="bg1"/>
                </a:solidFill>
              </a:rPr>
              <a:t>Pondération </a:t>
            </a:r>
            <a:r>
              <a:rPr lang="fr-FR" dirty="0">
                <a:solidFill>
                  <a:schemeClr val="bg1"/>
                </a:solidFill>
              </a:rPr>
              <a:t>des commandes GD</a:t>
            </a:r>
          </a:p>
          <a:p>
            <a:pPr marL="285750" indent="-285750">
              <a:buFont typeface="Arial" panose="020B0604020202020204" pitchFamily="34" charset="0"/>
              <a:buChar char="•"/>
            </a:pPr>
            <a:r>
              <a:rPr lang="fr-FR" dirty="0">
                <a:solidFill>
                  <a:schemeClr val="bg1"/>
                </a:solidFill>
              </a:rPr>
              <a:t>Détection des franges</a:t>
            </a:r>
          </a:p>
        </p:txBody>
      </p:sp>
      <p:sp>
        <p:nvSpPr>
          <p:cNvPr id="43"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46"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smtClean="0"/>
              <a:t>Cophasage d’un interféromètre optique</a:t>
            </a:r>
            <a:endParaRPr lang="fr-FR" dirty="0"/>
          </a:p>
        </p:txBody>
      </p:sp>
    </p:spTree>
    <p:extLst>
      <p:ext uri="{BB962C8B-B14F-4D97-AF65-F5344CB8AC3E}">
        <p14:creationId xmlns:p14="http://schemas.microsoft.com/office/powerpoint/2010/main" val="1810797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18</a:t>
            </a:fld>
            <a:endParaRPr lang="fr-FR" noProof="0" dirty="0"/>
          </a:p>
        </p:txBody>
      </p:sp>
      <p:sp>
        <p:nvSpPr>
          <p:cNvPr id="8" name="Espace réservé du texte 7"/>
          <p:cNvSpPr>
            <a:spLocks noGrp="1"/>
          </p:cNvSpPr>
          <p:nvPr>
            <p:ph type="body" sz="quarter" idx="16"/>
          </p:nvPr>
        </p:nvSpPr>
        <p:spPr/>
        <p:txBody>
          <a:bodyPr anchor="ctr">
            <a:normAutofit fontScale="92500"/>
          </a:bodyPr>
          <a:lstStyle/>
          <a:p>
            <a:r>
              <a:rPr lang="fr-FR" dirty="0"/>
              <a:t>SPICA-FT – Estimateur de SNR et détecteur de franges</a:t>
            </a:r>
          </a:p>
        </p:txBody>
      </p:sp>
      <p:grpSp>
        <p:nvGrpSpPr>
          <p:cNvPr id="19" name="Groupe 18"/>
          <p:cNvGrpSpPr/>
          <p:nvPr/>
        </p:nvGrpSpPr>
        <p:grpSpPr>
          <a:xfrm>
            <a:off x="1008523" y="5706564"/>
            <a:ext cx="9736630" cy="703161"/>
            <a:chOff x="1064871" y="5562204"/>
            <a:chExt cx="9736630" cy="911663"/>
          </a:xfrm>
        </p:grpSpPr>
        <mc:AlternateContent xmlns:mc="http://schemas.openxmlformats.org/markup-compatibility/2006" xmlns:a14="http://schemas.microsoft.com/office/drawing/2010/main">
          <mc:Choice Requires="a14">
            <p:sp>
              <p:nvSpPr>
                <p:cNvPr id="17" name="ZoneTexte 16"/>
                <p:cNvSpPr txBox="1"/>
                <p:nvPr/>
              </p:nvSpPr>
              <p:spPr>
                <a:xfrm>
                  <a:off x="2586189" y="5635887"/>
                  <a:ext cx="8097520" cy="837980"/>
                </a:xfrm>
                <a:prstGeom prst="rect">
                  <a:avLst/>
                </a:prstGeom>
                <a:noFill/>
                <a:ln>
                  <a:noFill/>
                </a:ln>
              </p:spPr>
              <p:txBody>
                <a:bodyPr wrap="square" rtlCol="0" anchor="ctr">
                  <a:spAutoFit/>
                </a:bodyPr>
                <a:lstStyle/>
                <a:p>
                  <a:r>
                    <a:rPr lang="fr-FR" dirty="0" smtClean="0">
                      <a:solidFill>
                        <a:schemeClr val="bg1"/>
                      </a:solidFill>
                    </a:rPr>
                    <a:t>Seul le détecteur de franges grande dynamique (</a:t>
                  </a:r>
                  <a14:m>
                    <m:oMath xmlns:m="http://schemas.openxmlformats.org/officeDocument/2006/math">
                      <m:r>
                        <a:rPr lang="fr-FR" b="0" i="1" smtClean="0">
                          <a:solidFill>
                            <a:schemeClr val="bg1"/>
                          </a:solidFill>
                          <a:latin typeface="Cambria Math" panose="02040503050406030204" pitchFamily="18" charset="0"/>
                        </a:rPr>
                        <m:t>𝑅𝑆</m:t>
                      </m:r>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𝐵</m:t>
                          </m:r>
                        </m:e>
                        <m:sub>
                          <m:r>
                            <m:rPr>
                              <m:sty m:val="p"/>
                            </m:rPr>
                            <a:rPr lang="fr-FR" b="0" i="0" smtClean="0">
                              <a:solidFill>
                                <a:schemeClr val="bg1"/>
                              </a:solidFill>
                              <a:latin typeface="Cambria Math" panose="02040503050406030204" pitchFamily="18" charset="0"/>
                            </a:rPr>
                            <m:t>GD</m:t>
                          </m:r>
                        </m:sub>
                      </m:sSub>
                    </m:oMath>
                  </a14:m>
                  <a:r>
                    <a:rPr lang="fr-FR" dirty="0" smtClean="0">
                      <a:solidFill>
                        <a:schemeClr val="bg1"/>
                      </a:solidFill>
                    </a:rPr>
                    <a:t>) parvient à remettre les télescopes en cohérence</a:t>
                  </a:r>
                  <a:endParaRPr lang="fr-FR" dirty="0">
                    <a:solidFill>
                      <a:schemeClr val="bg1"/>
                    </a:solidFill>
                  </a:endParaRPr>
                </a:p>
              </p:txBody>
            </p:sp>
          </mc:Choice>
          <mc:Fallback xmlns="">
            <p:sp>
              <p:nvSpPr>
                <p:cNvPr id="17" name="ZoneTexte 16"/>
                <p:cNvSpPr txBox="1">
                  <a:spLocks noRot="1" noChangeAspect="1" noMove="1" noResize="1" noEditPoints="1" noAdjustHandles="1" noChangeArrowheads="1" noChangeShapeType="1" noTextEdit="1"/>
                </p:cNvSpPr>
                <p:nvPr/>
              </p:nvSpPr>
              <p:spPr>
                <a:xfrm>
                  <a:off x="2586189" y="5635887"/>
                  <a:ext cx="8097520" cy="837980"/>
                </a:xfrm>
                <a:prstGeom prst="rect">
                  <a:avLst/>
                </a:prstGeom>
                <a:blipFill>
                  <a:blip r:embed="rId3"/>
                  <a:stretch>
                    <a:fillRect l="-602" t="-4717" b="-15094"/>
                  </a:stretch>
                </a:blipFill>
                <a:ln>
                  <a:noFill/>
                </a:ln>
              </p:spPr>
              <p:txBody>
                <a:bodyPr/>
                <a:lstStyle/>
                <a:p>
                  <a:r>
                    <a:rPr lang="en-GB">
                      <a:noFill/>
                    </a:rPr>
                    <a:t> </a:t>
                  </a:r>
                </a:p>
              </p:txBody>
            </p:sp>
          </mc:Fallback>
        </mc:AlternateContent>
        <p:sp>
          <p:nvSpPr>
            <p:cNvPr id="14" name="Rectangle à coins arrondis 13"/>
            <p:cNvSpPr/>
            <p:nvPr/>
          </p:nvSpPr>
          <p:spPr>
            <a:xfrm>
              <a:off x="1064871" y="5562204"/>
              <a:ext cx="9736630" cy="91166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e 12"/>
          <p:cNvGrpSpPr/>
          <p:nvPr/>
        </p:nvGrpSpPr>
        <p:grpSpPr>
          <a:xfrm>
            <a:off x="6686182" y="1510155"/>
            <a:ext cx="4463047" cy="3767901"/>
            <a:chOff x="5969324" y="1510155"/>
            <a:chExt cx="4463047" cy="3767901"/>
          </a:xfrm>
        </p:grpSpPr>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5831" t="11686" r="3163" b="7558"/>
            <a:stretch/>
          </p:blipFill>
          <p:spPr>
            <a:xfrm>
              <a:off x="6170720" y="1915673"/>
              <a:ext cx="3857575" cy="3362383"/>
            </a:xfrm>
            <a:prstGeom prst="rect">
              <a:avLst/>
            </a:prstGeom>
          </p:spPr>
        </p:pic>
        <mc:AlternateContent xmlns:mc="http://schemas.openxmlformats.org/markup-compatibility/2006" xmlns:a14="http://schemas.microsoft.com/office/drawing/2010/main">
          <mc:Choice Requires="a14">
            <p:sp>
              <p:nvSpPr>
                <p:cNvPr id="21" name="ZoneTexte 20"/>
                <p:cNvSpPr txBox="1"/>
                <p:nvPr/>
              </p:nvSpPr>
              <p:spPr>
                <a:xfrm>
                  <a:off x="5969324" y="1510155"/>
                  <a:ext cx="4463047" cy="369332"/>
                </a:xfrm>
                <a:prstGeom prst="rect">
                  <a:avLst/>
                </a:prstGeom>
                <a:noFill/>
              </p:spPr>
              <p:txBody>
                <a:bodyPr wrap="square" rtlCol="0">
                  <a:spAutoFit/>
                </a:bodyPr>
                <a:lstStyle/>
                <a:p>
                  <a:pPr algn="ctr"/>
                  <a14:m>
                    <m:oMath xmlns:m="http://schemas.openxmlformats.org/officeDocument/2006/math">
                      <m:r>
                        <a:rPr lang="fr-FR" b="1" i="1" dirty="0" smtClean="0">
                          <a:solidFill>
                            <a:schemeClr val="bg1"/>
                          </a:solidFill>
                          <a:latin typeface="Cambria Math" panose="02040503050406030204" pitchFamily="18" charset="0"/>
                        </a:rPr>
                        <m:t>𝑹𝑺</m:t>
                      </m:r>
                      <m:sSub>
                        <m:sSubPr>
                          <m:ctrlPr>
                            <a:rPr lang="fr-FR" b="1" i="1" dirty="0" smtClean="0">
                              <a:solidFill>
                                <a:schemeClr val="bg1"/>
                              </a:solidFill>
                              <a:latin typeface="Cambria Math" panose="02040503050406030204" pitchFamily="18" charset="0"/>
                            </a:rPr>
                          </m:ctrlPr>
                        </m:sSubPr>
                        <m:e>
                          <m:r>
                            <a:rPr lang="fr-FR" b="1" i="1" dirty="0" smtClean="0">
                              <a:solidFill>
                                <a:schemeClr val="bg1"/>
                              </a:solidFill>
                              <a:latin typeface="Cambria Math" panose="02040503050406030204" pitchFamily="18" charset="0"/>
                            </a:rPr>
                            <m:t>𝑩</m:t>
                          </m:r>
                        </m:e>
                        <m:sub>
                          <m:r>
                            <a:rPr lang="fr-FR" b="1" i="1" dirty="0" smtClean="0">
                              <a:solidFill>
                                <a:schemeClr val="bg1"/>
                              </a:solidFill>
                              <a:latin typeface="Cambria Math" panose="02040503050406030204" pitchFamily="18" charset="0"/>
                            </a:rPr>
                            <m:t>𝑮𝑫</m:t>
                          </m:r>
                        </m:sub>
                      </m:sSub>
                    </m:oMath>
                  </a14:m>
                  <a:r>
                    <a:rPr lang="fr-FR" dirty="0" smtClean="0">
                      <a:solidFill>
                        <a:schemeClr val="bg1"/>
                      </a:solidFill>
                    </a:rPr>
                    <a:t> (addition incohérente)</a:t>
                  </a:r>
                </a:p>
              </p:txBody>
            </p:sp>
          </mc:Choice>
          <mc:Fallback xmlns="">
            <p:sp>
              <p:nvSpPr>
                <p:cNvPr id="21" name="ZoneTexte 20"/>
                <p:cNvSpPr txBox="1">
                  <a:spLocks noRot="1" noChangeAspect="1" noMove="1" noResize="1" noEditPoints="1" noAdjustHandles="1" noChangeArrowheads="1" noChangeShapeType="1" noTextEdit="1"/>
                </p:cNvSpPr>
                <p:nvPr/>
              </p:nvSpPr>
              <p:spPr>
                <a:xfrm>
                  <a:off x="5969324" y="1510155"/>
                  <a:ext cx="4463047" cy="369332"/>
                </a:xfrm>
                <a:prstGeom prst="rect">
                  <a:avLst/>
                </a:prstGeom>
                <a:blipFill>
                  <a:blip r:embed="rId5"/>
                  <a:stretch>
                    <a:fillRect t="-10000" b="-26667"/>
                  </a:stretch>
                </a:blipFill>
              </p:spPr>
              <p:txBody>
                <a:bodyPr/>
                <a:lstStyle/>
                <a:p>
                  <a:r>
                    <a:rPr lang="en-GB">
                      <a:noFill/>
                    </a:rPr>
                    <a:t> </a:t>
                  </a:r>
                </a:p>
              </p:txBody>
            </p:sp>
          </mc:Fallback>
        </mc:AlternateContent>
      </p:grpSp>
      <p:sp>
        <p:nvSpPr>
          <p:cNvPr id="23" name="ZoneTexte 22"/>
          <p:cNvSpPr txBox="1"/>
          <p:nvPr/>
        </p:nvSpPr>
        <p:spPr>
          <a:xfrm>
            <a:off x="1432837" y="3954176"/>
            <a:ext cx="1420518" cy="830997"/>
          </a:xfrm>
          <a:prstGeom prst="rect">
            <a:avLst/>
          </a:prstGeom>
          <a:noFill/>
        </p:spPr>
        <p:txBody>
          <a:bodyPr wrap="square" rtlCol="0">
            <a:spAutoFit/>
          </a:bodyPr>
          <a:lstStyle/>
          <a:p>
            <a:pPr algn="r"/>
            <a:r>
              <a:rPr lang="fr-FR" sz="1600" dirty="0" smtClean="0">
                <a:solidFill>
                  <a:schemeClr val="bg1"/>
                </a:solidFill>
              </a:rPr>
              <a:t>Retard de groupe (GD) mesuré</a:t>
            </a:r>
            <a:endParaRPr lang="fr-FR" sz="1600" dirty="0">
              <a:solidFill>
                <a:schemeClr val="bg1"/>
              </a:solidFill>
            </a:endParaRPr>
          </a:p>
        </p:txBody>
      </p:sp>
      <p:sp>
        <p:nvSpPr>
          <p:cNvPr id="25" name="ZoneTexte 24"/>
          <p:cNvSpPr txBox="1"/>
          <p:nvPr/>
        </p:nvSpPr>
        <p:spPr>
          <a:xfrm>
            <a:off x="1596705" y="2416457"/>
            <a:ext cx="1237708" cy="584775"/>
          </a:xfrm>
          <a:prstGeom prst="rect">
            <a:avLst/>
          </a:prstGeom>
          <a:noFill/>
        </p:spPr>
        <p:txBody>
          <a:bodyPr wrap="square" rtlCol="0">
            <a:spAutoFit/>
          </a:bodyPr>
          <a:lstStyle/>
          <a:p>
            <a:pPr algn="r"/>
            <a:r>
              <a:rPr lang="fr-FR" sz="1600" dirty="0" smtClean="0">
                <a:solidFill>
                  <a:schemeClr val="bg1"/>
                </a:solidFill>
              </a:rPr>
              <a:t>Valeur de l’estimateur</a:t>
            </a:r>
            <a:endParaRPr lang="fr-FR" sz="1600" dirty="0">
              <a:solidFill>
                <a:schemeClr val="bg1"/>
              </a:solidFill>
            </a:endParaRPr>
          </a:p>
        </p:txBody>
      </p:sp>
      <mc:AlternateContent xmlns:mc="http://schemas.openxmlformats.org/markup-compatibility/2006" xmlns:a14="http://schemas.microsoft.com/office/drawing/2010/main">
        <mc:Choice Requires="a14">
          <p:sp>
            <p:nvSpPr>
              <p:cNvPr id="27" name="ZoneTexte 26"/>
              <p:cNvSpPr txBox="1"/>
              <p:nvPr/>
            </p:nvSpPr>
            <p:spPr>
              <a:xfrm>
                <a:off x="7525234" y="3586748"/>
                <a:ext cx="3144194" cy="646331"/>
              </a:xfrm>
              <a:prstGeom prst="rect">
                <a:avLst/>
              </a:prstGeom>
              <a:noFill/>
            </p:spPr>
            <p:txBody>
              <a:bodyPr wrap="none" rtlCol="0">
                <a:spAutoFit/>
              </a:bodyPr>
              <a:lstStyle/>
              <a:p>
                <a14:m>
                  <m:oMath xmlns:m="http://schemas.openxmlformats.org/officeDocument/2006/math">
                    <m:r>
                      <m:rPr>
                        <m:sty m:val="p"/>
                      </m:rPr>
                      <a:rPr lang="fr-FR" smtClean="0">
                        <a:latin typeface="Cambria Math" panose="02040503050406030204" pitchFamily="18" charset="0"/>
                      </a:rPr>
                      <m:t>G</m:t>
                    </m:r>
                    <m:r>
                      <m:rPr>
                        <m:sty m:val="p"/>
                      </m:rPr>
                      <a:rPr lang="fr-FR" b="0" i="0" smtClean="0">
                        <a:latin typeface="Cambria Math" panose="02040503050406030204" pitchFamily="18" charset="0"/>
                      </a:rPr>
                      <m:t>D</m:t>
                    </m:r>
                    <m:r>
                      <a:rPr lang="fr-FR" b="0" i="1" smtClean="0">
                        <a:latin typeface="Cambria Math" panose="02040503050406030204" pitchFamily="18" charset="0"/>
                      </a:rPr>
                      <m:t>=0</m:t>
                    </m:r>
                  </m:oMath>
                </a14:m>
                <a:r>
                  <a:rPr lang="fr-FR" dirty="0" smtClean="0"/>
                  <a:t> en </a:t>
                </a:r>
                <a:r>
                  <a:rPr lang="fr-FR" b="1" dirty="0" smtClean="0"/>
                  <a:t>présence</a:t>
                </a:r>
                <a:r>
                  <a:rPr lang="fr-FR" dirty="0" smtClean="0"/>
                  <a:t> de franges</a:t>
                </a:r>
              </a:p>
              <a:p>
                <a:r>
                  <a:rPr lang="fr-FR" dirty="0">
                    <a:sym typeface="Wingdings" panose="05000000000000000000" pitchFamily="2" charset="2"/>
                  </a:rPr>
                  <a:t> Cohérençage </a:t>
                </a:r>
                <a:r>
                  <a:rPr lang="fr-FR" b="1" dirty="0" smtClean="0">
                    <a:sym typeface="Wingdings" panose="05000000000000000000" pitchFamily="2" charset="2"/>
                  </a:rPr>
                  <a:t>retrouvé</a:t>
                </a:r>
                <a:endParaRPr lang="fr-FR" b="1" dirty="0"/>
              </a:p>
            </p:txBody>
          </p:sp>
        </mc:Choice>
        <mc:Fallback xmlns="">
          <p:sp>
            <p:nvSpPr>
              <p:cNvPr id="27" name="ZoneTexte 26"/>
              <p:cNvSpPr txBox="1">
                <a:spLocks noRot="1" noChangeAspect="1" noMove="1" noResize="1" noEditPoints="1" noAdjustHandles="1" noChangeArrowheads="1" noChangeShapeType="1" noTextEdit="1"/>
              </p:cNvSpPr>
              <p:nvPr/>
            </p:nvSpPr>
            <p:spPr>
              <a:xfrm>
                <a:off x="7525234" y="3586748"/>
                <a:ext cx="3144194" cy="646331"/>
              </a:xfrm>
              <a:prstGeom prst="rect">
                <a:avLst/>
              </a:prstGeom>
              <a:blipFill>
                <a:blip r:embed="rId9"/>
                <a:stretch>
                  <a:fillRect l="-1550" t="-4717" r="-969" b="-14151"/>
                </a:stretch>
              </a:blipFill>
            </p:spPr>
            <p:txBody>
              <a:bodyPr/>
              <a:lstStyle/>
              <a:p>
                <a:r>
                  <a:rPr lang="en-GB">
                    <a:noFill/>
                  </a:rPr>
                  <a:t> </a:t>
                </a:r>
              </a:p>
            </p:txBody>
          </p:sp>
        </mc:Fallback>
      </mc:AlternateContent>
      <p:sp>
        <p:nvSpPr>
          <p:cNvPr id="35" name="ZoneTexte 34"/>
          <p:cNvSpPr txBox="1"/>
          <p:nvPr/>
        </p:nvSpPr>
        <p:spPr>
          <a:xfrm>
            <a:off x="8572472" y="5285310"/>
            <a:ext cx="1318636" cy="369332"/>
          </a:xfrm>
          <a:prstGeom prst="rect">
            <a:avLst/>
          </a:prstGeom>
          <a:noFill/>
        </p:spPr>
        <p:txBody>
          <a:bodyPr wrap="square" rtlCol="0">
            <a:spAutoFit/>
          </a:bodyPr>
          <a:lstStyle/>
          <a:p>
            <a:pPr algn="ctr"/>
            <a:r>
              <a:rPr lang="fr-FR" dirty="0" smtClean="0">
                <a:solidFill>
                  <a:schemeClr val="bg1"/>
                </a:solidFill>
              </a:rPr>
              <a:t>Temps [ms]</a:t>
            </a:r>
            <a:endParaRPr lang="fr-FR" dirty="0">
              <a:solidFill>
                <a:schemeClr val="bg1"/>
              </a:solidFill>
            </a:endParaRPr>
          </a:p>
        </p:txBody>
      </p:sp>
      <p:grpSp>
        <p:nvGrpSpPr>
          <p:cNvPr id="15" name="Groupe 14"/>
          <p:cNvGrpSpPr/>
          <p:nvPr/>
        </p:nvGrpSpPr>
        <p:grpSpPr>
          <a:xfrm>
            <a:off x="2620437" y="1520425"/>
            <a:ext cx="4463047" cy="4130268"/>
            <a:chOff x="810820" y="1517120"/>
            <a:chExt cx="4463047" cy="4130268"/>
          </a:xfrm>
        </p:grpSpPr>
        <p:sp>
          <p:nvSpPr>
            <p:cNvPr id="34" name="ZoneTexte 33"/>
            <p:cNvSpPr txBox="1"/>
            <p:nvPr/>
          </p:nvSpPr>
          <p:spPr>
            <a:xfrm>
              <a:off x="2342773" y="5278056"/>
              <a:ext cx="1318636" cy="369332"/>
            </a:xfrm>
            <a:prstGeom prst="rect">
              <a:avLst/>
            </a:prstGeom>
            <a:noFill/>
          </p:spPr>
          <p:txBody>
            <a:bodyPr wrap="square" rtlCol="0">
              <a:spAutoFit/>
            </a:bodyPr>
            <a:lstStyle/>
            <a:p>
              <a:pPr algn="ctr"/>
              <a:r>
                <a:rPr lang="fr-FR" dirty="0" smtClean="0">
                  <a:solidFill>
                    <a:schemeClr val="bg1"/>
                  </a:solidFill>
                </a:rPr>
                <a:t>Temps [ms]</a:t>
              </a:r>
              <a:endParaRPr lang="fr-FR" dirty="0">
                <a:solidFill>
                  <a:schemeClr val="bg1"/>
                </a:solidFill>
              </a:endParaRPr>
            </a:p>
          </p:txBody>
        </p:sp>
        <p:grpSp>
          <p:nvGrpSpPr>
            <p:cNvPr id="10" name="Groupe 9"/>
            <p:cNvGrpSpPr/>
            <p:nvPr/>
          </p:nvGrpSpPr>
          <p:grpSpPr>
            <a:xfrm>
              <a:off x="810820" y="1517120"/>
              <a:ext cx="4463047" cy="3760936"/>
              <a:chOff x="810820" y="1517120"/>
              <a:chExt cx="4463047" cy="3760936"/>
            </a:xfrm>
          </p:grpSpPr>
          <p:grpSp>
            <p:nvGrpSpPr>
              <p:cNvPr id="22" name="Groupe 21"/>
              <p:cNvGrpSpPr/>
              <p:nvPr/>
            </p:nvGrpSpPr>
            <p:grpSpPr>
              <a:xfrm>
                <a:off x="810820" y="1517120"/>
                <a:ext cx="4463047" cy="3760936"/>
                <a:chOff x="1429887" y="1517120"/>
                <a:chExt cx="4463047" cy="3760936"/>
              </a:xfrm>
            </p:grpSpPr>
            <mc:AlternateContent xmlns:mc="http://schemas.openxmlformats.org/markup-compatibility/2006" xmlns:a14="http://schemas.microsoft.com/office/drawing/2010/main">
              <mc:Choice Requires="a14">
                <p:sp>
                  <p:nvSpPr>
                    <p:cNvPr id="20" name="ZoneTexte 19"/>
                    <p:cNvSpPr txBox="1"/>
                    <p:nvPr/>
                  </p:nvSpPr>
                  <p:spPr>
                    <a:xfrm>
                      <a:off x="1429887" y="1517120"/>
                      <a:ext cx="4463047" cy="369332"/>
                    </a:xfrm>
                    <a:prstGeom prst="rect">
                      <a:avLst/>
                    </a:prstGeom>
                    <a:noFill/>
                  </p:spPr>
                  <p:txBody>
                    <a:bodyPr wrap="square" rtlCol="0">
                      <a:spAutoFit/>
                    </a:bodyPr>
                    <a:lstStyle/>
                    <a:p>
                      <a:pPr algn="ctr"/>
                      <a14:m>
                        <m:oMath xmlns:m="http://schemas.openxmlformats.org/officeDocument/2006/math">
                          <m:r>
                            <a:rPr lang="fr-FR" b="1" i="1" dirty="0" smtClean="0">
                              <a:solidFill>
                                <a:schemeClr val="bg1"/>
                              </a:solidFill>
                              <a:latin typeface="Cambria Math" panose="02040503050406030204" pitchFamily="18" charset="0"/>
                            </a:rPr>
                            <m:t>𝑹𝑺</m:t>
                          </m:r>
                          <m:sSub>
                            <m:sSubPr>
                              <m:ctrlPr>
                                <a:rPr lang="fr-FR" b="1" i="1" dirty="0" smtClean="0">
                                  <a:solidFill>
                                    <a:schemeClr val="bg1"/>
                                  </a:solidFill>
                                  <a:latin typeface="Cambria Math" panose="02040503050406030204" pitchFamily="18" charset="0"/>
                                </a:rPr>
                              </m:ctrlPr>
                            </m:sSubPr>
                            <m:e>
                              <m:r>
                                <a:rPr lang="fr-FR" b="1" i="1" dirty="0" smtClean="0">
                                  <a:solidFill>
                                    <a:schemeClr val="bg1"/>
                                  </a:solidFill>
                                  <a:latin typeface="Cambria Math" panose="02040503050406030204" pitchFamily="18" charset="0"/>
                                </a:rPr>
                                <m:t>𝑩</m:t>
                              </m:r>
                            </m:e>
                            <m:sub>
                              <m:r>
                                <a:rPr lang="fr-FR" b="1" i="1" dirty="0" smtClean="0">
                                  <a:solidFill>
                                    <a:schemeClr val="bg1"/>
                                  </a:solidFill>
                                  <a:latin typeface="Cambria Math" panose="02040503050406030204" pitchFamily="18" charset="0"/>
                                </a:rPr>
                                <m:t>𝑷𝑫</m:t>
                              </m:r>
                            </m:sub>
                          </m:sSub>
                        </m:oMath>
                      </a14:m>
                      <a:r>
                        <a:rPr lang="fr-FR" dirty="0" smtClean="0">
                          <a:solidFill>
                            <a:schemeClr val="bg1"/>
                          </a:solidFill>
                        </a:rPr>
                        <a:t> (addition cohérente)</a:t>
                      </a:r>
                    </a:p>
                  </p:txBody>
                </p:sp>
              </mc:Choice>
              <mc:Fallback xmlns="">
                <p:sp>
                  <p:nvSpPr>
                    <p:cNvPr id="20" name="ZoneTexte 19"/>
                    <p:cNvSpPr txBox="1">
                      <a:spLocks noRot="1" noChangeAspect="1" noMove="1" noResize="1" noEditPoints="1" noAdjustHandles="1" noChangeArrowheads="1" noChangeShapeType="1" noTextEdit="1"/>
                    </p:cNvSpPr>
                    <p:nvPr/>
                  </p:nvSpPr>
                  <p:spPr>
                    <a:xfrm>
                      <a:off x="1429887" y="1517120"/>
                      <a:ext cx="4463047" cy="369332"/>
                    </a:xfrm>
                    <a:prstGeom prst="rect">
                      <a:avLst/>
                    </a:prstGeom>
                    <a:blipFill>
                      <a:blip r:embed="rId10"/>
                      <a:stretch>
                        <a:fillRect t="-8197" b="-24590"/>
                      </a:stretch>
                    </a:blipFill>
                  </p:spPr>
                  <p:txBody>
                    <a:bodyPr/>
                    <a:lstStyle/>
                    <a:p>
                      <a:r>
                        <a:rPr lang="en-GB">
                          <a:noFill/>
                        </a:rPr>
                        <a:t> </a:t>
                      </a:r>
                    </a:p>
                  </p:txBody>
                </p:sp>
              </mc:Fallback>
            </mc:AlternateContent>
            <p:grpSp>
              <p:nvGrpSpPr>
                <p:cNvPr id="12" name="Groupe 11"/>
                <p:cNvGrpSpPr/>
                <p:nvPr/>
              </p:nvGrpSpPr>
              <p:grpSpPr>
                <a:xfrm>
                  <a:off x="1662805" y="1899694"/>
                  <a:ext cx="3916705" cy="3378362"/>
                  <a:chOff x="1662805" y="1899694"/>
                  <a:chExt cx="3916705" cy="3378362"/>
                </a:xfrm>
              </p:grpSpPr>
              <p:pic>
                <p:nvPicPr>
                  <p:cNvPr id="7" name="Image 6"/>
                  <p:cNvPicPr>
                    <a:picLocks noChangeAspect="1"/>
                  </p:cNvPicPr>
                  <p:nvPr/>
                </p:nvPicPr>
                <p:blipFill rotWithShape="1">
                  <a:blip r:embed="rId11">
                    <a:extLst>
                      <a:ext uri="{28A0092B-C50C-407E-A947-70E740481C1C}">
                        <a14:useLocalDpi xmlns:a14="http://schemas.microsoft.com/office/drawing/2010/main" val="0"/>
                      </a:ext>
                    </a:extLst>
                  </a:blip>
                  <a:srcRect l="3080" t="10829" r="3841" b="7435"/>
                  <a:stretch/>
                </p:blipFill>
                <p:spPr>
                  <a:xfrm>
                    <a:off x="1662805" y="1899694"/>
                    <a:ext cx="3916705" cy="3378362"/>
                  </a:xfrm>
                  <a:prstGeom prst="rect">
                    <a:avLst/>
                  </a:prstGeom>
                </p:spPr>
              </p:pic>
              <p:sp>
                <p:nvSpPr>
                  <p:cNvPr id="11" name="Rectangle 10"/>
                  <p:cNvSpPr/>
                  <p:nvPr/>
                </p:nvSpPr>
                <p:spPr>
                  <a:xfrm>
                    <a:off x="1674115" y="2201376"/>
                    <a:ext cx="144000" cy="798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24" name="ZoneTexte 23"/>
                  <p:cNvSpPr txBox="1"/>
                  <p:nvPr/>
                </p:nvSpPr>
                <p:spPr>
                  <a:xfrm>
                    <a:off x="1593093" y="3627706"/>
                    <a:ext cx="3163495" cy="646331"/>
                  </a:xfrm>
                  <a:prstGeom prst="rect">
                    <a:avLst/>
                  </a:prstGeom>
                  <a:noFill/>
                </p:spPr>
                <p:txBody>
                  <a:bodyPr wrap="none" rtlCol="0">
                    <a:spAutoFit/>
                  </a:bodyPr>
                  <a:lstStyle/>
                  <a:p>
                    <a14:m>
                      <m:oMath xmlns:m="http://schemas.openxmlformats.org/officeDocument/2006/math">
                        <m:r>
                          <m:rPr>
                            <m:sty m:val="p"/>
                          </m:rPr>
                          <a:rPr lang="fr-FR" smtClean="0">
                            <a:latin typeface="Cambria Math" panose="02040503050406030204" pitchFamily="18" charset="0"/>
                          </a:rPr>
                          <m:t>G</m:t>
                        </m:r>
                        <m:r>
                          <m:rPr>
                            <m:sty m:val="p"/>
                          </m:rPr>
                          <a:rPr lang="fr-FR" b="0" i="0" smtClean="0">
                            <a:latin typeface="Cambria Math" panose="02040503050406030204" pitchFamily="18" charset="0"/>
                          </a:rPr>
                          <m:t>D</m:t>
                        </m:r>
                        <m:r>
                          <a:rPr lang="fr-FR" b="0" i="1" smtClean="0">
                            <a:latin typeface="Cambria Math" panose="02040503050406030204" pitchFamily="18" charset="0"/>
                          </a:rPr>
                          <m:t>=0</m:t>
                        </m:r>
                      </m:oMath>
                    </a14:m>
                    <a:r>
                      <a:rPr lang="fr-FR" dirty="0" smtClean="0"/>
                      <a:t> en </a:t>
                    </a:r>
                    <a:r>
                      <a:rPr lang="fr-FR" b="1" dirty="0" smtClean="0"/>
                      <a:t>l’absence</a:t>
                    </a:r>
                    <a:r>
                      <a:rPr lang="fr-FR" dirty="0" smtClean="0"/>
                      <a:t> de franges</a:t>
                    </a:r>
                  </a:p>
                  <a:p>
                    <a:r>
                      <a:rPr lang="fr-FR" dirty="0" smtClean="0">
                        <a:sym typeface="Wingdings" panose="05000000000000000000" pitchFamily="2" charset="2"/>
                      </a:rPr>
                      <a:t> Cohérençage </a:t>
                    </a:r>
                    <a:r>
                      <a:rPr lang="fr-FR" b="1" dirty="0" smtClean="0">
                        <a:sym typeface="Wingdings" panose="05000000000000000000" pitchFamily="2" charset="2"/>
                      </a:rPr>
                      <a:t>perdu</a:t>
                    </a:r>
                    <a:endParaRPr lang="fr-FR" b="1" dirty="0"/>
                  </a:p>
                </p:txBody>
              </p:sp>
            </mc:Choice>
            <mc:Fallback xmlns="">
              <p:sp>
                <p:nvSpPr>
                  <p:cNvPr id="24" name="ZoneTexte 23"/>
                  <p:cNvSpPr txBox="1">
                    <a:spLocks noRot="1" noChangeAspect="1" noMove="1" noResize="1" noEditPoints="1" noAdjustHandles="1" noChangeArrowheads="1" noChangeShapeType="1" noTextEdit="1"/>
                  </p:cNvSpPr>
                  <p:nvPr/>
                </p:nvSpPr>
                <p:spPr>
                  <a:xfrm>
                    <a:off x="1593093" y="3627706"/>
                    <a:ext cx="3163495" cy="646331"/>
                  </a:xfrm>
                  <a:prstGeom prst="rect">
                    <a:avLst/>
                  </a:prstGeom>
                  <a:blipFill>
                    <a:blip r:embed="rId12"/>
                    <a:stretch>
                      <a:fillRect l="-1541" t="-5660" r="-963" b="-14151"/>
                    </a:stretch>
                  </a:blipFill>
                </p:spPr>
                <p:txBody>
                  <a:bodyPr/>
                  <a:lstStyle/>
                  <a:p>
                    <a:r>
                      <a:rPr lang="en-GB">
                        <a:noFill/>
                      </a:rPr>
                      <a:t> </a:t>
                    </a:r>
                  </a:p>
                </p:txBody>
              </p:sp>
            </mc:Fallback>
          </mc:AlternateContent>
          <p:cxnSp>
            <p:nvCxnSpPr>
              <p:cNvPr id="28" name="Connecteur droit avec flèche 27"/>
              <p:cNvCxnSpPr/>
              <p:nvPr/>
            </p:nvCxnSpPr>
            <p:spPr>
              <a:xfrm flipH="1">
                <a:off x="1587288" y="2528325"/>
                <a:ext cx="235389" cy="574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ZoneTexte 35"/>
              <p:cNvSpPr txBox="1"/>
              <p:nvPr/>
            </p:nvSpPr>
            <p:spPr>
              <a:xfrm>
                <a:off x="1852929" y="2332454"/>
                <a:ext cx="1960601" cy="307777"/>
              </a:xfrm>
              <a:prstGeom prst="rect">
                <a:avLst/>
              </a:prstGeom>
              <a:noFill/>
            </p:spPr>
            <p:txBody>
              <a:bodyPr wrap="none" rtlCol="0">
                <a:spAutoFit/>
              </a:bodyPr>
              <a:lstStyle/>
              <a:p>
                <a:r>
                  <a:rPr lang="fr-FR" sz="1400" dirty="0" smtClean="0"/>
                  <a:t>RSB s’annule totalement</a:t>
                </a:r>
                <a:endParaRPr lang="fr-FR" sz="1400" dirty="0"/>
              </a:p>
            </p:txBody>
          </p:sp>
        </p:grpSp>
      </p:grpSp>
      <p:sp>
        <p:nvSpPr>
          <p:cNvPr id="37" name="ZoneTexte 36"/>
          <p:cNvSpPr txBox="1"/>
          <p:nvPr/>
        </p:nvSpPr>
        <p:spPr>
          <a:xfrm>
            <a:off x="7670121" y="2315254"/>
            <a:ext cx="2495170" cy="307777"/>
          </a:xfrm>
          <a:prstGeom prst="rect">
            <a:avLst/>
          </a:prstGeom>
          <a:noFill/>
        </p:spPr>
        <p:txBody>
          <a:bodyPr wrap="none" rtlCol="0">
            <a:spAutoFit/>
          </a:bodyPr>
          <a:lstStyle/>
          <a:p>
            <a:r>
              <a:rPr lang="fr-FR" sz="1400" dirty="0" smtClean="0"/>
              <a:t>RSB baisse mais ne s’annule pas</a:t>
            </a:r>
            <a:endParaRPr lang="fr-FR" sz="1400" dirty="0"/>
          </a:p>
        </p:txBody>
      </p:sp>
      <p:cxnSp>
        <p:nvCxnSpPr>
          <p:cNvPr id="41" name="Connecteur droit avec flèche 40"/>
          <p:cNvCxnSpPr>
            <a:stCxn id="37" idx="1"/>
          </p:cNvCxnSpPr>
          <p:nvPr/>
        </p:nvCxnSpPr>
        <p:spPr>
          <a:xfrm flipH="1" flipV="1">
            <a:off x="7347131" y="2251667"/>
            <a:ext cx="322990" cy="2174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3" name="ZoneTexte 32"/>
              <p:cNvSpPr txBox="1"/>
              <p:nvPr/>
            </p:nvSpPr>
            <p:spPr>
              <a:xfrm>
                <a:off x="673856" y="894662"/>
                <a:ext cx="10276468" cy="442674"/>
              </a:xfrm>
              <a:prstGeom prst="roundRect">
                <a:avLst/>
              </a:prstGeom>
              <a:noFill/>
              <a:ln>
                <a:solidFill>
                  <a:schemeClr val="bg1"/>
                </a:solidFill>
              </a:ln>
            </p:spPr>
            <p:txBody>
              <a:bodyPr wrap="none" rtlCol="0">
                <a:spAutoFit/>
              </a:bodyPr>
              <a:lstStyle/>
              <a:p>
                <a:r>
                  <a:rPr lang="fr-FR" sz="2000" dirty="0" smtClean="0">
                    <a:solidFill>
                      <a:schemeClr val="bg1"/>
                    </a:solidFill>
                  </a:rPr>
                  <a:t>Envoi d’un </a:t>
                </a:r>
                <a:r>
                  <a:rPr lang="fr-FR" sz="2000" b="1" dirty="0" smtClean="0">
                    <a:solidFill>
                      <a:schemeClr val="bg1"/>
                    </a:solidFill>
                  </a:rPr>
                  <a:t>échelon de 40 µm (&lt; </a:t>
                </a:r>
                <a14:m>
                  <m:oMath xmlns:m="http://schemas.openxmlformats.org/officeDocument/2006/math">
                    <m:sSub>
                      <m:sSubPr>
                        <m:ctrlPr>
                          <a:rPr lang="fr-FR" sz="2000" b="1" i="1" smtClean="0">
                            <a:solidFill>
                              <a:schemeClr val="bg1"/>
                            </a:solidFill>
                            <a:latin typeface="Cambria Math" panose="02040503050406030204" pitchFamily="18" charset="0"/>
                          </a:rPr>
                        </m:ctrlPr>
                      </m:sSubPr>
                      <m:e>
                        <m:r>
                          <a:rPr lang="fr-FR" sz="2000" b="1" i="1" smtClean="0">
                            <a:solidFill>
                              <a:schemeClr val="bg1"/>
                            </a:solidFill>
                            <a:latin typeface="Cambria Math" panose="02040503050406030204" pitchFamily="18" charset="0"/>
                          </a:rPr>
                          <m:t>𝑳</m:t>
                        </m:r>
                      </m:e>
                      <m:sub>
                        <m:r>
                          <a:rPr lang="fr-FR" sz="2000" b="1" i="1" smtClean="0">
                            <a:solidFill>
                              <a:schemeClr val="bg1"/>
                            </a:solidFill>
                            <a:latin typeface="Cambria Math" panose="02040503050406030204" pitchFamily="18" charset="0"/>
                          </a:rPr>
                          <m:t>𝒄</m:t>
                        </m:r>
                      </m:sub>
                    </m:sSub>
                  </m:oMath>
                </a14:m>
                <a:r>
                  <a:rPr lang="fr-FR" sz="2000" b="1" dirty="0" smtClean="0">
                    <a:solidFill>
                      <a:schemeClr val="bg1"/>
                    </a:solidFill>
                  </a:rPr>
                  <a:t>) sur la ligne à retard du télescope W1 </a:t>
                </a:r>
                <a:r>
                  <a:rPr lang="fr-FR" sz="2000" dirty="0" smtClean="0">
                    <a:solidFill>
                      <a:schemeClr val="bg1"/>
                    </a:solidFill>
                  </a:rPr>
                  <a:t>(simulation </a:t>
                </a:r>
                <a:r>
                  <a:rPr lang="fr-FR" sz="2000" dirty="0" err="1" smtClean="0">
                    <a:solidFill>
                      <a:schemeClr val="bg1"/>
                    </a:solidFill>
                  </a:rPr>
                  <a:t>cophaSIM</a:t>
                </a:r>
                <a:r>
                  <a:rPr lang="fr-FR" sz="2000" dirty="0" smtClean="0">
                    <a:solidFill>
                      <a:schemeClr val="bg1"/>
                    </a:solidFill>
                  </a:rPr>
                  <a:t>)</a:t>
                </a:r>
                <a:endParaRPr lang="fr-FR" sz="2000" dirty="0">
                  <a:solidFill>
                    <a:schemeClr val="bg1"/>
                  </a:solidFill>
                </a:endParaRPr>
              </a:p>
            </p:txBody>
          </p:sp>
        </mc:Choice>
        <mc:Fallback xmlns="">
          <p:sp>
            <p:nvSpPr>
              <p:cNvPr id="33" name="ZoneTexte 32"/>
              <p:cNvSpPr txBox="1">
                <a:spLocks noRot="1" noChangeAspect="1" noMove="1" noResize="1" noEditPoints="1" noAdjustHandles="1" noChangeArrowheads="1" noChangeShapeType="1" noTextEdit="1"/>
              </p:cNvSpPr>
              <p:nvPr/>
            </p:nvSpPr>
            <p:spPr>
              <a:xfrm>
                <a:off x="673856" y="894662"/>
                <a:ext cx="10276468" cy="442674"/>
              </a:xfrm>
              <a:prstGeom prst="roundRect">
                <a:avLst/>
              </a:prstGeom>
              <a:blipFill>
                <a:blip r:embed="rId13"/>
                <a:stretch>
                  <a:fillRect l="-356" t="-1351" b="-17568"/>
                </a:stretch>
              </a:blipFill>
              <a:ln>
                <a:solidFill>
                  <a:schemeClr val="bg1"/>
                </a:solidFill>
              </a:ln>
            </p:spPr>
            <p:txBody>
              <a:bodyPr/>
              <a:lstStyle/>
              <a:p>
                <a:r>
                  <a:rPr lang="en-GB">
                    <a:noFill/>
                  </a:rPr>
                  <a:t> </a:t>
                </a:r>
              </a:p>
            </p:txBody>
          </p:sp>
        </mc:Fallback>
      </mc:AlternateContent>
      <p:sp>
        <p:nvSpPr>
          <p:cNvPr id="26" name="ZoneTexte 25"/>
          <p:cNvSpPr txBox="1"/>
          <p:nvPr/>
        </p:nvSpPr>
        <p:spPr>
          <a:xfrm>
            <a:off x="1242612" y="5873478"/>
            <a:ext cx="967188" cy="369332"/>
          </a:xfrm>
          <a:prstGeom prst="rect">
            <a:avLst/>
          </a:prstGeom>
          <a:noFill/>
        </p:spPr>
        <p:txBody>
          <a:bodyPr wrap="none" rtlCol="0">
            <a:spAutoFit/>
          </a:bodyPr>
          <a:lstStyle/>
          <a:p>
            <a:r>
              <a:rPr lang="fr-FR" b="1" dirty="0" smtClean="0">
                <a:solidFill>
                  <a:schemeClr val="bg1"/>
                </a:solidFill>
              </a:rPr>
              <a:t>Résultat</a:t>
            </a:r>
            <a:endParaRPr lang="fr-FR" b="1" dirty="0">
              <a:solidFill>
                <a:schemeClr val="bg1"/>
              </a:solidFill>
            </a:endParaRPr>
          </a:p>
        </p:txBody>
      </p:sp>
      <p:sp>
        <p:nvSpPr>
          <p:cNvPr id="38"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39"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smtClean="0"/>
              <a:t>Cophasage d’un interféromètre optique</a:t>
            </a:r>
            <a:endParaRPr lang="fr-FR" dirty="0"/>
          </a:p>
        </p:txBody>
      </p:sp>
    </p:spTree>
    <p:extLst>
      <p:ext uri="{BB962C8B-B14F-4D97-AF65-F5344CB8AC3E}">
        <p14:creationId xmlns:p14="http://schemas.microsoft.com/office/powerpoint/2010/main" val="1747496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19</a:t>
            </a:fld>
            <a:endParaRPr lang="fr-FR" noProof="0" dirty="0"/>
          </a:p>
        </p:txBody>
      </p:sp>
      <p:sp>
        <p:nvSpPr>
          <p:cNvPr id="8" name="Espace réservé du texte 7"/>
          <p:cNvSpPr>
            <a:spLocks noGrp="1"/>
          </p:cNvSpPr>
          <p:nvPr>
            <p:ph type="body" sz="quarter" idx="16"/>
          </p:nvPr>
        </p:nvSpPr>
        <p:spPr/>
        <p:txBody>
          <a:bodyPr anchor="ctr">
            <a:normAutofit lnSpcReduction="10000"/>
          </a:bodyPr>
          <a:lstStyle/>
          <a:p>
            <a:r>
              <a:rPr lang="fr-FR" dirty="0" smtClean="0"/>
              <a:t>Premier cophasage de six télescopes</a:t>
            </a:r>
            <a:endParaRPr lang="fr-FR" dirty="0"/>
          </a:p>
        </p:txBody>
      </p:sp>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b="3484"/>
          <a:stretch/>
        </p:blipFill>
        <p:spPr>
          <a:xfrm>
            <a:off x="3815863" y="1318550"/>
            <a:ext cx="8021320" cy="3870919"/>
          </a:xfrm>
          <a:prstGeom prst="rect">
            <a:avLst/>
          </a:prstGeom>
        </p:spPr>
      </p:pic>
      <p:sp>
        <p:nvSpPr>
          <p:cNvPr id="7" name="ZoneTexte 6"/>
          <p:cNvSpPr txBox="1"/>
          <p:nvPr/>
        </p:nvSpPr>
        <p:spPr>
          <a:xfrm>
            <a:off x="426719" y="4218990"/>
            <a:ext cx="3002131" cy="1940957"/>
          </a:xfrm>
          <a:prstGeom prst="roundRect">
            <a:avLst/>
          </a:prstGeom>
          <a:noFill/>
          <a:ln>
            <a:solidFill>
              <a:schemeClr val="bg1"/>
            </a:solidFill>
          </a:ln>
        </p:spPr>
        <p:txBody>
          <a:bodyPr wrap="square" rtlCol="0">
            <a:spAutoFit/>
          </a:bodyPr>
          <a:lstStyle/>
          <a:p>
            <a:pPr algn="ctr"/>
            <a:r>
              <a:rPr lang="fr-FR" b="1" smtClean="0">
                <a:solidFill>
                  <a:schemeClr val="bg1"/>
                </a:solidFill>
              </a:rPr>
              <a:t>Succès</a:t>
            </a:r>
          </a:p>
          <a:p>
            <a:pPr algn="ctr"/>
            <a:r>
              <a:rPr lang="fr-FR" smtClean="0">
                <a:solidFill>
                  <a:schemeClr val="bg1"/>
                </a:solidFill>
              </a:rPr>
              <a:t>Premier cophasage sur six télescopes</a:t>
            </a:r>
          </a:p>
          <a:p>
            <a:endParaRPr lang="fr-FR" smtClean="0">
              <a:solidFill>
                <a:schemeClr val="bg1"/>
              </a:solidFill>
            </a:endParaRPr>
          </a:p>
          <a:p>
            <a:pPr marL="285750" indent="-285750">
              <a:buFont typeface="Arial" panose="020B0604020202020204" pitchFamily="34" charset="0"/>
              <a:buChar char="•"/>
            </a:pPr>
            <a:r>
              <a:rPr lang="fr-FR" smtClean="0">
                <a:solidFill>
                  <a:schemeClr val="bg1"/>
                </a:solidFill>
              </a:rPr>
              <a:t>Moyenne : 140 nm RMS</a:t>
            </a:r>
          </a:p>
          <a:p>
            <a:pPr marL="285750" indent="-285750">
              <a:buFont typeface="Arial" panose="020B0604020202020204" pitchFamily="34" charset="0"/>
              <a:buChar char="•"/>
            </a:pPr>
            <a:r>
              <a:rPr lang="fr-FR" smtClean="0">
                <a:solidFill>
                  <a:schemeClr val="bg1"/>
                </a:solidFill>
              </a:rPr>
              <a:t>Minimum : 100 nm RMS</a:t>
            </a:r>
            <a:endParaRPr lang="fr-FR" dirty="0">
              <a:solidFill>
                <a:schemeClr val="bg1"/>
              </a:solidFill>
            </a:endParaRPr>
          </a:p>
        </p:txBody>
      </p:sp>
      <p:sp>
        <p:nvSpPr>
          <p:cNvPr id="12" name="ZoneTexte 11"/>
          <p:cNvSpPr txBox="1"/>
          <p:nvPr/>
        </p:nvSpPr>
        <p:spPr>
          <a:xfrm>
            <a:off x="3815863" y="898859"/>
            <a:ext cx="8021320" cy="369332"/>
          </a:xfrm>
          <a:prstGeom prst="rect">
            <a:avLst/>
          </a:prstGeom>
          <a:noFill/>
        </p:spPr>
        <p:txBody>
          <a:bodyPr wrap="square" rtlCol="0">
            <a:spAutoFit/>
          </a:bodyPr>
          <a:lstStyle/>
          <a:p>
            <a:pPr algn="ctr"/>
            <a:r>
              <a:rPr lang="fr-FR" b="1" dirty="0" smtClean="0">
                <a:solidFill>
                  <a:schemeClr val="bg1"/>
                </a:solidFill>
              </a:rPr>
              <a:t>Cophasage des six télescopes lors de la nuit du 15 Août 2022 sur l’étoile HD3360</a:t>
            </a:r>
          </a:p>
        </p:txBody>
      </p:sp>
      <mc:AlternateContent xmlns:mc="http://schemas.openxmlformats.org/markup-compatibility/2006" xmlns:a14="http://schemas.microsoft.com/office/drawing/2010/main">
        <mc:Choice Requires="a14">
          <p:sp>
            <p:nvSpPr>
              <p:cNvPr id="9" name="Rectangle à coins arrondis 8"/>
              <p:cNvSpPr/>
              <p:nvPr/>
            </p:nvSpPr>
            <p:spPr>
              <a:xfrm>
                <a:off x="533314" y="1347189"/>
                <a:ext cx="2788940" cy="2247424"/>
              </a:xfrm>
              <a:prstGeom prst="roundRect">
                <a:avLst/>
              </a:prstGeom>
              <a:ln>
                <a:solidFill>
                  <a:schemeClr val="bg1"/>
                </a:solidFill>
              </a:ln>
            </p:spPr>
            <p:txBody>
              <a:bodyPr wrap="none">
                <a:spAutoFit/>
              </a:bodyPr>
              <a:lstStyle/>
              <a:p>
                <a:pPr algn="ctr"/>
                <a:r>
                  <a:rPr lang="fr-FR" b="1" dirty="0" smtClean="0">
                    <a:solidFill>
                      <a:schemeClr val="bg1"/>
                    </a:solidFill>
                  </a:rPr>
                  <a:t>Conditions</a:t>
                </a:r>
              </a:p>
              <a:p>
                <a:r>
                  <a:rPr lang="fr-FR" dirty="0" smtClean="0">
                    <a:solidFill>
                      <a:schemeClr val="bg1"/>
                    </a:solidFill>
                  </a:rPr>
                  <a:t>Etoile HD3360 : </a:t>
                </a:r>
                <a:endParaRPr lang="fr-FR" dirty="0">
                  <a:solidFill>
                    <a:schemeClr val="bg1"/>
                  </a:solidFill>
                </a:endParaRPr>
              </a:p>
              <a:p>
                <a:pPr marL="285750" indent="-285750">
                  <a:buFont typeface="Arial" panose="020B0604020202020204" pitchFamily="34" charset="0"/>
                  <a:buChar char="•"/>
                </a:pPr>
                <a14:m>
                  <m:oMath xmlns:m="http://schemas.openxmlformats.org/officeDocument/2006/math">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𝑚</m:t>
                        </m:r>
                      </m:e>
                      <m:sub>
                        <m:r>
                          <a:rPr lang="fr-FR" b="0" i="1" smtClean="0">
                            <a:solidFill>
                              <a:schemeClr val="bg1"/>
                            </a:solidFill>
                            <a:latin typeface="Cambria Math" panose="02040503050406030204" pitchFamily="18" charset="0"/>
                          </a:rPr>
                          <m:t>𝐻</m:t>
                        </m:r>
                      </m:sub>
                    </m:sSub>
                    <m:r>
                      <a:rPr lang="fr-FR" b="0" i="1" smtClean="0">
                        <a:solidFill>
                          <a:schemeClr val="bg1"/>
                        </a:solidFill>
                        <a:latin typeface="Cambria Math" panose="02040503050406030204" pitchFamily="18" charset="0"/>
                      </a:rPr>
                      <m:t>=4,2</m:t>
                    </m:r>
                  </m:oMath>
                </a14:m>
                <a:endParaRPr lang="fr-FR" b="0" i="1" dirty="0" smtClean="0">
                  <a:solidFill>
                    <a:schemeClr val="bg1"/>
                  </a:solidFill>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fr-FR" b="0" i="1" smtClean="0">
                        <a:solidFill>
                          <a:schemeClr val="bg1"/>
                        </a:solidFill>
                        <a:latin typeface="Cambria Math" panose="02040503050406030204" pitchFamily="18" charset="0"/>
                      </a:rPr>
                      <m:t>𝜃</m:t>
                    </m:r>
                    <m:r>
                      <a:rPr lang="fr-FR" b="0" i="1" smtClean="0">
                        <a:solidFill>
                          <a:schemeClr val="bg1"/>
                        </a:solidFill>
                        <a:latin typeface="Cambria Math" panose="02040503050406030204" pitchFamily="18" charset="0"/>
                      </a:rPr>
                      <m:t>≃0,3</m:t>
                    </m:r>
                  </m:oMath>
                </a14:m>
                <a:r>
                  <a:rPr lang="fr-FR" dirty="0" smtClean="0">
                    <a:solidFill>
                      <a:schemeClr val="bg1"/>
                    </a:solidFill>
                  </a:rPr>
                  <a:t> mas</a:t>
                </a:r>
              </a:p>
              <a:p>
                <a:pPr marL="285750" indent="-285750">
                  <a:buFont typeface="Arial" panose="020B0604020202020204" pitchFamily="34" charset="0"/>
                  <a:buChar char="•"/>
                </a:pPr>
                <a14:m>
                  <m:oMath xmlns:m="http://schemas.openxmlformats.org/officeDocument/2006/math">
                    <m:d>
                      <m:dPr>
                        <m:begChr m:val="|"/>
                        <m:endChr m:val="|"/>
                        <m:ctrlPr>
                          <a:rPr lang="fr-FR" b="0" i="1" dirty="0" smtClean="0">
                            <a:solidFill>
                              <a:schemeClr val="bg1"/>
                            </a:solidFill>
                            <a:latin typeface="Cambria Math" panose="02040503050406030204" pitchFamily="18" charset="0"/>
                          </a:rPr>
                        </m:ctrlPr>
                      </m:dPr>
                      <m:e>
                        <m:r>
                          <a:rPr lang="fr-FR" b="0" i="1" dirty="0" smtClean="0">
                            <a:solidFill>
                              <a:schemeClr val="bg1"/>
                            </a:solidFill>
                            <a:latin typeface="Cambria Math" panose="02040503050406030204" pitchFamily="18" charset="0"/>
                          </a:rPr>
                          <m:t>𝑉</m:t>
                        </m:r>
                      </m:e>
                    </m:d>
                    <m:r>
                      <a:rPr lang="fr-FR" b="0" i="1" dirty="0" smtClean="0">
                        <a:solidFill>
                          <a:schemeClr val="bg1"/>
                        </a:solidFill>
                        <a:latin typeface="Cambria Math" panose="02040503050406030204" pitchFamily="18" charset="0"/>
                      </a:rPr>
                      <m:t>&lt;0,8</m:t>
                    </m:r>
                  </m:oMath>
                </a14:m>
                <a:r>
                  <a:rPr lang="fr-FR" dirty="0" smtClean="0">
                    <a:solidFill>
                      <a:schemeClr val="bg1"/>
                    </a:solidFill>
                  </a:rPr>
                  <a:t> sur 10 bases</a:t>
                </a:r>
                <a:endParaRPr lang="fr-FR" dirty="0">
                  <a:solidFill>
                    <a:schemeClr val="bg1"/>
                  </a:solidFill>
                </a:endParaRPr>
              </a:p>
              <a:p>
                <a:endParaRPr lang="fr-FR" dirty="0" smtClean="0">
                  <a:solidFill>
                    <a:schemeClr val="bg1"/>
                  </a:solidFill>
                </a:endParaRPr>
              </a:p>
              <a:p>
                <a:r>
                  <a:rPr lang="fr-FR" dirty="0" smtClean="0">
                    <a:solidFill>
                      <a:schemeClr val="bg1"/>
                    </a:solidFill>
                  </a:rPr>
                  <a:t>Atmosphère : </a:t>
                </a:r>
                <a14:m>
                  <m:oMath xmlns:m="http://schemas.openxmlformats.org/officeDocument/2006/math">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𝑟</m:t>
                        </m:r>
                      </m:e>
                      <m:sub>
                        <m:r>
                          <a:rPr lang="fr-FR" i="1">
                            <a:solidFill>
                              <a:schemeClr val="bg1"/>
                            </a:solidFill>
                            <a:latin typeface="Cambria Math" panose="02040503050406030204" pitchFamily="18" charset="0"/>
                          </a:rPr>
                          <m:t>0</m:t>
                        </m:r>
                      </m:sub>
                    </m:sSub>
                    <m:r>
                      <a:rPr lang="fr-FR" i="1">
                        <a:solidFill>
                          <a:schemeClr val="bg1"/>
                        </a:solidFill>
                        <a:latin typeface="Cambria Math" panose="02040503050406030204" pitchFamily="18" charset="0"/>
                      </a:rPr>
                      <m:t>≃11</m:t>
                    </m:r>
                  </m:oMath>
                </a14:m>
                <a:r>
                  <a:rPr lang="fr-FR" dirty="0">
                    <a:solidFill>
                      <a:schemeClr val="bg1"/>
                    </a:solidFill>
                  </a:rPr>
                  <a:t> </a:t>
                </a:r>
                <a:r>
                  <a:rPr lang="fr-FR" dirty="0" smtClean="0">
                    <a:solidFill>
                      <a:schemeClr val="bg1"/>
                    </a:solidFill>
                  </a:rPr>
                  <a:t>cm</a:t>
                </a:r>
              </a:p>
            </p:txBody>
          </p:sp>
        </mc:Choice>
        <mc:Fallback xmlns="">
          <p:sp>
            <p:nvSpPr>
              <p:cNvPr id="9" name="Rectangle à coins arrondis 8"/>
              <p:cNvSpPr>
                <a:spLocks noRot="1" noChangeAspect="1" noMove="1" noResize="1" noEditPoints="1" noAdjustHandles="1" noChangeArrowheads="1" noChangeShapeType="1" noTextEdit="1"/>
              </p:cNvSpPr>
              <p:nvPr/>
            </p:nvSpPr>
            <p:spPr>
              <a:xfrm>
                <a:off x="533314" y="1347189"/>
                <a:ext cx="2788940" cy="2247424"/>
              </a:xfrm>
              <a:prstGeom prst="roundRect">
                <a:avLst/>
              </a:prstGeom>
              <a:blipFill>
                <a:blip r:embed="rId5"/>
                <a:stretch>
                  <a:fillRect/>
                </a:stretch>
              </a:blipFill>
              <a:ln>
                <a:solidFill>
                  <a:schemeClr val="bg1"/>
                </a:solidFill>
              </a:ln>
            </p:spPr>
            <p:txBody>
              <a:bodyPr/>
              <a:lstStyle/>
              <a:p>
                <a:r>
                  <a:rPr lang="en-GB">
                    <a:noFill/>
                  </a:rPr>
                  <a:t> </a:t>
                </a:r>
              </a:p>
            </p:txBody>
          </p:sp>
        </mc:Fallback>
      </mc:AlternateContent>
      <p:sp>
        <p:nvSpPr>
          <p:cNvPr id="10" name="Flèche droite 9"/>
          <p:cNvSpPr/>
          <p:nvPr/>
        </p:nvSpPr>
        <p:spPr>
          <a:xfrm>
            <a:off x="3963043" y="5734652"/>
            <a:ext cx="468663" cy="345440"/>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p:cNvSpPr txBox="1"/>
          <p:nvPr/>
        </p:nvSpPr>
        <p:spPr>
          <a:xfrm>
            <a:off x="4700302" y="5328045"/>
            <a:ext cx="6906196" cy="1106686"/>
          </a:xfrm>
          <a:prstGeom prst="roundRect">
            <a:avLst/>
          </a:prstGeom>
          <a:noFill/>
          <a:ln>
            <a:solidFill>
              <a:schemeClr val="bg1"/>
            </a:solidFill>
          </a:ln>
        </p:spPr>
        <p:txBody>
          <a:bodyPr wrap="square" rtlCol="0">
            <a:spAutoFit/>
          </a:bodyPr>
          <a:lstStyle/>
          <a:p>
            <a:pPr algn="ctr">
              <a:spcAft>
                <a:spcPts val="600"/>
              </a:spcAft>
            </a:pPr>
            <a:r>
              <a:rPr lang="fr-FR" b="1" dirty="0" smtClean="0">
                <a:solidFill>
                  <a:schemeClr val="bg1"/>
                </a:solidFill>
              </a:rPr>
              <a:t>Objectif</a:t>
            </a:r>
          </a:p>
          <a:p>
            <a:r>
              <a:rPr lang="fr-FR" dirty="0" smtClean="0">
                <a:solidFill>
                  <a:schemeClr val="bg1"/>
                </a:solidFill>
              </a:rPr>
              <a:t>Atteindre ce niveau de cophasage à magnitude 7-8 et dans des conditions atmosphériques plus désavantageuses</a:t>
            </a:r>
            <a:endParaRPr lang="fr-FR" dirty="0">
              <a:solidFill>
                <a:schemeClr val="bg1"/>
              </a:solidFill>
            </a:endParaRPr>
          </a:p>
        </p:txBody>
      </p:sp>
      <p:sp>
        <p:nvSpPr>
          <p:cNvPr id="17"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18"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a:t>Cophasage d’un interféromètre </a:t>
            </a:r>
            <a:r>
              <a:rPr lang="fr-FR" dirty="0" smtClean="0"/>
              <a:t>optique</a:t>
            </a:r>
            <a:endParaRPr lang="fr-FR" dirty="0"/>
          </a:p>
        </p:txBody>
      </p:sp>
    </p:spTree>
    <p:custDataLst>
      <p:tags r:id="rId1"/>
    </p:custDataLst>
    <p:extLst>
      <p:ext uri="{BB962C8B-B14F-4D97-AF65-F5344CB8AC3E}">
        <p14:creationId xmlns:p14="http://schemas.microsoft.com/office/powerpoint/2010/main" val="3070665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dirty="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2</a:t>
            </a:fld>
            <a:endParaRPr lang="fr-FR" noProof="0" dirty="0"/>
          </a:p>
        </p:txBody>
      </p:sp>
      <p:sp>
        <p:nvSpPr>
          <p:cNvPr id="5" name="Espace réservé du texte 4"/>
          <p:cNvSpPr>
            <a:spLocks noGrp="1"/>
          </p:cNvSpPr>
          <p:nvPr>
            <p:ph type="body" sz="quarter" idx="13"/>
          </p:nvPr>
        </p:nvSpPr>
        <p:spPr/>
        <p:txBody>
          <a:bodyPr/>
          <a:lstStyle/>
          <a:p>
            <a:r>
              <a:rPr lang="en-GB" dirty="0" smtClean="0"/>
              <a:t>0</a:t>
            </a:r>
            <a:endParaRPr lang="en-GB" dirty="0"/>
          </a:p>
        </p:txBody>
      </p:sp>
      <p:sp>
        <p:nvSpPr>
          <p:cNvPr id="6" name="Espace réservé du texte 5"/>
          <p:cNvSpPr>
            <a:spLocks noGrp="1"/>
          </p:cNvSpPr>
          <p:nvPr>
            <p:ph type="body" sz="quarter" idx="14"/>
          </p:nvPr>
        </p:nvSpPr>
        <p:spPr/>
        <p:txBody>
          <a:bodyPr/>
          <a:lstStyle/>
          <a:p>
            <a:r>
              <a:rPr lang="en-GB" dirty="0" smtClean="0"/>
              <a:t>Context</a:t>
            </a:r>
            <a:endParaRPr lang="en-GB" dirty="0"/>
          </a:p>
        </p:txBody>
      </p:sp>
      <p:sp>
        <p:nvSpPr>
          <p:cNvPr id="7" name="Espace réservé du texte 6"/>
          <p:cNvSpPr>
            <a:spLocks noGrp="1"/>
          </p:cNvSpPr>
          <p:nvPr>
            <p:ph type="body" sz="quarter" idx="15"/>
          </p:nvPr>
        </p:nvSpPr>
        <p:spPr/>
        <p:txBody>
          <a:bodyPr>
            <a:normAutofit/>
          </a:bodyPr>
          <a:lstStyle/>
          <a:p>
            <a:r>
              <a:rPr lang="en-GB" sz="2000" dirty="0" smtClean="0">
                <a:latin typeface="+mn-lt"/>
              </a:rPr>
              <a:t>I was previously a PhD student at OCA, involved in SPICA-VIS optical design and developments and SPICA-FT definition</a:t>
            </a:r>
          </a:p>
          <a:p>
            <a:endParaRPr lang="en-GB" sz="2000" dirty="0" smtClean="0">
              <a:latin typeface="+mn-lt"/>
            </a:endParaRPr>
          </a:p>
          <a:p>
            <a:r>
              <a:rPr lang="en-GB" sz="2000" dirty="0" smtClean="0">
                <a:latin typeface="+mn-lt"/>
              </a:rPr>
              <a:t>I’m doing a 9 months post-doctoral fellowship for accompanying SPICA-FT to routine operations </a:t>
            </a:r>
            <a:r>
              <a:rPr lang="en-GB" sz="2000" dirty="0" smtClean="0">
                <a:latin typeface="+mn-lt"/>
                <a:sym typeface="Wingdings" panose="05000000000000000000" pitchFamily="2" charset="2"/>
              </a:rPr>
              <a:t>until</a:t>
            </a:r>
            <a:r>
              <a:rPr lang="en-GB" sz="2000" dirty="0" smtClean="0">
                <a:latin typeface="+mn-lt"/>
              </a:rPr>
              <a:t> October 2023</a:t>
            </a:r>
          </a:p>
          <a:p>
            <a:endParaRPr lang="en-GB" sz="2000" dirty="0" smtClean="0">
              <a:latin typeface="+mn-lt"/>
            </a:endParaRPr>
          </a:p>
          <a:p>
            <a:r>
              <a:rPr lang="en-GB" sz="2000" dirty="0" smtClean="0">
                <a:latin typeface="+mn-lt"/>
              </a:rPr>
              <a:t>The SPICA-FT </a:t>
            </a:r>
            <a:r>
              <a:rPr lang="en-GB" sz="2000" dirty="0" smtClean="0">
                <a:latin typeface="+mn-lt"/>
              </a:rPr>
              <a:t>team:</a:t>
            </a:r>
            <a:endParaRPr lang="en-GB" sz="2000" dirty="0" smtClean="0">
              <a:latin typeface="+mn-lt"/>
            </a:endParaRPr>
          </a:p>
          <a:p>
            <a:endParaRPr lang="en-GB" sz="2000" dirty="0">
              <a:latin typeface="+mn-lt"/>
            </a:endParaRPr>
          </a:p>
        </p:txBody>
      </p:sp>
      <p:sp>
        <p:nvSpPr>
          <p:cNvPr id="8" name="Espace réservé du texte 7"/>
          <p:cNvSpPr>
            <a:spLocks noGrp="1"/>
          </p:cNvSpPr>
          <p:nvPr>
            <p:ph type="body" sz="quarter" idx="16"/>
          </p:nvPr>
        </p:nvSpPr>
        <p:spPr/>
        <p:txBody>
          <a:bodyPr/>
          <a:lstStyle/>
          <a:p>
            <a:r>
              <a:rPr lang="en-GB" dirty="0" smtClean="0"/>
              <a:t>Presentation of the team</a:t>
            </a:r>
            <a:endParaRPr lang="en-GB" dirty="0"/>
          </a:p>
        </p:txBody>
      </p:sp>
      <p:grpSp>
        <p:nvGrpSpPr>
          <p:cNvPr id="14" name="Groupe 13"/>
          <p:cNvGrpSpPr/>
          <p:nvPr/>
        </p:nvGrpSpPr>
        <p:grpSpPr>
          <a:xfrm>
            <a:off x="7407843" y="3349420"/>
            <a:ext cx="1491114" cy="1848724"/>
            <a:chOff x="1987811" y="3815646"/>
            <a:chExt cx="1491114" cy="1848724"/>
          </a:xfrm>
        </p:grpSpPr>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433" y="3815646"/>
              <a:ext cx="1179871" cy="1440426"/>
            </a:xfrm>
            <a:prstGeom prst="rect">
              <a:avLst/>
            </a:prstGeom>
          </p:spPr>
        </p:pic>
        <p:sp>
          <p:nvSpPr>
            <p:cNvPr id="10" name="Rectangle 9"/>
            <p:cNvSpPr/>
            <p:nvPr/>
          </p:nvSpPr>
          <p:spPr>
            <a:xfrm>
              <a:off x="1987811" y="5295038"/>
              <a:ext cx="1491114" cy="369332"/>
            </a:xfrm>
            <a:prstGeom prst="rect">
              <a:avLst/>
            </a:prstGeom>
          </p:spPr>
          <p:txBody>
            <a:bodyPr wrap="none">
              <a:spAutoFit/>
            </a:bodyPr>
            <a:lstStyle/>
            <a:p>
              <a:r>
                <a:rPr lang="en-GB" dirty="0">
                  <a:solidFill>
                    <a:schemeClr val="bg1"/>
                  </a:solidFill>
                </a:rPr>
                <a:t>Philippe </a:t>
              </a:r>
              <a:r>
                <a:rPr lang="en-GB" dirty="0" err="1">
                  <a:solidFill>
                    <a:schemeClr val="bg1"/>
                  </a:solidFill>
                </a:rPr>
                <a:t>Berio</a:t>
              </a:r>
              <a:endParaRPr lang="en-GB" dirty="0">
                <a:solidFill>
                  <a:schemeClr val="bg1"/>
                </a:solidFill>
              </a:endParaRPr>
            </a:p>
          </p:txBody>
        </p:sp>
      </p:grpSp>
      <p:sp>
        <p:nvSpPr>
          <p:cNvPr id="11" name="Rectangle 10"/>
          <p:cNvSpPr/>
          <p:nvPr/>
        </p:nvSpPr>
        <p:spPr>
          <a:xfrm>
            <a:off x="1300697" y="5200968"/>
            <a:ext cx="6852703" cy="923330"/>
          </a:xfrm>
          <a:prstGeom prst="rect">
            <a:avLst/>
          </a:prstGeom>
        </p:spPr>
        <p:txBody>
          <a:bodyPr wrap="square">
            <a:spAutoFit/>
          </a:bodyPr>
          <a:lstStyle/>
          <a:p>
            <a:r>
              <a:rPr lang="en-GB" dirty="0">
                <a:solidFill>
                  <a:schemeClr val="bg1"/>
                </a:solidFill>
              </a:rPr>
              <a:t>with the help </a:t>
            </a:r>
            <a:r>
              <a:rPr lang="en-GB" dirty="0" smtClean="0">
                <a:solidFill>
                  <a:schemeClr val="bg1"/>
                </a:solidFill>
              </a:rPr>
              <a:t>of:</a:t>
            </a:r>
          </a:p>
          <a:p>
            <a:pPr marL="285750" indent="-285750">
              <a:buFont typeface="Arial" panose="020B0604020202020204" pitchFamily="34" charset="0"/>
              <a:buChar char="•"/>
            </a:pPr>
            <a:r>
              <a:rPr lang="en-GB" dirty="0" err="1" smtClean="0">
                <a:solidFill>
                  <a:schemeClr val="bg1"/>
                </a:solidFill>
              </a:rPr>
              <a:t>Narsireddy</a:t>
            </a:r>
            <a:r>
              <a:rPr lang="en-GB" dirty="0" smtClean="0">
                <a:solidFill>
                  <a:schemeClr val="bg1"/>
                </a:solidFill>
              </a:rPr>
              <a:t> </a:t>
            </a:r>
            <a:r>
              <a:rPr lang="en-GB" dirty="0" err="1">
                <a:solidFill>
                  <a:schemeClr val="bg1"/>
                </a:solidFill>
              </a:rPr>
              <a:t>Anugu</a:t>
            </a:r>
            <a:r>
              <a:rPr lang="en-GB" dirty="0">
                <a:solidFill>
                  <a:schemeClr val="bg1"/>
                </a:solidFill>
              </a:rPr>
              <a:t> and </a:t>
            </a:r>
            <a:r>
              <a:rPr lang="fr-FR" dirty="0">
                <a:solidFill>
                  <a:schemeClr val="bg1"/>
                </a:solidFill>
              </a:rPr>
              <a:t>Cyprien </a:t>
            </a:r>
            <a:r>
              <a:rPr lang="fr-FR" dirty="0" err="1">
                <a:solidFill>
                  <a:schemeClr val="bg1"/>
                </a:solidFill>
              </a:rPr>
              <a:t>Lanthermann</a:t>
            </a:r>
            <a:r>
              <a:rPr lang="fr-FR" dirty="0">
                <a:solidFill>
                  <a:schemeClr val="bg1"/>
                </a:solidFill>
              </a:rPr>
              <a:t> </a:t>
            </a:r>
            <a:r>
              <a:rPr lang="en-GB" dirty="0">
                <a:solidFill>
                  <a:schemeClr val="bg1"/>
                </a:solidFill>
              </a:rPr>
              <a:t>at </a:t>
            </a:r>
            <a:r>
              <a:rPr lang="en-GB" dirty="0" smtClean="0">
                <a:solidFill>
                  <a:schemeClr val="bg1"/>
                </a:solidFill>
              </a:rPr>
              <a:t>CHARA</a:t>
            </a:r>
          </a:p>
          <a:p>
            <a:pPr marL="285750" indent="-285750">
              <a:buFont typeface="Arial" panose="020B0604020202020204" pitchFamily="34" charset="0"/>
              <a:buChar char="•"/>
            </a:pPr>
            <a:r>
              <a:rPr lang="en-GB" dirty="0" smtClean="0">
                <a:solidFill>
                  <a:schemeClr val="bg1"/>
                </a:solidFill>
              </a:rPr>
              <a:t>Julien </a:t>
            </a:r>
            <a:r>
              <a:rPr lang="en-GB" dirty="0" err="1" smtClean="0">
                <a:solidFill>
                  <a:schemeClr val="bg1"/>
                </a:solidFill>
              </a:rPr>
              <a:t>Woillez</a:t>
            </a:r>
            <a:r>
              <a:rPr lang="en-GB" dirty="0" smtClean="0">
                <a:solidFill>
                  <a:schemeClr val="bg1"/>
                </a:solidFill>
              </a:rPr>
              <a:t> and </a:t>
            </a:r>
            <a:r>
              <a:rPr lang="en-GB" dirty="0" err="1" smtClean="0">
                <a:solidFill>
                  <a:schemeClr val="bg1"/>
                </a:solidFill>
              </a:rPr>
              <a:t>Sylvestre</a:t>
            </a:r>
            <a:r>
              <a:rPr lang="en-GB" dirty="0" smtClean="0">
                <a:solidFill>
                  <a:schemeClr val="bg1"/>
                </a:solidFill>
              </a:rPr>
              <a:t> </a:t>
            </a:r>
            <a:r>
              <a:rPr lang="en-GB" dirty="0" err="1" smtClean="0">
                <a:solidFill>
                  <a:schemeClr val="bg1"/>
                </a:solidFill>
              </a:rPr>
              <a:t>Lacour</a:t>
            </a:r>
            <a:r>
              <a:rPr lang="en-GB" dirty="0" smtClean="0">
                <a:solidFill>
                  <a:schemeClr val="bg1"/>
                </a:solidFill>
              </a:rPr>
              <a:t> from ESO (GRAVITY-FT)</a:t>
            </a:r>
            <a:endParaRPr lang="en-GB" dirty="0">
              <a:solidFill>
                <a:schemeClr val="bg1"/>
              </a:solidFill>
            </a:endParaRPr>
          </a:p>
        </p:txBody>
      </p:sp>
      <p:grpSp>
        <p:nvGrpSpPr>
          <p:cNvPr id="15" name="Groupe 14"/>
          <p:cNvGrpSpPr/>
          <p:nvPr/>
        </p:nvGrpSpPr>
        <p:grpSpPr>
          <a:xfrm>
            <a:off x="5084580" y="3368133"/>
            <a:ext cx="2052421" cy="1848722"/>
            <a:chOff x="8230853" y="3815648"/>
            <a:chExt cx="2052421" cy="1848722"/>
          </a:xfrm>
        </p:grpSpPr>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39160" y="3996225"/>
              <a:ext cx="1444613" cy="1083460"/>
            </a:xfrm>
            <a:prstGeom prst="rect">
              <a:avLst/>
            </a:prstGeom>
          </p:spPr>
        </p:pic>
        <p:sp>
          <p:nvSpPr>
            <p:cNvPr id="13" name="Rectangle 12"/>
            <p:cNvSpPr/>
            <p:nvPr/>
          </p:nvSpPr>
          <p:spPr>
            <a:xfrm>
              <a:off x="8230853" y="5295038"/>
              <a:ext cx="2052421" cy="369332"/>
            </a:xfrm>
            <a:prstGeom prst="rect">
              <a:avLst/>
            </a:prstGeom>
          </p:spPr>
          <p:txBody>
            <a:bodyPr wrap="none">
              <a:spAutoFit/>
            </a:bodyPr>
            <a:lstStyle/>
            <a:p>
              <a:r>
                <a:rPr lang="en-GB" dirty="0" smtClean="0">
                  <a:solidFill>
                    <a:schemeClr val="bg1"/>
                  </a:solidFill>
                </a:rPr>
                <a:t>Cyril Pannetier (me)</a:t>
              </a:r>
              <a:endParaRPr lang="en-GB" dirty="0">
                <a:solidFill>
                  <a:schemeClr val="bg1"/>
                </a:solidFill>
              </a:endParaRPr>
            </a:p>
          </p:txBody>
        </p:sp>
      </p:grpSp>
      <p:grpSp>
        <p:nvGrpSpPr>
          <p:cNvPr id="19" name="Groupe 18"/>
          <p:cNvGrpSpPr/>
          <p:nvPr/>
        </p:nvGrpSpPr>
        <p:grpSpPr>
          <a:xfrm>
            <a:off x="3133380" y="3368133"/>
            <a:ext cx="1775101" cy="1848724"/>
            <a:chOff x="3721061" y="3815646"/>
            <a:chExt cx="1775101" cy="1848724"/>
          </a:xfrm>
        </p:grpSpPr>
        <p:pic>
          <p:nvPicPr>
            <p:cNvPr id="16" name="Image 15"/>
            <p:cNvPicPr>
              <a:picLocks noChangeAspect="1"/>
            </p:cNvPicPr>
            <p:nvPr/>
          </p:nvPicPr>
          <p:blipFill rotWithShape="1">
            <a:blip r:embed="rId7" cstate="print">
              <a:extLst>
                <a:ext uri="{28A0092B-C50C-407E-A947-70E740481C1C}">
                  <a14:useLocalDpi xmlns:a14="http://schemas.microsoft.com/office/drawing/2010/main" val="0"/>
                </a:ext>
              </a:extLst>
            </a:blip>
            <a:srcRect b="28296"/>
            <a:stretch/>
          </p:blipFill>
          <p:spPr>
            <a:xfrm>
              <a:off x="3968604" y="3815646"/>
              <a:ext cx="1280017" cy="1479392"/>
            </a:xfrm>
            <a:prstGeom prst="rect">
              <a:avLst/>
            </a:prstGeom>
          </p:spPr>
        </p:pic>
        <p:sp>
          <p:nvSpPr>
            <p:cNvPr id="18" name="Rectangle 17"/>
            <p:cNvSpPr/>
            <p:nvPr/>
          </p:nvSpPr>
          <p:spPr>
            <a:xfrm>
              <a:off x="3721061" y="5295038"/>
              <a:ext cx="1775101" cy="369332"/>
            </a:xfrm>
            <a:prstGeom prst="rect">
              <a:avLst/>
            </a:prstGeom>
          </p:spPr>
          <p:txBody>
            <a:bodyPr wrap="none">
              <a:spAutoFit/>
            </a:bodyPr>
            <a:lstStyle/>
            <a:p>
              <a:r>
                <a:rPr lang="en-GB" dirty="0" smtClean="0">
                  <a:solidFill>
                    <a:schemeClr val="bg1"/>
                  </a:solidFill>
                </a:rPr>
                <a:t>Sylvain Rousseau</a:t>
              </a:r>
              <a:endParaRPr lang="en-GB" dirty="0">
                <a:solidFill>
                  <a:schemeClr val="bg1"/>
                </a:solidFill>
              </a:endParaRPr>
            </a:p>
          </p:txBody>
        </p:sp>
      </p:grpSp>
      <p:grpSp>
        <p:nvGrpSpPr>
          <p:cNvPr id="24" name="Groupe 23"/>
          <p:cNvGrpSpPr/>
          <p:nvPr/>
        </p:nvGrpSpPr>
        <p:grpSpPr>
          <a:xfrm>
            <a:off x="9546878" y="3339409"/>
            <a:ext cx="1585819" cy="1873097"/>
            <a:chOff x="8140829" y="3821702"/>
            <a:chExt cx="1585819" cy="1873097"/>
          </a:xfrm>
        </p:grpSpPr>
        <p:sp>
          <p:nvSpPr>
            <p:cNvPr id="21" name="Rectangle 20"/>
            <p:cNvSpPr/>
            <p:nvPr/>
          </p:nvSpPr>
          <p:spPr>
            <a:xfrm>
              <a:off x="8140829" y="5325467"/>
              <a:ext cx="1585819" cy="369332"/>
            </a:xfrm>
            <a:prstGeom prst="rect">
              <a:avLst/>
            </a:prstGeom>
          </p:spPr>
          <p:txBody>
            <a:bodyPr wrap="none">
              <a:spAutoFit/>
            </a:bodyPr>
            <a:lstStyle/>
            <a:p>
              <a:r>
                <a:rPr lang="en-GB" dirty="0" smtClean="0">
                  <a:solidFill>
                    <a:schemeClr val="bg1"/>
                  </a:solidFill>
                </a:rPr>
                <a:t>Denis </a:t>
              </a:r>
              <a:r>
                <a:rPr lang="en-GB" dirty="0" err="1" smtClean="0">
                  <a:solidFill>
                    <a:schemeClr val="bg1"/>
                  </a:solidFill>
                </a:rPr>
                <a:t>Mourard</a:t>
              </a:r>
              <a:endParaRPr lang="en-GB" dirty="0">
                <a:solidFill>
                  <a:schemeClr val="bg1"/>
                </a:solidFill>
              </a:endParaRPr>
            </a:p>
          </p:txBody>
        </p:sp>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3526" y="3821702"/>
              <a:ext cx="1440426" cy="1440426"/>
            </a:xfrm>
            <a:prstGeom prst="rect">
              <a:avLst/>
            </a:prstGeom>
          </p:spPr>
        </p:pic>
      </p:gr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4252612"/>
      </p:ext>
    </p:extLst>
  </p:cSld>
  <p:clrMapOvr>
    <a:masterClrMapping/>
  </p:clrMapOvr>
  <mc:AlternateContent xmlns:mc="http://schemas.openxmlformats.org/markup-compatibility/2006">
    <mc:Choice xmlns:p14="http://schemas.microsoft.com/office/powerpoint/2010/main" Requires="p14">
      <p:transition spd="slow" p14:dur="2000" advTm="84431"/>
    </mc:Choice>
    <mc:Fallback>
      <p:transition spd="slow" advTm="8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20</a:t>
            </a:fld>
            <a:endParaRPr lang="fr-FR" noProof="0" dirty="0"/>
          </a:p>
        </p:txBody>
      </p:sp>
      <p:sp>
        <p:nvSpPr>
          <p:cNvPr id="8" name="Espace réservé du texte 7"/>
          <p:cNvSpPr>
            <a:spLocks noGrp="1"/>
          </p:cNvSpPr>
          <p:nvPr>
            <p:ph type="body" sz="quarter" idx="16"/>
          </p:nvPr>
        </p:nvSpPr>
        <p:spPr/>
        <p:txBody>
          <a:bodyPr anchor="ctr">
            <a:normAutofit/>
          </a:bodyPr>
          <a:lstStyle/>
          <a:p>
            <a:r>
              <a:rPr lang="fr-FR" dirty="0" smtClean="0"/>
              <a:t>SPICA-VIS + SPICA-FT</a:t>
            </a:r>
            <a:endParaRPr lang="fr-FR" dirty="0"/>
          </a:p>
        </p:txBody>
      </p:sp>
      <p:sp>
        <p:nvSpPr>
          <p:cNvPr id="12" name="ZoneTexte 11"/>
          <p:cNvSpPr txBox="1"/>
          <p:nvPr/>
        </p:nvSpPr>
        <p:spPr>
          <a:xfrm>
            <a:off x="2095815" y="1953332"/>
            <a:ext cx="2807882" cy="369332"/>
          </a:xfrm>
          <a:prstGeom prst="rect">
            <a:avLst/>
          </a:prstGeom>
          <a:noFill/>
        </p:spPr>
        <p:txBody>
          <a:bodyPr wrap="square" rtlCol="0">
            <a:spAutoFit/>
          </a:bodyPr>
          <a:lstStyle/>
          <a:p>
            <a:pPr algn="ctr"/>
            <a:r>
              <a:rPr lang="en-GB" dirty="0" smtClean="0">
                <a:solidFill>
                  <a:schemeClr val="bg1"/>
                </a:solidFill>
              </a:rPr>
              <a:t>Avec cophasage (SPICA-FT)</a:t>
            </a:r>
            <a:endParaRPr lang="en-GB" dirty="0">
              <a:solidFill>
                <a:schemeClr val="bg1"/>
              </a:solidFill>
            </a:endParaRPr>
          </a:p>
        </p:txBody>
      </p:sp>
      <p:sp>
        <p:nvSpPr>
          <p:cNvPr id="10" name="ZoneTexte 9"/>
          <p:cNvSpPr txBox="1"/>
          <p:nvPr/>
        </p:nvSpPr>
        <p:spPr>
          <a:xfrm>
            <a:off x="7827439" y="1946037"/>
            <a:ext cx="2943807" cy="369332"/>
          </a:xfrm>
          <a:prstGeom prst="rect">
            <a:avLst/>
          </a:prstGeom>
          <a:noFill/>
        </p:spPr>
        <p:txBody>
          <a:bodyPr wrap="square" rtlCol="0">
            <a:spAutoFit/>
          </a:bodyPr>
          <a:lstStyle/>
          <a:p>
            <a:pPr algn="ctr"/>
            <a:r>
              <a:rPr lang="en-GB" dirty="0" smtClean="0">
                <a:solidFill>
                  <a:schemeClr val="bg1"/>
                </a:solidFill>
              </a:rPr>
              <a:t>Avec cohérençage (MIRC-X)</a:t>
            </a:r>
            <a:endParaRPr lang="en-GB" dirty="0">
              <a:solidFill>
                <a:schemeClr val="bg1"/>
              </a:solidFill>
            </a:endParaRPr>
          </a:p>
        </p:txBody>
      </p:sp>
      <p:grpSp>
        <p:nvGrpSpPr>
          <p:cNvPr id="18" name="Groupe 17"/>
          <p:cNvGrpSpPr/>
          <p:nvPr/>
        </p:nvGrpSpPr>
        <p:grpSpPr>
          <a:xfrm>
            <a:off x="571059" y="2147172"/>
            <a:ext cx="3221507" cy="3673472"/>
            <a:chOff x="428819" y="1852532"/>
            <a:chExt cx="3221507" cy="3673472"/>
          </a:xfrm>
        </p:grpSpPr>
        <p:sp>
          <p:nvSpPr>
            <p:cNvPr id="31" name="ZoneTexte 30"/>
            <p:cNvSpPr txBox="1"/>
            <p:nvPr/>
          </p:nvSpPr>
          <p:spPr>
            <a:xfrm>
              <a:off x="428819" y="1852532"/>
              <a:ext cx="742511" cy="369332"/>
            </a:xfrm>
            <a:prstGeom prst="rect">
              <a:avLst/>
            </a:prstGeom>
            <a:noFill/>
          </p:spPr>
          <p:txBody>
            <a:bodyPr wrap="none" rtlCol="0">
              <a:spAutoFit/>
            </a:bodyPr>
            <a:lstStyle/>
            <a:p>
              <a:r>
                <a:rPr lang="fr-FR" dirty="0" smtClean="0">
                  <a:solidFill>
                    <a:schemeClr val="bg1"/>
                  </a:solidFill>
                </a:rPr>
                <a:t>début</a:t>
              </a:r>
              <a:endParaRPr lang="fr-FR" dirty="0">
                <a:solidFill>
                  <a:schemeClr val="bg1"/>
                </a:solidFill>
              </a:endParaRPr>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l="30424" t="12344" r="27908" b="11267"/>
            <a:stretch/>
          </p:blipFill>
          <p:spPr>
            <a:xfrm>
              <a:off x="1303035" y="2049375"/>
              <a:ext cx="2182096" cy="3000384"/>
            </a:xfrm>
            <a:prstGeom prst="rect">
              <a:avLst/>
            </a:prstGeom>
          </p:spPr>
        </p:pic>
        <p:cxnSp>
          <p:nvCxnSpPr>
            <p:cNvPr id="24" name="Connecteur droit avec flèche 23"/>
            <p:cNvCxnSpPr/>
            <p:nvPr/>
          </p:nvCxnSpPr>
          <p:spPr>
            <a:xfrm>
              <a:off x="1058326" y="5049759"/>
              <a:ext cx="25920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1186813" y="2053903"/>
              <a:ext cx="0" cy="3168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1274661" y="5156672"/>
              <a:ext cx="2206053" cy="369332"/>
            </a:xfrm>
            <a:prstGeom prst="rect">
              <a:avLst/>
            </a:prstGeom>
            <a:noFill/>
          </p:spPr>
          <p:txBody>
            <a:bodyPr wrap="none" rtlCol="0">
              <a:spAutoFit/>
            </a:bodyPr>
            <a:lstStyle/>
            <a:p>
              <a:r>
                <a:rPr lang="fr-FR" dirty="0" smtClean="0">
                  <a:solidFill>
                    <a:schemeClr val="bg1"/>
                  </a:solidFill>
                </a:rPr>
                <a:t>Différence de marche</a:t>
              </a:r>
              <a:endParaRPr lang="fr-FR" dirty="0">
                <a:solidFill>
                  <a:schemeClr val="bg1"/>
                </a:solidFill>
              </a:endParaRPr>
            </a:p>
          </p:txBody>
        </p:sp>
        <p:sp>
          <p:nvSpPr>
            <p:cNvPr id="27" name="ZoneTexte 26"/>
            <p:cNvSpPr txBox="1"/>
            <p:nvPr/>
          </p:nvSpPr>
          <p:spPr>
            <a:xfrm rot="16200000">
              <a:off x="608866" y="3540381"/>
              <a:ext cx="786562" cy="369332"/>
            </a:xfrm>
            <a:prstGeom prst="rect">
              <a:avLst/>
            </a:prstGeom>
            <a:noFill/>
          </p:spPr>
          <p:txBody>
            <a:bodyPr wrap="none" rtlCol="0">
              <a:spAutoFit/>
            </a:bodyPr>
            <a:lstStyle/>
            <a:p>
              <a:r>
                <a:rPr lang="en-GB" dirty="0" smtClean="0">
                  <a:solidFill>
                    <a:schemeClr val="bg1"/>
                  </a:solidFill>
                </a:rPr>
                <a:t>Temps</a:t>
              </a:r>
              <a:endParaRPr lang="en-GB" dirty="0">
                <a:solidFill>
                  <a:schemeClr val="bg1"/>
                </a:solidFill>
              </a:endParaRPr>
            </a:p>
          </p:txBody>
        </p:sp>
        <p:sp>
          <p:nvSpPr>
            <p:cNvPr id="40" name="ZoneTexte 39"/>
            <p:cNvSpPr txBox="1"/>
            <p:nvPr/>
          </p:nvSpPr>
          <p:spPr>
            <a:xfrm>
              <a:off x="512325" y="4773652"/>
              <a:ext cx="561372" cy="369332"/>
            </a:xfrm>
            <a:prstGeom prst="rect">
              <a:avLst/>
            </a:prstGeom>
            <a:noFill/>
          </p:spPr>
          <p:txBody>
            <a:bodyPr wrap="none" rtlCol="0">
              <a:spAutoFit/>
            </a:bodyPr>
            <a:lstStyle/>
            <a:p>
              <a:r>
                <a:rPr lang="en-GB" dirty="0" smtClean="0">
                  <a:solidFill>
                    <a:schemeClr val="bg1"/>
                  </a:solidFill>
                </a:rPr>
                <a:t>14 s</a:t>
              </a:r>
              <a:endParaRPr lang="en-GB" dirty="0">
                <a:solidFill>
                  <a:schemeClr val="bg1"/>
                </a:solidFill>
              </a:endParaRPr>
            </a:p>
          </p:txBody>
        </p:sp>
      </p:grpSp>
      <p:pic>
        <p:nvPicPr>
          <p:cNvPr id="42" name="Image 41"/>
          <p:cNvPicPr>
            <a:picLocks noChangeAspect="1"/>
          </p:cNvPicPr>
          <p:nvPr/>
        </p:nvPicPr>
        <p:blipFill rotWithShape="1">
          <a:blip r:embed="rId4" cstate="print">
            <a:extLst>
              <a:ext uri="{28A0092B-C50C-407E-A947-70E740481C1C}">
                <a14:useLocalDpi xmlns:a14="http://schemas.microsoft.com/office/drawing/2010/main" val="0"/>
              </a:ext>
            </a:extLst>
          </a:blip>
          <a:srcRect l="1693" t="11407" r="8460" b="4000"/>
          <a:stretch/>
        </p:blipFill>
        <p:spPr>
          <a:xfrm>
            <a:off x="3795669" y="2351789"/>
            <a:ext cx="2266252" cy="3240000"/>
          </a:xfrm>
          <a:prstGeom prst="rect">
            <a:avLst/>
          </a:prstGeom>
        </p:spPr>
      </p:pic>
      <p:pic>
        <p:nvPicPr>
          <p:cNvPr id="43" name="Image 42"/>
          <p:cNvPicPr>
            <a:picLocks noChangeAspect="1"/>
          </p:cNvPicPr>
          <p:nvPr/>
        </p:nvPicPr>
        <p:blipFill rotWithShape="1">
          <a:blip r:embed="rId5" cstate="print">
            <a:extLst>
              <a:ext uri="{28A0092B-C50C-407E-A947-70E740481C1C}">
                <a14:useLocalDpi xmlns:a14="http://schemas.microsoft.com/office/drawing/2010/main" val="0"/>
              </a:ext>
            </a:extLst>
          </a:blip>
          <a:srcRect l="787" t="11111" r="8083" b="4000"/>
          <a:stretch/>
        </p:blipFill>
        <p:spPr>
          <a:xfrm>
            <a:off x="6492240" y="2367238"/>
            <a:ext cx="2303316" cy="3240000"/>
          </a:xfrm>
          <a:prstGeom prst="rect">
            <a:avLst/>
          </a:prstGeom>
        </p:spPr>
      </p:pic>
      <mc:AlternateContent xmlns:mc="http://schemas.openxmlformats.org/markup-compatibility/2006" xmlns:a14="http://schemas.microsoft.com/office/drawing/2010/main">
        <mc:Choice Requires="a14">
          <p:sp>
            <p:nvSpPr>
              <p:cNvPr id="48" name="ZoneTexte 47"/>
              <p:cNvSpPr txBox="1"/>
              <p:nvPr/>
            </p:nvSpPr>
            <p:spPr>
              <a:xfrm>
                <a:off x="4199945" y="5691016"/>
                <a:ext cx="1524263" cy="584775"/>
              </a:xfrm>
              <a:prstGeom prst="rect">
                <a:avLst/>
              </a:prstGeom>
              <a:noFill/>
              <a:ln>
                <a:solidFill>
                  <a:schemeClr val="bg1"/>
                </a:solidFill>
              </a:ln>
            </p:spPr>
            <p:txBody>
              <a:bodyPr wrap="none" rtlCol="0">
                <a:spAutoFit/>
              </a:bodyPr>
              <a:lstStyle/>
              <a:p>
                <a14:m>
                  <m:oMath xmlns:m="http://schemas.openxmlformats.org/officeDocument/2006/math">
                    <m:sSub>
                      <m:sSubPr>
                        <m:ctrlPr>
                          <a:rPr lang="fr-FR" sz="1600" b="0" i="1" smtClean="0">
                            <a:solidFill>
                              <a:schemeClr val="bg1"/>
                            </a:solidFill>
                            <a:latin typeface="Cambria Math" panose="02040503050406030204" pitchFamily="18" charset="0"/>
                          </a:rPr>
                        </m:ctrlPr>
                      </m:sSubPr>
                      <m:e>
                        <m:r>
                          <a:rPr lang="fr-FR" sz="1600" b="0" i="1" smtClean="0">
                            <a:solidFill>
                              <a:schemeClr val="bg1"/>
                            </a:solidFill>
                            <a:latin typeface="Cambria Math" panose="02040503050406030204" pitchFamily="18" charset="0"/>
                          </a:rPr>
                          <m:t>𝜎</m:t>
                        </m:r>
                      </m:e>
                      <m:sub>
                        <m:r>
                          <a:rPr lang="fr-FR" sz="1600" b="0" i="1" smtClean="0">
                            <a:solidFill>
                              <a:schemeClr val="bg1"/>
                            </a:solidFill>
                            <a:latin typeface="Cambria Math" panose="02040503050406030204" pitchFamily="18" charset="0"/>
                          </a:rPr>
                          <m:t>𝐺𝐷</m:t>
                        </m:r>
                      </m:sub>
                    </m:sSub>
                    <m:r>
                      <a:rPr lang="fr-FR" sz="1600" b="0" i="1" smtClean="0">
                        <a:solidFill>
                          <a:schemeClr val="bg1"/>
                        </a:solidFill>
                        <a:latin typeface="Cambria Math" panose="02040503050406030204" pitchFamily="18" charset="0"/>
                      </a:rPr>
                      <m:t>≃0,58</m:t>
                    </m:r>
                  </m:oMath>
                </a14:m>
                <a:r>
                  <a:rPr lang="en-GB" sz="1600" dirty="0" smtClean="0">
                    <a:solidFill>
                      <a:schemeClr val="bg1"/>
                    </a:solidFill>
                  </a:rPr>
                  <a:t> µm</a:t>
                </a:r>
              </a:p>
              <a:p>
                <a14:m>
                  <m:oMath xmlns:m="http://schemas.openxmlformats.org/officeDocument/2006/math">
                    <m:sSub>
                      <m:sSubPr>
                        <m:ctrlPr>
                          <a:rPr lang="fr-FR" sz="1600" i="1" smtClean="0">
                            <a:solidFill>
                              <a:schemeClr val="bg1"/>
                            </a:solidFill>
                            <a:latin typeface="Cambria Math" panose="02040503050406030204" pitchFamily="18" charset="0"/>
                          </a:rPr>
                        </m:ctrlPr>
                      </m:sSubPr>
                      <m:e>
                        <m:r>
                          <a:rPr lang="fr-FR" sz="1600" i="1">
                            <a:solidFill>
                              <a:schemeClr val="bg1"/>
                            </a:solidFill>
                            <a:latin typeface="Cambria Math" panose="02040503050406030204" pitchFamily="18" charset="0"/>
                          </a:rPr>
                          <m:t>𝜎</m:t>
                        </m:r>
                      </m:e>
                      <m:sub>
                        <m:r>
                          <m:rPr>
                            <m:sty m:val="p"/>
                          </m:rPr>
                          <a:rPr lang="fr-FR" sz="1600">
                            <a:solidFill>
                              <a:schemeClr val="bg1"/>
                            </a:solidFill>
                            <a:latin typeface="Cambria Math" panose="02040503050406030204" pitchFamily="18" charset="0"/>
                          </a:rPr>
                          <m:t>PD</m:t>
                        </m:r>
                      </m:sub>
                    </m:sSub>
                    <m:r>
                      <a:rPr lang="fr-FR" sz="1600" i="1">
                        <a:solidFill>
                          <a:schemeClr val="bg1"/>
                        </a:solidFill>
                        <a:latin typeface="Cambria Math" panose="02040503050406030204" pitchFamily="18" charset="0"/>
                      </a:rPr>
                      <m:t>≃0,25</m:t>
                    </m:r>
                  </m:oMath>
                </a14:m>
                <a:r>
                  <a:rPr lang="en-GB" sz="1600" dirty="0" smtClean="0">
                    <a:solidFill>
                      <a:schemeClr val="bg1"/>
                    </a:solidFill>
                  </a:rPr>
                  <a:t> µm </a:t>
                </a:r>
                <a:endParaRPr lang="en-GB" sz="1600" dirty="0">
                  <a:solidFill>
                    <a:schemeClr val="bg1"/>
                  </a:solidFill>
                </a:endParaRPr>
              </a:p>
            </p:txBody>
          </p:sp>
        </mc:Choice>
        <mc:Fallback xmlns="">
          <p:sp>
            <p:nvSpPr>
              <p:cNvPr id="48" name="ZoneTexte 47"/>
              <p:cNvSpPr txBox="1">
                <a:spLocks noRot="1" noChangeAspect="1" noMove="1" noResize="1" noEditPoints="1" noAdjustHandles="1" noChangeArrowheads="1" noChangeShapeType="1" noTextEdit="1"/>
              </p:cNvSpPr>
              <p:nvPr/>
            </p:nvSpPr>
            <p:spPr>
              <a:xfrm>
                <a:off x="4199945" y="5691016"/>
                <a:ext cx="1524263" cy="584775"/>
              </a:xfrm>
              <a:prstGeom prst="rect">
                <a:avLst/>
              </a:prstGeom>
              <a:blipFill>
                <a:blip r:embed="rId6"/>
                <a:stretch>
                  <a:fillRect t="-2062" r="-794" b="-12371"/>
                </a:stretch>
              </a:blipFill>
              <a:ln>
                <a:solidFill>
                  <a:schemeClr val="bg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ZoneTexte 40"/>
              <p:cNvSpPr txBox="1"/>
              <p:nvPr/>
            </p:nvSpPr>
            <p:spPr>
              <a:xfrm>
                <a:off x="534488" y="724373"/>
                <a:ext cx="11349504" cy="1106686"/>
              </a:xfrm>
              <a:prstGeom prst="roundRect">
                <a:avLst/>
              </a:prstGeom>
              <a:noFill/>
              <a:ln>
                <a:solidFill>
                  <a:schemeClr val="bg1"/>
                </a:solidFill>
              </a:ln>
            </p:spPr>
            <p:txBody>
              <a:bodyPr wrap="square" rtlCol="0">
                <a:spAutoFit/>
              </a:bodyPr>
              <a:lstStyle/>
              <a:p>
                <a:pPr algn="ctr">
                  <a:spcAft>
                    <a:spcPts val="600"/>
                  </a:spcAft>
                </a:pPr>
                <a:r>
                  <a:rPr lang="fr-FR" b="1" dirty="0" smtClean="0">
                    <a:solidFill>
                      <a:schemeClr val="bg1"/>
                    </a:solidFill>
                  </a:rPr>
                  <a:t>Observation de Gamma Cas avec SPICA-VIS au cours de la nuit du 06/11/2022</a:t>
                </a:r>
              </a:p>
              <a:p>
                <a:r>
                  <a:rPr lang="fr-FR" dirty="0" smtClean="0">
                    <a:solidFill>
                      <a:schemeClr val="bg1"/>
                    </a:solidFill>
                  </a:rPr>
                  <a:t>Evolution de la DSP 2D ① et de la différence de marche </a:t>
                </a:r>
                <a:r>
                  <a:rPr lang="fr-FR" dirty="0">
                    <a:solidFill>
                      <a:schemeClr val="bg1"/>
                    </a:solidFill>
                  </a:rPr>
                  <a:t>② </a:t>
                </a:r>
                <a:r>
                  <a:rPr lang="fr-FR" dirty="0" smtClean="0">
                    <a:solidFill>
                      <a:schemeClr val="bg1"/>
                    </a:solidFill>
                  </a:rPr>
                  <a:t>mesurées sur la base W1W2 </a:t>
                </a:r>
              </a:p>
              <a:p>
                <a:r>
                  <a:rPr lang="fr-FR" b="1" dirty="0" smtClean="0">
                    <a:solidFill>
                      <a:schemeClr val="bg1"/>
                    </a:solidFill>
                  </a:rPr>
                  <a:t>Conditions :</a:t>
                </a:r>
                <a:r>
                  <a:rPr lang="fr-FR" dirty="0" smtClean="0">
                    <a:solidFill>
                      <a:schemeClr val="bg1"/>
                    </a:solidFill>
                  </a:rPr>
                  <a:t> </a:t>
                </a:r>
                <a14:m>
                  <m:oMath xmlns:m="http://schemas.openxmlformats.org/officeDocument/2006/math">
                    <m:sSub>
                      <m:sSubPr>
                        <m:ctrlPr>
                          <a:rPr lang="fr-FR" i="1">
                            <a:solidFill>
                              <a:schemeClr val="bg1"/>
                            </a:solidFill>
                            <a:latin typeface="Cambria Math" panose="02040503050406030204" pitchFamily="18" charset="0"/>
                          </a:rPr>
                        </m:ctrlPr>
                      </m:sSubPr>
                      <m:e>
                        <m:r>
                          <m:rPr>
                            <m:sty m:val="p"/>
                          </m:rPr>
                          <a:rPr lang="fr-FR">
                            <a:solidFill>
                              <a:schemeClr val="bg1"/>
                            </a:solidFill>
                            <a:latin typeface="Cambria Math" panose="02040503050406030204" pitchFamily="18" charset="0"/>
                          </a:rPr>
                          <m:t>m</m:t>
                        </m:r>
                      </m:e>
                      <m:sub>
                        <m:r>
                          <m:rPr>
                            <m:sty m:val="p"/>
                          </m:rPr>
                          <a:rPr lang="fr-FR">
                            <a:solidFill>
                              <a:schemeClr val="bg1"/>
                            </a:solidFill>
                            <a:latin typeface="Cambria Math" panose="02040503050406030204" pitchFamily="18" charset="0"/>
                          </a:rPr>
                          <m:t>H</m:t>
                        </m:r>
                      </m:sub>
                    </m:sSub>
                    <m:r>
                      <a:rPr lang="fr-FR">
                        <a:solidFill>
                          <a:schemeClr val="bg1"/>
                        </a:solidFill>
                        <a:latin typeface="Cambria Math" panose="02040503050406030204" pitchFamily="18" charset="0"/>
                      </a:rPr>
                      <m:t>=3,7</m:t>
                    </m:r>
                  </m:oMath>
                </a14:m>
                <a:r>
                  <a:rPr lang="fr-FR" dirty="0">
                    <a:solidFill>
                      <a:schemeClr val="bg1"/>
                    </a:solidFill>
                  </a:rPr>
                  <a:t> ; </a:t>
                </a:r>
                <a14:m>
                  <m:oMath xmlns:m="http://schemas.openxmlformats.org/officeDocument/2006/math">
                    <m:r>
                      <a:rPr lang="fr-FR" i="1">
                        <a:solidFill>
                          <a:schemeClr val="bg1"/>
                        </a:solidFill>
                        <a:latin typeface="Cambria Math" panose="02040503050406030204" pitchFamily="18" charset="0"/>
                      </a:rPr>
                      <m:t>𝜃</m:t>
                    </m:r>
                    <m:r>
                      <a:rPr lang="fr-FR" i="1">
                        <a:solidFill>
                          <a:schemeClr val="bg1"/>
                        </a:solidFill>
                        <a:latin typeface="Cambria Math" panose="02040503050406030204" pitchFamily="18" charset="0"/>
                      </a:rPr>
                      <m:t>≃0,45</m:t>
                    </m:r>
                  </m:oMath>
                </a14:m>
                <a:r>
                  <a:rPr lang="fr-FR" dirty="0">
                    <a:solidFill>
                      <a:schemeClr val="bg1"/>
                    </a:solidFill>
                  </a:rPr>
                  <a:t> mas ; </a:t>
                </a:r>
                <a14:m>
                  <m:oMath xmlns:m="http://schemas.openxmlformats.org/officeDocument/2006/math">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𝑉</m:t>
                        </m:r>
                      </m:e>
                    </m:d>
                    <m:r>
                      <a:rPr lang="fr-FR" i="1">
                        <a:solidFill>
                          <a:schemeClr val="bg1"/>
                        </a:solidFill>
                        <a:latin typeface="Cambria Math" panose="02040503050406030204" pitchFamily="18" charset="0"/>
                      </a:rPr>
                      <m:t>&lt;60%</m:t>
                    </m:r>
                  </m:oMath>
                </a14:m>
                <a:r>
                  <a:rPr lang="fr-FR" dirty="0">
                    <a:solidFill>
                      <a:schemeClr val="bg1"/>
                    </a:solidFill>
                  </a:rPr>
                  <a:t> sur 10 bases) ;  </a:t>
                </a:r>
                <a14:m>
                  <m:oMath xmlns:m="http://schemas.openxmlformats.org/officeDocument/2006/math">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𝑟</m:t>
                        </m:r>
                      </m:e>
                      <m:sub>
                        <m:r>
                          <a:rPr lang="fr-FR" i="1">
                            <a:solidFill>
                              <a:schemeClr val="bg1"/>
                            </a:solidFill>
                            <a:latin typeface="Cambria Math" panose="02040503050406030204" pitchFamily="18" charset="0"/>
                          </a:rPr>
                          <m:t>0</m:t>
                        </m:r>
                      </m:sub>
                    </m:sSub>
                    <m:r>
                      <a:rPr lang="fr-FR" i="1">
                        <a:solidFill>
                          <a:schemeClr val="bg1"/>
                        </a:solidFill>
                        <a:latin typeface="Cambria Math" panose="02040503050406030204" pitchFamily="18" charset="0"/>
                      </a:rPr>
                      <m:t>≃6</m:t>
                    </m:r>
                  </m:oMath>
                </a14:m>
                <a:r>
                  <a:rPr lang="fr-FR" dirty="0">
                    <a:solidFill>
                      <a:schemeClr val="bg1"/>
                    </a:solidFill>
                  </a:rPr>
                  <a:t> cm </a:t>
                </a:r>
              </a:p>
            </p:txBody>
          </p:sp>
        </mc:Choice>
        <mc:Fallback xmlns="">
          <p:sp>
            <p:nvSpPr>
              <p:cNvPr id="41" name="ZoneTexte 40"/>
              <p:cNvSpPr txBox="1">
                <a:spLocks noRot="1" noChangeAspect="1" noMove="1" noResize="1" noEditPoints="1" noAdjustHandles="1" noChangeArrowheads="1" noChangeShapeType="1" noTextEdit="1"/>
              </p:cNvSpPr>
              <p:nvPr/>
            </p:nvSpPr>
            <p:spPr>
              <a:xfrm>
                <a:off x="534488" y="724373"/>
                <a:ext cx="11349504" cy="1106686"/>
              </a:xfrm>
              <a:prstGeom prst="roundRect">
                <a:avLst/>
              </a:prstGeom>
              <a:blipFill>
                <a:blip r:embed="rId7"/>
                <a:stretch>
                  <a:fillRect b="-3279"/>
                </a:stretch>
              </a:blipFill>
              <a:ln>
                <a:solidFill>
                  <a:schemeClr val="bg1"/>
                </a:solidFill>
              </a:ln>
            </p:spPr>
            <p:txBody>
              <a:bodyPr/>
              <a:lstStyle/>
              <a:p>
                <a:r>
                  <a:rPr lang="en-GB">
                    <a:noFill/>
                  </a:rPr>
                  <a:t> </a:t>
                </a:r>
              </a:p>
            </p:txBody>
          </p:sp>
        </mc:Fallback>
      </mc:AlternateContent>
      <p:sp>
        <p:nvSpPr>
          <p:cNvPr id="11" name="Rectangle à coins arrondis 10"/>
          <p:cNvSpPr/>
          <p:nvPr/>
        </p:nvSpPr>
        <p:spPr>
          <a:xfrm>
            <a:off x="6409600" y="1939387"/>
            <a:ext cx="5471266" cy="4490055"/>
          </a:xfrm>
          <a:prstGeom prst="roundRect">
            <a:avLst>
              <a:gd name="adj" fmla="val 536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à coins arrondis 45"/>
          <p:cNvSpPr/>
          <p:nvPr/>
        </p:nvSpPr>
        <p:spPr>
          <a:xfrm>
            <a:off x="534488" y="1939387"/>
            <a:ext cx="5732856" cy="4490055"/>
          </a:xfrm>
          <a:prstGeom prst="roundRect">
            <a:avLst>
              <a:gd name="adj" fmla="val 536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441830" y="2385931"/>
            <a:ext cx="490840" cy="369332"/>
          </a:xfrm>
          <a:prstGeom prst="rect">
            <a:avLst/>
          </a:prstGeom>
        </p:spPr>
        <p:txBody>
          <a:bodyPr wrap="none">
            <a:spAutoFit/>
          </a:bodyPr>
          <a:lstStyle/>
          <a:p>
            <a:r>
              <a:rPr lang="fr-FR" dirty="0">
                <a:solidFill>
                  <a:schemeClr val="bg1"/>
                </a:solidFill>
              </a:rPr>
              <a:t>①</a:t>
            </a:r>
            <a:endParaRPr lang="en-GB" dirty="0"/>
          </a:p>
        </p:txBody>
      </p:sp>
      <p:grpSp>
        <p:nvGrpSpPr>
          <p:cNvPr id="20" name="Groupe 19"/>
          <p:cNvGrpSpPr/>
          <p:nvPr/>
        </p:nvGrpSpPr>
        <p:grpSpPr>
          <a:xfrm>
            <a:off x="8838571" y="2412457"/>
            <a:ext cx="3011523" cy="3411955"/>
            <a:chOff x="8930011" y="1904457"/>
            <a:chExt cx="3011523" cy="3411955"/>
          </a:xfrm>
        </p:grpSpPr>
        <p:grpSp>
          <p:nvGrpSpPr>
            <p:cNvPr id="14" name="Groupe 13"/>
            <p:cNvGrpSpPr/>
            <p:nvPr/>
          </p:nvGrpSpPr>
          <p:grpSpPr>
            <a:xfrm>
              <a:off x="8930011" y="1904457"/>
              <a:ext cx="3011523" cy="3411955"/>
              <a:chOff x="8930011" y="1904457"/>
              <a:chExt cx="3011523" cy="3411955"/>
            </a:xfrm>
          </p:grpSpPr>
          <p:pic>
            <p:nvPicPr>
              <p:cNvPr id="7" name="Image 6"/>
              <p:cNvPicPr>
                <a:picLocks noChangeAspect="1"/>
              </p:cNvPicPr>
              <p:nvPr/>
            </p:nvPicPr>
            <p:blipFill rotWithShape="1">
              <a:blip r:embed="rId8">
                <a:extLst>
                  <a:ext uri="{28A0092B-C50C-407E-A947-70E740481C1C}">
                    <a14:useLocalDpi xmlns:a14="http://schemas.microsoft.com/office/drawing/2010/main" val="0"/>
                  </a:ext>
                </a:extLst>
              </a:blip>
              <a:srcRect l="30243" t="12295" r="27731" b="11075"/>
              <a:stretch/>
            </p:blipFill>
            <p:spPr>
              <a:xfrm>
                <a:off x="9393937" y="1904457"/>
                <a:ext cx="2192871" cy="2998800"/>
              </a:xfrm>
              <a:prstGeom prst="rect">
                <a:avLst/>
              </a:prstGeom>
            </p:spPr>
          </p:pic>
          <p:cxnSp>
            <p:nvCxnSpPr>
              <p:cNvPr id="13" name="Connecteur droit avec flèche 12"/>
              <p:cNvCxnSpPr/>
              <p:nvPr/>
            </p:nvCxnSpPr>
            <p:spPr>
              <a:xfrm>
                <a:off x="9241534" y="4884489"/>
                <a:ext cx="27000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9299343" y="1914969"/>
                <a:ext cx="10510" cy="31320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9505541" y="4947080"/>
                <a:ext cx="2206053" cy="369332"/>
              </a:xfrm>
              <a:prstGeom prst="rect">
                <a:avLst/>
              </a:prstGeom>
              <a:noFill/>
            </p:spPr>
            <p:txBody>
              <a:bodyPr wrap="none" rtlCol="0">
                <a:spAutoFit/>
              </a:bodyPr>
              <a:lstStyle/>
              <a:p>
                <a:r>
                  <a:rPr lang="fr-FR" dirty="0" smtClean="0">
                    <a:solidFill>
                      <a:schemeClr val="bg1"/>
                    </a:solidFill>
                  </a:rPr>
                  <a:t>Différence de marche</a:t>
                </a:r>
                <a:endParaRPr lang="fr-FR" dirty="0">
                  <a:solidFill>
                    <a:schemeClr val="bg1"/>
                  </a:solidFill>
                </a:endParaRPr>
              </a:p>
            </p:txBody>
          </p:sp>
          <p:sp>
            <p:nvSpPr>
              <p:cNvPr id="23" name="ZoneTexte 22"/>
              <p:cNvSpPr txBox="1"/>
              <p:nvPr/>
            </p:nvSpPr>
            <p:spPr>
              <a:xfrm rot="16200000">
                <a:off x="8721396" y="3401447"/>
                <a:ext cx="786562" cy="369332"/>
              </a:xfrm>
              <a:prstGeom prst="rect">
                <a:avLst/>
              </a:prstGeom>
              <a:noFill/>
            </p:spPr>
            <p:txBody>
              <a:bodyPr wrap="none" rtlCol="0">
                <a:spAutoFit/>
              </a:bodyPr>
              <a:lstStyle/>
              <a:p>
                <a:r>
                  <a:rPr lang="en-GB" dirty="0" smtClean="0">
                    <a:solidFill>
                      <a:schemeClr val="bg1"/>
                    </a:solidFill>
                  </a:rPr>
                  <a:t>Temps</a:t>
                </a:r>
                <a:endParaRPr lang="en-GB" dirty="0">
                  <a:solidFill>
                    <a:schemeClr val="bg1"/>
                  </a:solidFill>
                </a:endParaRPr>
              </a:p>
            </p:txBody>
          </p:sp>
          <p:sp>
            <p:nvSpPr>
              <p:cNvPr id="37" name="ZoneTexte 36"/>
              <p:cNvSpPr txBox="1"/>
              <p:nvPr/>
            </p:nvSpPr>
            <p:spPr>
              <a:xfrm>
                <a:off x="10043748" y="4448530"/>
                <a:ext cx="899605" cy="369332"/>
              </a:xfrm>
              <a:prstGeom prst="rect">
                <a:avLst/>
              </a:prstGeom>
              <a:noFill/>
            </p:spPr>
            <p:txBody>
              <a:bodyPr wrap="none" rtlCol="0">
                <a:spAutoFit/>
              </a:bodyPr>
              <a:lstStyle/>
              <a:p>
                <a:pPr algn="ctr"/>
                <a:r>
                  <a:rPr lang="en-GB" dirty="0" smtClean="0">
                    <a:solidFill>
                      <a:schemeClr val="bg1"/>
                    </a:solidFill>
                  </a:rPr>
                  <a:t>220 µm</a:t>
                </a:r>
                <a:endParaRPr lang="en-GB" dirty="0">
                  <a:solidFill>
                    <a:schemeClr val="bg1"/>
                  </a:solidFill>
                </a:endParaRPr>
              </a:p>
            </p:txBody>
          </p:sp>
          <p:cxnSp>
            <p:nvCxnSpPr>
              <p:cNvPr id="38" name="Connecteur droit avec flèche 37"/>
              <p:cNvCxnSpPr/>
              <p:nvPr/>
            </p:nvCxnSpPr>
            <p:spPr>
              <a:xfrm>
                <a:off x="9456381" y="4471280"/>
                <a:ext cx="1980000"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9362971" y="1929282"/>
              <a:ext cx="490840" cy="369332"/>
            </a:xfrm>
            <a:prstGeom prst="rect">
              <a:avLst/>
            </a:prstGeom>
          </p:spPr>
          <p:txBody>
            <a:bodyPr wrap="none">
              <a:spAutoFit/>
            </a:bodyPr>
            <a:lstStyle/>
            <a:p>
              <a:r>
                <a:rPr lang="fr-FR" dirty="0">
                  <a:solidFill>
                    <a:schemeClr val="bg1"/>
                  </a:solidFill>
                </a:rPr>
                <a:t>①</a:t>
              </a:r>
              <a:endParaRPr lang="en-GB" dirty="0"/>
            </a:p>
          </p:txBody>
        </p:sp>
      </p:grpSp>
      <p:sp>
        <p:nvSpPr>
          <p:cNvPr id="19" name="Rectangle 18"/>
          <p:cNvSpPr/>
          <p:nvPr/>
        </p:nvSpPr>
        <p:spPr>
          <a:xfrm>
            <a:off x="8151446" y="2396091"/>
            <a:ext cx="490840" cy="369332"/>
          </a:xfrm>
          <a:prstGeom prst="rect">
            <a:avLst/>
          </a:prstGeom>
        </p:spPr>
        <p:txBody>
          <a:bodyPr wrap="none">
            <a:spAutoFit/>
          </a:bodyPr>
          <a:lstStyle/>
          <a:p>
            <a:r>
              <a:rPr lang="fr-FR" dirty="0"/>
              <a:t>②</a:t>
            </a:r>
            <a:endParaRPr lang="en-GB" dirty="0"/>
          </a:p>
        </p:txBody>
      </p:sp>
      <p:sp>
        <p:nvSpPr>
          <p:cNvPr id="50" name="Rectangle 49"/>
          <p:cNvSpPr/>
          <p:nvPr/>
        </p:nvSpPr>
        <p:spPr>
          <a:xfrm>
            <a:off x="5475161" y="2385931"/>
            <a:ext cx="490840" cy="369332"/>
          </a:xfrm>
          <a:prstGeom prst="rect">
            <a:avLst/>
          </a:prstGeom>
        </p:spPr>
        <p:txBody>
          <a:bodyPr wrap="none">
            <a:spAutoFit/>
          </a:bodyPr>
          <a:lstStyle/>
          <a:p>
            <a:r>
              <a:rPr lang="fr-FR" dirty="0"/>
              <a:t>②</a:t>
            </a:r>
            <a:endParaRPr lang="en-GB" dirty="0"/>
          </a:p>
        </p:txBody>
      </p:sp>
      <mc:AlternateContent xmlns:mc="http://schemas.openxmlformats.org/markup-compatibility/2006" xmlns:a14="http://schemas.microsoft.com/office/drawing/2010/main">
        <mc:Choice Requires="a14">
          <p:sp>
            <p:nvSpPr>
              <p:cNvPr id="21" name="Rectangle 20"/>
              <p:cNvSpPr/>
              <p:nvPr/>
            </p:nvSpPr>
            <p:spPr>
              <a:xfrm>
                <a:off x="6916111" y="5700669"/>
                <a:ext cx="1584000" cy="64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𝐺𝐷</m:t>
                        </m:r>
                      </m:sub>
                    </m:sSub>
                    <m:r>
                      <a:rPr lang="fr-FR" b="0" i="1" smtClean="0">
                        <a:latin typeface="Cambria Math" panose="02040503050406030204" pitchFamily="18" charset="0"/>
                      </a:rPr>
                      <m:t>=1,7</m:t>
                    </m:r>
                  </m:oMath>
                </a14:m>
                <a:r>
                  <a:rPr lang="en-GB" dirty="0" smtClean="0"/>
                  <a:t> µm</a:t>
                </a:r>
                <a:endParaRPr lang="en-GB" dirty="0"/>
              </a:p>
            </p:txBody>
          </p:sp>
        </mc:Choice>
        <mc:Fallback xmlns="">
          <p:sp>
            <p:nvSpPr>
              <p:cNvPr id="21" name="Rectangle 20"/>
              <p:cNvSpPr>
                <a:spLocks noRot="1" noChangeAspect="1" noMove="1" noResize="1" noEditPoints="1" noAdjustHandles="1" noChangeArrowheads="1" noChangeShapeType="1" noTextEdit="1"/>
              </p:cNvSpPr>
              <p:nvPr/>
            </p:nvSpPr>
            <p:spPr>
              <a:xfrm>
                <a:off x="6916111" y="5700669"/>
                <a:ext cx="1584000" cy="648000"/>
              </a:xfrm>
              <a:prstGeom prst="rect">
                <a:avLst/>
              </a:prstGeom>
              <a:blipFill>
                <a:blip r:embed="rId9"/>
                <a:stretch>
                  <a:fillRect r="-383"/>
                </a:stretch>
              </a:blipFill>
              <a:ln>
                <a:solidFill>
                  <a:schemeClr val="bg1"/>
                </a:solidFill>
              </a:ln>
            </p:spPr>
            <p:txBody>
              <a:bodyPr/>
              <a:lstStyle/>
              <a:p>
                <a:r>
                  <a:rPr lang="en-GB">
                    <a:noFill/>
                  </a:rPr>
                  <a:t> </a:t>
                </a:r>
              </a:p>
            </p:txBody>
          </p:sp>
        </mc:Fallback>
      </mc:AlternateContent>
      <p:sp>
        <p:nvSpPr>
          <p:cNvPr id="44"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47"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a:t>Cophasage d’un interféromètre </a:t>
            </a:r>
            <a:r>
              <a:rPr lang="fr-FR" dirty="0" smtClean="0"/>
              <a:t>optique</a:t>
            </a:r>
            <a:endParaRPr lang="fr-FR" dirty="0"/>
          </a:p>
        </p:txBody>
      </p:sp>
    </p:spTree>
    <p:extLst>
      <p:ext uri="{BB962C8B-B14F-4D97-AF65-F5344CB8AC3E}">
        <p14:creationId xmlns:p14="http://schemas.microsoft.com/office/powerpoint/2010/main" val="403655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21</a:t>
            </a:fld>
            <a:endParaRPr lang="fr-FR" noProof="0" dirty="0"/>
          </a:p>
        </p:txBody>
      </p:sp>
      <p:sp>
        <p:nvSpPr>
          <p:cNvPr id="8" name="Espace réservé du texte 7"/>
          <p:cNvSpPr>
            <a:spLocks noGrp="1"/>
          </p:cNvSpPr>
          <p:nvPr>
            <p:ph type="body" sz="quarter" idx="16"/>
          </p:nvPr>
        </p:nvSpPr>
        <p:spPr/>
        <p:txBody>
          <a:bodyPr anchor="ctr">
            <a:normAutofit/>
          </a:bodyPr>
          <a:lstStyle/>
          <a:p>
            <a:r>
              <a:rPr lang="fr-FR" dirty="0" smtClean="0"/>
              <a:t>Sauts de frange</a:t>
            </a:r>
            <a:endParaRPr lang="fr-FR" dirty="0"/>
          </a:p>
        </p:txBody>
      </p:sp>
      <p:sp>
        <p:nvSpPr>
          <p:cNvPr id="9" name="Rectangle à coins arrondis 8"/>
          <p:cNvSpPr/>
          <p:nvPr/>
        </p:nvSpPr>
        <p:spPr>
          <a:xfrm>
            <a:off x="502920" y="4803059"/>
            <a:ext cx="2941320" cy="1413153"/>
          </a:xfrm>
          <a:prstGeom prst="roundRect">
            <a:avLst/>
          </a:prstGeom>
          <a:ln>
            <a:solidFill>
              <a:schemeClr val="bg1"/>
            </a:solidFill>
          </a:ln>
        </p:spPr>
        <p:txBody>
          <a:bodyPr wrap="square">
            <a:spAutoFit/>
          </a:bodyPr>
          <a:lstStyle/>
          <a:p>
            <a:pPr algn="ctr">
              <a:spcAft>
                <a:spcPts val="600"/>
              </a:spcAft>
            </a:pPr>
            <a:r>
              <a:rPr lang="fr-FR" b="1" dirty="0" smtClean="0">
                <a:solidFill>
                  <a:schemeClr val="bg1"/>
                </a:solidFill>
              </a:rPr>
              <a:t>Sauts de frange</a:t>
            </a:r>
            <a:endParaRPr lang="fr-FR" dirty="0">
              <a:solidFill>
                <a:schemeClr val="bg1"/>
              </a:solidFill>
            </a:endParaRPr>
          </a:p>
          <a:p>
            <a:pPr marL="285750" indent="-285750">
              <a:buFont typeface="Wingdings" panose="05000000000000000000" pitchFamily="2" charset="2"/>
              <a:buChar char="à"/>
            </a:pPr>
            <a:r>
              <a:rPr lang="fr-FR" dirty="0" smtClean="0">
                <a:solidFill>
                  <a:schemeClr val="bg1"/>
                </a:solidFill>
                <a:sym typeface="Wingdings" panose="05000000000000000000" pitchFamily="2" charset="2"/>
              </a:rPr>
              <a:t>Brouillage des franges d’interférence dans l’instrument scientifique</a:t>
            </a:r>
          </a:p>
        </p:txBody>
      </p:sp>
      <p:grpSp>
        <p:nvGrpSpPr>
          <p:cNvPr id="10" name="Groupe 9"/>
          <p:cNvGrpSpPr/>
          <p:nvPr/>
        </p:nvGrpSpPr>
        <p:grpSpPr>
          <a:xfrm>
            <a:off x="6217274" y="755180"/>
            <a:ext cx="5740400" cy="3789108"/>
            <a:chOff x="6116728" y="670601"/>
            <a:chExt cx="5740400" cy="3789108"/>
          </a:xfrm>
        </p:grpSpPr>
        <p:grpSp>
          <p:nvGrpSpPr>
            <p:cNvPr id="14" name="Groupe 13"/>
            <p:cNvGrpSpPr/>
            <p:nvPr/>
          </p:nvGrpSpPr>
          <p:grpSpPr>
            <a:xfrm>
              <a:off x="6299608" y="1370095"/>
              <a:ext cx="5074512" cy="3089614"/>
              <a:chOff x="1209040" y="1777482"/>
              <a:chExt cx="5074512" cy="3089614"/>
            </a:xfrm>
          </p:grpSpPr>
          <p:pic>
            <p:nvPicPr>
              <p:cNvPr id="15" name="Image 14"/>
              <p:cNvPicPr>
                <a:picLocks noChangeAspect="1"/>
              </p:cNvPicPr>
              <p:nvPr/>
            </p:nvPicPr>
            <p:blipFill rotWithShape="1">
              <a:blip r:embed="rId3">
                <a:extLst>
                  <a:ext uri="{28A0092B-C50C-407E-A947-70E740481C1C}">
                    <a14:useLocalDpi xmlns:a14="http://schemas.microsoft.com/office/drawing/2010/main" val="0"/>
                  </a:ext>
                </a:extLst>
              </a:blip>
              <a:srcRect l="3446" t="8284" r="2471" b="1425"/>
              <a:stretch/>
            </p:blipFill>
            <p:spPr>
              <a:xfrm>
                <a:off x="1209040" y="1777482"/>
                <a:ext cx="5074512" cy="3089614"/>
              </a:xfrm>
              <a:prstGeom prst="rect">
                <a:avLst/>
              </a:prstGeom>
            </p:spPr>
          </p:pic>
          <p:sp>
            <p:nvSpPr>
              <p:cNvPr id="17" name="Ellipse 16"/>
              <p:cNvSpPr/>
              <p:nvPr/>
            </p:nvSpPr>
            <p:spPr>
              <a:xfrm>
                <a:off x="1717040" y="390144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p:cNvSpPr/>
              <p:nvPr/>
            </p:nvSpPr>
            <p:spPr>
              <a:xfrm>
                <a:off x="3921760" y="390144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8"/>
              <p:cNvSpPr/>
              <p:nvPr/>
            </p:nvSpPr>
            <p:spPr>
              <a:xfrm>
                <a:off x="4023360" y="323088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p:cNvSpPr/>
              <p:nvPr/>
            </p:nvSpPr>
            <p:spPr>
              <a:xfrm>
                <a:off x="5181600" y="256032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p:cNvSpPr/>
              <p:nvPr/>
            </p:nvSpPr>
            <p:spPr>
              <a:xfrm>
                <a:off x="5161280" y="190246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ZoneTexte 21"/>
            <p:cNvSpPr txBox="1"/>
            <p:nvPr/>
          </p:nvSpPr>
          <p:spPr>
            <a:xfrm>
              <a:off x="6116728" y="670601"/>
              <a:ext cx="5740400" cy="646331"/>
            </a:xfrm>
            <a:prstGeom prst="rect">
              <a:avLst/>
            </a:prstGeom>
            <a:noFill/>
          </p:spPr>
          <p:txBody>
            <a:bodyPr wrap="square" rtlCol="0">
              <a:spAutoFit/>
            </a:bodyPr>
            <a:lstStyle/>
            <a:p>
              <a:pPr algn="ctr"/>
              <a:r>
                <a:rPr lang="fr-FR" dirty="0" smtClean="0">
                  <a:solidFill>
                    <a:schemeClr val="bg1"/>
                  </a:solidFill>
                </a:rPr>
                <a:t>Histogrammes des retards de groupe mesurés sur les quinze bases interférométriques</a:t>
              </a:r>
              <a:endParaRPr lang="fr-FR" dirty="0">
                <a:solidFill>
                  <a:schemeClr val="bg1"/>
                </a:solidFill>
              </a:endParaRPr>
            </a:p>
          </p:txBody>
        </p:sp>
      </p:grpSp>
      <p:grpSp>
        <p:nvGrpSpPr>
          <p:cNvPr id="27" name="Groupe 26"/>
          <p:cNvGrpSpPr/>
          <p:nvPr/>
        </p:nvGrpSpPr>
        <p:grpSpPr>
          <a:xfrm>
            <a:off x="426720" y="749040"/>
            <a:ext cx="5486808" cy="3791938"/>
            <a:chOff x="426720" y="883173"/>
            <a:chExt cx="5486808" cy="3791938"/>
          </a:xfrm>
        </p:grpSpPr>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t="10655" b="3278"/>
            <a:stretch/>
          </p:blipFill>
          <p:spPr>
            <a:xfrm>
              <a:off x="747145" y="1597056"/>
              <a:ext cx="4845957" cy="3078055"/>
            </a:xfrm>
            <a:prstGeom prst="rect">
              <a:avLst/>
            </a:prstGeom>
          </p:spPr>
        </p:pic>
        <p:sp>
          <p:nvSpPr>
            <p:cNvPr id="23" name="ZoneTexte 22"/>
            <p:cNvSpPr txBox="1"/>
            <p:nvPr/>
          </p:nvSpPr>
          <p:spPr>
            <a:xfrm>
              <a:off x="426720" y="883173"/>
              <a:ext cx="5486808" cy="646331"/>
            </a:xfrm>
            <a:prstGeom prst="rect">
              <a:avLst/>
            </a:prstGeom>
            <a:noFill/>
          </p:spPr>
          <p:txBody>
            <a:bodyPr wrap="square" rtlCol="0">
              <a:spAutoFit/>
            </a:bodyPr>
            <a:lstStyle/>
            <a:p>
              <a:pPr algn="ctr"/>
              <a:r>
                <a:rPr lang="fr-FR" dirty="0" smtClean="0">
                  <a:solidFill>
                    <a:schemeClr val="bg1"/>
                  </a:solidFill>
                </a:rPr>
                <a:t>Sauts de frange sur la base E1S1 lors du cophasage de la nuit du 15 Août 2022 sur l’étoile HD3360</a:t>
              </a:r>
            </a:p>
          </p:txBody>
        </p:sp>
      </p:grpSp>
      <p:sp>
        <p:nvSpPr>
          <p:cNvPr id="24" name="ZoneTexte 23"/>
          <p:cNvSpPr txBox="1"/>
          <p:nvPr/>
        </p:nvSpPr>
        <p:spPr>
          <a:xfrm>
            <a:off x="5189620" y="6027313"/>
            <a:ext cx="6459261" cy="408623"/>
          </a:xfrm>
          <a:prstGeom prst="roundRect">
            <a:avLst/>
          </a:prstGeom>
          <a:solidFill>
            <a:schemeClr val="accent4">
              <a:lumMod val="20000"/>
              <a:lumOff val="80000"/>
            </a:schemeClr>
          </a:solidFill>
          <a:ln>
            <a:solidFill>
              <a:schemeClr val="accent4">
                <a:lumMod val="75000"/>
              </a:schemeClr>
            </a:solidFill>
          </a:ln>
        </p:spPr>
        <p:txBody>
          <a:bodyPr wrap="square" rtlCol="0">
            <a:spAutoFit/>
          </a:bodyPr>
          <a:lstStyle/>
          <a:p>
            <a:r>
              <a:rPr lang="fr-FR" dirty="0" smtClean="0">
                <a:sym typeface="Wingdings" panose="05000000000000000000" pitchFamily="2" charset="2"/>
              </a:rPr>
              <a:t>Pannetier+2022, SPIE </a:t>
            </a:r>
            <a:r>
              <a:rPr lang="fr-FR" dirty="0" err="1" smtClean="0">
                <a:sym typeface="Wingdings" panose="05000000000000000000" pitchFamily="2" charset="2"/>
              </a:rPr>
              <a:t>Astronomical</a:t>
            </a:r>
            <a:r>
              <a:rPr lang="fr-FR" dirty="0" smtClean="0">
                <a:sym typeface="Wingdings" panose="05000000000000000000" pitchFamily="2" charset="2"/>
              </a:rPr>
              <a:t> </a:t>
            </a:r>
            <a:r>
              <a:rPr lang="fr-FR" dirty="0" err="1" smtClean="0">
                <a:sym typeface="Wingdings" panose="05000000000000000000" pitchFamily="2" charset="2"/>
              </a:rPr>
              <a:t>Telescopes</a:t>
            </a:r>
            <a:r>
              <a:rPr lang="fr-FR" dirty="0" smtClean="0">
                <a:sym typeface="Wingdings" panose="05000000000000000000" pitchFamily="2" charset="2"/>
              </a:rPr>
              <a:t> + Instrumentation</a:t>
            </a:r>
            <a:endParaRPr lang="fr-FR" dirty="0"/>
          </a:p>
        </p:txBody>
      </p:sp>
      <p:sp>
        <p:nvSpPr>
          <p:cNvPr id="11" name="Rectangle 10"/>
          <p:cNvSpPr/>
          <p:nvPr/>
        </p:nvSpPr>
        <p:spPr>
          <a:xfrm>
            <a:off x="10145161" y="3731412"/>
            <a:ext cx="1386439" cy="461665"/>
          </a:xfrm>
          <a:prstGeom prst="rect">
            <a:avLst/>
          </a:prstGeom>
        </p:spPr>
        <p:txBody>
          <a:bodyPr wrap="square">
            <a:spAutoFit/>
          </a:bodyPr>
          <a:lstStyle/>
          <a:p>
            <a:pPr>
              <a:spcAft>
                <a:spcPts val="600"/>
              </a:spcAft>
            </a:pPr>
            <a:r>
              <a:rPr lang="fr-FR" sz="1200" dirty="0"/>
              <a:t>Sauts de franges sur </a:t>
            </a:r>
            <a:r>
              <a:rPr lang="fr-FR" sz="1200" dirty="0" smtClean="0"/>
              <a:t>le télescope </a:t>
            </a:r>
            <a:r>
              <a:rPr lang="fr-FR" sz="1200" dirty="0"/>
              <a:t>S1</a:t>
            </a:r>
          </a:p>
        </p:txBody>
      </p:sp>
      <p:sp>
        <p:nvSpPr>
          <p:cNvPr id="26" name="ZoneTexte 25"/>
          <p:cNvSpPr txBox="1"/>
          <p:nvPr/>
        </p:nvSpPr>
        <p:spPr>
          <a:xfrm>
            <a:off x="4407318" y="4736571"/>
            <a:ext cx="2341859" cy="1106686"/>
          </a:xfrm>
          <a:prstGeom prst="roundRect">
            <a:avLst/>
          </a:prstGeom>
          <a:noFill/>
          <a:ln>
            <a:solidFill>
              <a:schemeClr val="bg1"/>
            </a:solidFill>
          </a:ln>
        </p:spPr>
        <p:txBody>
          <a:bodyPr wrap="square" rtlCol="0">
            <a:spAutoFit/>
          </a:bodyPr>
          <a:lstStyle/>
          <a:p>
            <a:pPr algn="ctr">
              <a:spcAft>
                <a:spcPts val="600"/>
              </a:spcAft>
            </a:pPr>
            <a:r>
              <a:rPr lang="fr-FR" b="1" dirty="0" smtClean="0">
                <a:solidFill>
                  <a:schemeClr val="bg1"/>
                </a:solidFill>
              </a:rPr>
              <a:t>Origine suspectée ici</a:t>
            </a:r>
          </a:p>
          <a:p>
            <a:pPr algn="ctr"/>
            <a:r>
              <a:rPr lang="fr-FR" dirty="0" smtClean="0">
                <a:solidFill>
                  <a:schemeClr val="bg1"/>
                </a:solidFill>
              </a:rPr>
              <a:t>Evolution de la dispersion</a:t>
            </a:r>
          </a:p>
        </p:txBody>
      </p:sp>
      <p:sp>
        <p:nvSpPr>
          <p:cNvPr id="28" name="Flèche droite 27"/>
          <p:cNvSpPr/>
          <p:nvPr/>
        </p:nvSpPr>
        <p:spPr>
          <a:xfrm>
            <a:off x="3695572" y="5119175"/>
            <a:ext cx="468663" cy="345440"/>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992260" y="4772259"/>
            <a:ext cx="5068679" cy="1000274"/>
          </a:xfrm>
          <a:prstGeom prst="rect">
            <a:avLst/>
          </a:prstGeom>
        </p:spPr>
        <p:txBody>
          <a:bodyPr wrap="square">
            <a:spAutoFit/>
          </a:bodyPr>
          <a:lstStyle/>
          <a:p>
            <a:pPr algn="ctr">
              <a:spcAft>
                <a:spcPts val="600"/>
              </a:spcAft>
            </a:pPr>
            <a:r>
              <a:rPr lang="fr-FR" b="1" dirty="0" smtClean="0">
                <a:solidFill>
                  <a:schemeClr val="bg1"/>
                </a:solidFill>
                <a:sym typeface="Wingdings" panose="05000000000000000000" pitchFamily="2" charset="2"/>
              </a:rPr>
              <a:t>Autres origines possibles</a:t>
            </a:r>
          </a:p>
          <a:p>
            <a:r>
              <a:rPr lang="fr-FR" dirty="0" smtClean="0">
                <a:solidFill>
                  <a:schemeClr val="bg1"/>
                </a:solidFill>
                <a:sym typeface="Wingdings" panose="05000000000000000000" pitchFamily="2" charset="2"/>
              </a:rPr>
              <a:t>Pertes d’injection, latence GD, clôtures de phase</a:t>
            </a:r>
          </a:p>
          <a:p>
            <a:r>
              <a:rPr lang="fr-FR" dirty="0" smtClean="0">
                <a:solidFill>
                  <a:schemeClr val="bg1"/>
                </a:solidFill>
                <a:sym typeface="Wingdings" panose="05000000000000000000" pitchFamily="2" charset="2"/>
              </a:rPr>
              <a:t> </a:t>
            </a:r>
            <a:r>
              <a:rPr lang="fr-FR" dirty="0">
                <a:solidFill>
                  <a:schemeClr val="bg1"/>
                </a:solidFill>
                <a:sym typeface="Wingdings" panose="05000000000000000000" pitchFamily="2" charset="2"/>
              </a:rPr>
              <a:t>Analyses approfondies (statistique </a:t>
            </a:r>
            <a:r>
              <a:rPr lang="fr-FR" dirty="0" smtClean="0">
                <a:solidFill>
                  <a:schemeClr val="bg1"/>
                </a:solidFill>
                <a:sym typeface="Wingdings" panose="05000000000000000000" pitchFamily="2" charset="2"/>
              </a:rPr>
              <a:t>?) nécessaires</a:t>
            </a:r>
            <a:endParaRPr lang="fr-FR" dirty="0">
              <a:solidFill>
                <a:schemeClr val="bg1"/>
              </a:solidFill>
            </a:endParaRPr>
          </a:p>
        </p:txBody>
      </p:sp>
      <p:sp>
        <p:nvSpPr>
          <p:cNvPr id="29" name="Espace réservé du texte 4"/>
          <p:cNvSpPr>
            <a:spLocks noGrp="1"/>
          </p:cNvSpPr>
          <p:nvPr>
            <p:ph type="body" sz="quarter" idx="13"/>
          </p:nvPr>
        </p:nvSpPr>
        <p:spPr>
          <a:xfrm>
            <a:off x="0" y="141606"/>
            <a:ext cx="670560" cy="581206"/>
          </a:xfrm>
        </p:spPr>
        <p:txBody>
          <a:bodyPr>
            <a:normAutofit/>
          </a:bodyPr>
          <a:lstStyle/>
          <a:p>
            <a:r>
              <a:rPr lang="en-GB" dirty="0" smtClean="0"/>
              <a:t>4.1</a:t>
            </a:r>
            <a:endParaRPr lang="en-GB" dirty="0"/>
          </a:p>
        </p:txBody>
      </p:sp>
      <p:sp>
        <p:nvSpPr>
          <p:cNvPr id="30" name="Espace réservé du texte 5"/>
          <p:cNvSpPr>
            <a:spLocks noGrp="1"/>
          </p:cNvSpPr>
          <p:nvPr>
            <p:ph type="body" sz="quarter" idx="14"/>
          </p:nvPr>
        </p:nvSpPr>
        <p:spPr>
          <a:xfrm>
            <a:off x="670560" y="132877"/>
            <a:ext cx="6879771" cy="581205"/>
          </a:xfrm>
        </p:spPr>
        <p:txBody>
          <a:bodyPr>
            <a:normAutofit fontScale="77500" lnSpcReduction="20000"/>
          </a:bodyPr>
          <a:lstStyle/>
          <a:p>
            <a:r>
              <a:rPr lang="fr-FR" dirty="0"/>
              <a:t>Cophasage d’un interféromètre </a:t>
            </a:r>
            <a:r>
              <a:rPr lang="fr-FR" dirty="0" smtClean="0"/>
              <a:t>optique</a:t>
            </a:r>
            <a:endParaRPr lang="fr-FR" dirty="0"/>
          </a:p>
        </p:txBody>
      </p:sp>
    </p:spTree>
    <p:extLst>
      <p:ext uri="{BB962C8B-B14F-4D97-AF65-F5344CB8AC3E}">
        <p14:creationId xmlns:p14="http://schemas.microsoft.com/office/powerpoint/2010/main" val="1771655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dirty="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3</a:t>
            </a:fld>
            <a:endParaRPr lang="fr-FR" noProof="0" dirty="0"/>
          </a:p>
        </p:txBody>
      </p:sp>
      <p:sp>
        <p:nvSpPr>
          <p:cNvPr id="5" name="Espace réservé du texte 4"/>
          <p:cNvSpPr>
            <a:spLocks noGrp="1"/>
          </p:cNvSpPr>
          <p:nvPr>
            <p:ph type="body" sz="quarter" idx="13"/>
          </p:nvPr>
        </p:nvSpPr>
        <p:spPr/>
        <p:txBody>
          <a:bodyPr/>
          <a:lstStyle/>
          <a:p>
            <a:r>
              <a:rPr lang="en-GB" dirty="0" smtClean="0"/>
              <a:t>1</a:t>
            </a:r>
            <a:endParaRPr lang="en-GB" dirty="0"/>
          </a:p>
        </p:txBody>
      </p:sp>
      <p:sp>
        <p:nvSpPr>
          <p:cNvPr id="6" name="Espace réservé du texte 5"/>
          <p:cNvSpPr>
            <a:spLocks noGrp="1"/>
          </p:cNvSpPr>
          <p:nvPr>
            <p:ph type="body" sz="quarter" idx="14"/>
          </p:nvPr>
        </p:nvSpPr>
        <p:spPr/>
        <p:txBody>
          <a:bodyPr/>
          <a:lstStyle/>
          <a:p>
            <a:r>
              <a:rPr lang="en-GB" dirty="0" smtClean="0"/>
              <a:t>Objectives</a:t>
            </a:r>
            <a:endParaRPr lang="en-GB" dirty="0"/>
          </a:p>
        </p:txBody>
      </p:sp>
      <p:sp>
        <p:nvSpPr>
          <p:cNvPr id="8" name="Espace réservé du texte 7"/>
          <p:cNvSpPr>
            <a:spLocks noGrp="1"/>
          </p:cNvSpPr>
          <p:nvPr>
            <p:ph type="body" sz="quarter" idx="16"/>
          </p:nvPr>
        </p:nvSpPr>
        <p:spPr/>
        <p:txBody>
          <a:bodyPr/>
          <a:lstStyle/>
          <a:p>
            <a:r>
              <a:rPr lang="en-GB" dirty="0" smtClean="0"/>
              <a:t>1. </a:t>
            </a:r>
            <a:r>
              <a:rPr lang="en-GB" dirty="0" err="1" smtClean="0"/>
              <a:t>Cophasing</a:t>
            </a:r>
            <a:r>
              <a:rPr lang="en-GB" dirty="0" smtClean="0"/>
              <a:t> for SPICA-VIS</a:t>
            </a:r>
            <a:endParaRPr lang="en-GB" dirty="0"/>
          </a:p>
        </p:txBody>
      </p:sp>
      <mc:AlternateContent xmlns:mc="http://schemas.openxmlformats.org/markup-compatibility/2006" xmlns:a14="http://schemas.microsoft.com/office/drawing/2010/main">
        <mc:Choice Requires="a14">
          <p:sp>
            <p:nvSpPr>
              <p:cNvPr id="12" name="Rectangle à coins arrondis 11"/>
              <p:cNvSpPr/>
              <p:nvPr/>
            </p:nvSpPr>
            <p:spPr>
              <a:xfrm>
                <a:off x="7645001" y="3942647"/>
                <a:ext cx="3774464" cy="18066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smtClean="0">
                    <a:latin typeface="Malgun Gothic" panose="020B0503020000020004" pitchFamily="34" charset="-127"/>
                    <a:ea typeface="Malgun Gothic" panose="020B0503020000020004" pitchFamily="34" charset="-127"/>
                  </a:rPr>
                  <a:t>Goal</a:t>
                </a:r>
              </a:p>
              <a:p>
                <a:pPr>
                  <a:spcBef>
                    <a:spcPts val="600"/>
                  </a:spcBef>
                </a:pPr>
                <a:r>
                  <a:rPr lang="en-GB" dirty="0" smtClean="0">
                    <a:latin typeface="Malgun Gothic" panose="020B0503020000020004" pitchFamily="34" charset="-127"/>
                    <a:ea typeface="Malgun Gothic" panose="020B0503020000020004" pitchFamily="34" charset="-127"/>
                  </a:rPr>
                  <a:t>Assuring </a:t>
                </a:r>
                <a14:m>
                  <m:oMath xmlns:m="http://schemas.openxmlformats.org/officeDocument/2006/math">
                    <m:sSub>
                      <m:sSubPr>
                        <m:ctrlPr>
                          <a:rPr lang="fr-FR" b="0" i="1" smtClean="0">
                            <a:latin typeface="Cambria Math" panose="02040503050406030204" pitchFamily="18" charset="0"/>
                            <a:ea typeface="Malgun Gothic" panose="020B0503020000020004" pitchFamily="34" charset="-127"/>
                          </a:rPr>
                        </m:ctrlPr>
                      </m:sSubPr>
                      <m:e>
                        <m:r>
                          <a:rPr lang="fr-FR" b="0" i="1" smtClean="0">
                            <a:latin typeface="Cambria Math" panose="02040503050406030204" pitchFamily="18" charset="0"/>
                            <a:ea typeface="Malgun Gothic" panose="020B0503020000020004" pitchFamily="34" charset="-127"/>
                          </a:rPr>
                          <m:t>𝜎</m:t>
                        </m:r>
                      </m:e>
                      <m:sub>
                        <m:r>
                          <m:rPr>
                            <m:sty m:val="p"/>
                          </m:rPr>
                          <a:rPr lang="fr-FR" b="0" i="0" smtClean="0">
                            <a:latin typeface="Cambria Math" panose="02040503050406030204" pitchFamily="18" charset="0"/>
                            <a:ea typeface="Malgun Gothic" panose="020B0503020000020004" pitchFamily="34" charset="-127"/>
                          </a:rPr>
                          <m:t>ΔΦ</m:t>
                        </m:r>
                      </m:sub>
                    </m:sSub>
                    <m:r>
                      <a:rPr lang="fr-FR" b="0" i="1" smtClean="0">
                        <a:latin typeface="Cambria Math" panose="02040503050406030204" pitchFamily="18" charset="0"/>
                        <a:ea typeface="Malgun Gothic" panose="020B0503020000020004" pitchFamily="34" charset="-127"/>
                      </a:rPr>
                      <m:t>&lt;</m:t>
                    </m:r>
                    <m:r>
                      <a:rPr lang="fr-FR" b="0" i="1" smtClean="0">
                        <a:latin typeface="Cambria Math" panose="02040503050406030204" pitchFamily="18" charset="0"/>
                        <a:ea typeface="Malgun Gothic" panose="020B0503020000020004" pitchFamily="34" charset="-127"/>
                      </a:rPr>
                      <m:t>𝜆</m:t>
                    </m:r>
                    <m:r>
                      <a:rPr lang="fr-FR" b="0" i="1" smtClean="0">
                        <a:latin typeface="Cambria Math" panose="02040503050406030204" pitchFamily="18" charset="0"/>
                        <a:ea typeface="Malgun Gothic" panose="020B0503020000020004" pitchFamily="34" charset="-127"/>
                      </a:rPr>
                      <m:t>/6</m:t>
                    </m:r>
                  </m:oMath>
                </a14:m>
                <a:r>
                  <a:rPr lang="en-GB" dirty="0" smtClean="0">
                    <a:latin typeface="Malgun Gothic" panose="020B0503020000020004" pitchFamily="34" charset="-127"/>
                    <a:ea typeface="Malgun Gothic" panose="020B0503020000020004" pitchFamily="34" charset="-127"/>
                  </a:rPr>
                  <a:t> in the visible (</a:t>
                </a:r>
                <a14:m>
                  <m:oMath xmlns:m="http://schemas.openxmlformats.org/officeDocument/2006/math">
                    <m:r>
                      <a:rPr lang="fr-FR" b="0" i="1" smtClean="0">
                        <a:latin typeface="Cambria Math" panose="02040503050406030204" pitchFamily="18" charset="0"/>
                        <a:ea typeface="Malgun Gothic" panose="020B0503020000020004" pitchFamily="34" charset="-127"/>
                      </a:rPr>
                      <m:t>𝜆</m:t>
                    </m:r>
                    <m:r>
                      <a:rPr lang="fr-FR" b="0" i="1" smtClean="0">
                        <a:latin typeface="Cambria Math" panose="02040503050406030204" pitchFamily="18" charset="0"/>
                        <a:ea typeface="Malgun Gothic" panose="020B0503020000020004" pitchFamily="34" charset="-127"/>
                      </a:rPr>
                      <m:t>=750</m:t>
                    </m:r>
                  </m:oMath>
                </a14:m>
                <a:r>
                  <a:rPr lang="en-GB" dirty="0" smtClean="0">
                    <a:latin typeface="Malgun Gothic" panose="020B0503020000020004" pitchFamily="34" charset="-127"/>
                    <a:ea typeface="Malgun Gothic" panose="020B0503020000020004" pitchFamily="34" charset="-127"/>
                  </a:rPr>
                  <a:t> nm) over hundreds of milliseconds</a:t>
                </a:r>
              </a:p>
              <a:p>
                <a:pPr>
                  <a:spcBef>
                    <a:spcPts val="600"/>
                  </a:spcBef>
                </a:pPr>
                <a:r>
                  <a:rPr lang="en-GB" dirty="0" smtClean="0">
                    <a:latin typeface="Malgun Gothic" panose="020B0503020000020004" pitchFamily="34" charset="-127"/>
                    <a:ea typeface="Malgun Gothic" panose="020B0503020000020004" pitchFamily="34" charset="-127"/>
                    <a:sym typeface="Wingdings" panose="05000000000000000000" pitchFamily="2" charset="2"/>
                  </a:rPr>
                  <a:t> </a:t>
                </a:r>
                <a14:m>
                  <m:oMath xmlns:m="http://schemas.openxmlformats.org/officeDocument/2006/math">
                    <m:sSub>
                      <m:sSubPr>
                        <m:ctrlPr>
                          <a:rPr lang="fr-FR" b="0" i="1" smtClean="0">
                            <a:latin typeface="Cambria Math" panose="02040503050406030204" pitchFamily="18" charset="0"/>
                            <a:ea typeface="Malgun Gothic" panose="020B0503020000020004" pitchFamily="34" charset="-127"/>
                            <a:sym typeface="Wingdings" panose="05000000000000000000" pitchFamily="2" charset="2"/>
                          </a:rPr>
                        </m:ctrlPr>
                      </m:sSubPr>
                      <m:e>
                        <m:r>
                          <a:rPr lang="fr-FR" b="0" i="1" smtClean="0">
                            <a:latin typeface="Cambria Math" panose="02040503050406030204" pitchFamily="18" charset="0"/>
                            <a:ea typeface="Malgun Gothic" panose="020B0503020000020004" pitchFamily="34" charset="-127"/>
                            <a:sym typeface="Wingdings" panose="05000000000000000000" pitchFamily="2" charset="2"/>
                          </a:rPr>
                          <m:t>𝑉</m:t>
                        </m:r>
                      </m:e>
                      <m:sub>
                        <m:r>
                          <a:rPr lang="fr-FR" b="0" i="1" smtClean="0">
                            <a:latin typeface="Cambria Math" panose="02040503050406030204" pitchFamily="18" charset="0"/>
                            <a:ea typeface="Malgun Gothic" panose="020B0503020000020004" pitchFamily="34" charset="-127"/>
                            <a:sym typeface="Wingdings" panose="05000000000000000000" pitchFamily="2" charset="2"/>
                          </a:rPr>
                          <m:t>𝑙𝑜𝑠𝑠</m:t>
                        </m:r>
                      </m:sub>
                    </m:sSub>
                    <m:r>
                      <a:rPr lang="fr-FR" b="0" i="1" smtClean="0">
                        <a:latin typeface="Cambria Math" panose="02040503050406030204" pitchFamily="18" charset="0"/>
                        <a:ea typeface="Malgun Gothic" panose="020B0503020000020004" pitchFamily="34" charset="-127"/>
                        <a:sym typeface="Wingdings" panose="05000000000000000000" pitchFamily="2" charset="2"/>
                      </a:rPr>
                      <m:t>≃30%</m:t>
                    </m:r>
                  </m:oMath>
                </a14:m>
                <a:endParaRPr lang="en-GB" dirty="0" smtClean="0">
                  <a:latin typeface="Malgun Gothic" panose="020B0503020000020004" pitchFamily="34" charset="-127"/>
                  <a:ea typeface="Malgun Gothic" panose="020B0503020000020004" pitchFamily="34" charset="-127"/>
                </a:endParaRPr>
              </a:p>
            </p:txBody>
          </p:sp>
        </mc:Choice>
        <mc:Fallback xmlns="">
          <p:sp>
            <p:nvSpPr>
              <p:cNvPr id="12" name="Rectangle à coins arrondis 11"/>
              <p:cNvSpPr>
                <a:spLocks noRot="1" noChangeAspect="1" noMove="1" noResize="1" noEditPoints="1" noAdjustHandles="1" noChangeArrowheads="1" noChangeShapeType="1" noTextEdit="1"/>
              </p:cNvSpPr>
              <p:nvPr/>
            </p:nvSpPr>
            <p:spPr>
              <a:xfrm>
                <a:off x="7645001" y="3942647"/>
                <a:ext cx="3774464" cy="1806682"/>
              </a:xfrm>
              <a:prstGeom prst="roundRect">
                <a:avLst/>
              </a:prstGeom>
              <a:blipFill>
                <a:blip r:embed="rId5"/>
                <a:stretch>
                  <a:fillRect r="-805"/>
                </a:stretch>
              </a:blipFill>
              <a:ln>
                <a:solidFill>
                  <a:srgbClr val="FF0000"/>
                </a:solidFill>
              </a:ln>
            </p:spPr>
            <p:txBody>
              <a:bodyPr/>
              <a:lstStyle/>
              <a:p>
                <a:r>
                  <a:rPr lang="en-GB">
                    <a:noFill/>
                  </a:rPr>
                  <a:t> </a:t>
                </a:r>
              </a:p>
            </p:txBody>
          </p:sp>
        </mc:Fallback>
      </mc:AlternateContent>
      <p:pic>
        <p:nvPicPr>
          <p:cNvPr id="13" name="Image 12"/>
          <p:cNvPicPr>
            <a:picLocks noChangeAspect="1"/>
          </p:cNvPicPr>
          <p:nvPr/>
        </p:nvPicPr>
        <p:blipFill>
          <a:blip r:embed="rId6"/>
          <a:stretch>
            <a:fillRect/>
          </a:stretch>
        </p:blipFill>
        <p:spPr>
          <a:xfrm>
            <a:off x="517687" y="801468"/>
            <a:ext cx="6380587" cy="2662338"/>
          </a:xfrm>
          <a:prstGeom prst="rect">
            <a:avLst/>
          </a:prstGeom>
        </p:spPr>
      </p:pic>
      <p:pic>
        <p:nvPicPr>
          <p:cNvPr id="14" name="Image 13"/>
          <p:cNvPicPr>
            <a:picLocks noChangeAspect="1"/>
          </p:cNvPicPr>
          <p:nvPr/>
        </p:nvPicPr>
        <p:blipFill>
          <a:blip r:embed="rId7"/>
          <a:stretch>
            <a:fillRect/>
          </a:stretch>
        </p:blipFill>
        <p:spPr>
          <a:xfrm>
            <a:off x="517687" y="3632094"/>
            <a:ext cx="6380587" cy="2713005"/>
          </a:xfrm>
          <a:prstGeom prst="rect">
            <a:avLst/>
          </a:prstGeom>
        </p:spPr>
      </p:pic>
      <p:sp>
        <p:nvSpPr>
          <p:cNvPr id="15" name="Rectangle 14"/>
          <p:cNvSpPr/>
          <p:nvPr/>
        </p:nvSpPr>
        <p:spPr>
          <a:xfrm>
            <a:off x="4347856" y="1262673"/>
            <a:ext cx="2338080" cy="954107"/>
          </a:xfrm>
          <a:prstGeom prst="rect">
            <a:avLst/>
          </a:prstGeom>
        </p:spPr>
        <p:txBody>
          <a:bodyPr wrap="square">
            <a:spAutoFit/>
          </a:bodyPr>
          <a:lstStyle/>
          <a:p>
            <a:r>
              <a:rPr lang="en-US" sz="1400" dirty="0" smtClean="0">
                <a:solidFill>
                  <a:sysClr val="windowText" lastClr="000000"/>
                </a:solidFill>
                <a:latin typeface="Century Gothic" panose="020B0502020202020204" pitchFamily="34" charset="0"/>
              </a:rPr>
              <a:t>Exposure time:</a:t>
            </a:r>
          </a:p>
          <a:p>
            <a:pPr marL="285750" indent="-285750">
              <a:buFont typeface="Arial" panose="020B0604020202020204" pitchFamily="34" charset="0"/>
              <a:buChar char="•"/>
            </a:pPr>
            <a:r>
              <a:rPr lang="en-US" sz="1400" dirty="0" smtClean="0">
                <a:solidFill>
                  <a:sysClr val="windowText" lastClr="000000"/>
                </a:solidFill>
                <a:latin typeface="Century Gothic" panose="020B0502020202020204" pitchFamily="34" charset="0"/>
              </a:rPr>
              <a:t>dotted </a:t>
            </a:r>
            <a:r>
              <a:rPr lang="en-US" sz="1400" dirty="0">
                <a:solidFill>
                  <a:sysClr val="windowText" lastClr="000000"/>
                </a:solidFill>
                <a:latin typeface="Century Gothic" panose="020B0502020202020204" pitchFamily="34" charset="0"/>
              </a:rPr>
              <a:t>line: </a:t>
            </a:r>
            <a:r>
              <a:rPr lang="en-US" sz="1400" dirty="0" smtClean="0">
                <a:solidFill>
                  <a:sysClr val="windowText" lastClr="000000"/>
                </a:solidFill>
                <a:latin typeface="Century Gothic" panose="020B0502020202020204" pitchFamily="34" charset="0"/>
              </a:rPr>
              <a:t>DIT=0.02s</a:t>
            </a:r>
          </a:p>
          <a:p>
            <a:pPr marL="285750" indent="-285750">
              <a:buFont typeface="Arial" panose="020B0604020202020204" pitchFamily="34" charset="0"/>
              <a:buChar char="•"/>
            </a:pPr>
            <a:r>
              <a:rPr lang="en-US" sz="1400" dirty="0" smtClean="0">
                <a:solidFill>
                  <a:sysClr val="windowText" lastClr="000000"/>
                </a:solidFill>
                <a:latin typeface="Century Gothic" panose="020B0502020202020204" pitchFamily="34" charset="0"/>
              </a:rPr>
              <a:t>dashed </a:t>
            </a:r>
            <a:r>
              <a:rPr lang="en-US" sz="1400" dirty="0">
                <a:solidFill>
                  <a:sysClr val="windowText" lastClr="000000"/>
                </a:solidFill>
                <a:latin typeface="Century Gothic" panose="020B0502020202020204" pitchFamily="34" charset="0"/>
              </a:rPr>
              <a:t>line: </a:t>
            </a:r>
            <a:r>
              <a:rPr lang="en-US" sz="1400" dirty="0" smtClean="0">
                <a:solidFill>
                  <a:sysClr val="windowText" lastClr="000000"/>
                </a:solidFill>
                <a:latin typeface="Century Gothic" panose="020B0502020202020204" pitchFamily="34" charset="0"/>
              </a:rPr>
              <a:t>DIT=0.2s</a:t>
            </a:r>
          </a:p>
          <a:p>
            <a:pPr marL="285750" indent="-285750">
              <a:buFont typeface="Arial" panose="020B0604020202020204" pitchFamily="34" charset="0"/>
              <a:buChar char="•"/>
            </a:pPr>
            <a:r>
              <a:rPr lang="en-US" sz="1400" dirty="0" smtClean="0">
                <a:solidFill>
                  <a:sysClr val="windowText" lastClr="000000"/>
                </a:solidFill>
                <a:latin typeface="Century Gothic" panose="020B0502020202020204" pitchFamily="34" charset="0"/>
              </a:rPr>
              <a:t>solid line: DIT=10s </a:t>
            </a:r>
            <a:endParaRPr lang="en-GB" sz="1400" dirty="0">
              <a:solidFill>
                <a:sysClr val="windowText" lastClr="000000"/>
              </a:solidFill>
              <a:latin typeface="Century Gothic" panose="020B0502020202020204" pitchFamily="34" charset="0"/>
            </a:endParaRPr>
          </a:p>
        </p:txBody>
      </p:sp>
      <p:sp>
        <p:nvSpPr>
          <p:cNvPr id="7" name="ZoneTexte 6"/>
          <p:cNvSpPr txBox="1"/>
          <p:nvPr/>
        </p:nvSpPr>
        <p:spPr>
          <a:xfrm>
            <a:off x="7265898" y="1422475"/>
            <a:ext cx="4513148" cy="1277273"/>
          </a:xfrm>
          <a:prstGeom prst="rect">
            <a:avLst/>
          </a:prstGeom>
          <a:noFill/>
        </p:spPr>
        <p:txBody>
          <a:bodyPr wrap="square" rtlCol="0">
            <a:spAutoFit/>
          </a:bodyPr>
          <a:lstStyle/>
          <a:p>
            <a:pPr algn="ctr"/>
            <a:r>
              <a:rPr lang="en-GB" b="1" dirty="0" smtClean="0">
                <a:solidFill>
                  <a:schemeClr val="bg1"/>
                </a:solidFill>
              </a:rPr>
              <a:t>Original idea of SPICA-FT </a:t>
            </a:r>
          </a:p>
          <a:p>
            <a:pPr>
              <a:spcBef>
                <a:spcPts val="600"/>
              </a:spcBef>
            </a:pPr>
            <a:r>
              <a:rPr lang="en-GB" dirty="0" smtClean="0">
                <a:solidFill>
                  <a:schemeClr val="bg1"/>
                </a:solidFill>
              </a:rPr>
              <a:t>Supplying </a:t>
            </a:r>
            <a:r>
              <a:rPr lang="en-GB" dirty="0" err="1" smtClean="0">
                <a:solidFill>
                  <a:schemeClr val="bg1"/>
                </a:solidFill>
              </a:rPr>
              <a:t>cophasing</a:t>
            </a:r>
            <a:r>
              <a:rPr lang="en-GB" dirty="0" smtClean="0">
                <a:solidFill>
                  <a:schemeClr val="bg1"/>
                </a:solidFill>
              </a:rPr>
              <a:t> capabilities to the CHARA array for pushing sensitivity in the visible (SPICA-VIS)</a:t>
            </a:r>
            <a:endParaRPr lang="en-GB" dirty="0">
              <a:solidFill>
                <a:schemeClr val="bg1"/>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53531238"/>
      </p:ext>
    </p:extLst>
  </p:cSld>
  <p:clrMapOvr>
    <a:masterClrMapping/>
  </p:clrMapOvr>
  <mc:AlternateContent xmlns:mc="http://schemas.openxmlformats.org/markup-compatibility/2006">
    <mc:Choice xmlns:p14="http://schemas.microsoft.com/office/powerpoint/2010/main" Requires="p14">
      <p:transition spd="slow" p14:dur="2000" advTm="91271"/>
    </mc:Choice>
    <mc:Fallback>
      <p:transition spd="slow" advTm="9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dirty="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4</a:t>
            </a:fld>
            <a:endParaRPr lang="fr-FR" noProof="0" dirty="0"/>
          </a:p>
        </p:txBody>
      </p:sp>
      <p:sp>
        <p:nvSpPr>
          <p:cNvPr id="5" name="Espace réservé du texte 4"/>
          <p:cNvSpPr>
            <a:spLocks noGrp="1"/>
          </p:cNvSpPr>
          <p:nvPr>
            <p:ph type="body" sz="quarter" idx="13"/>
          </p:nvPr>
        </p:nvSpPr>
        <p:spPr/>
        <p:txBody>
          <a:bodyPr/>
          <a:lstStyle/>
          <a:p>
            <a:r>
              <a:rPr lang="en-GB" dirty="0" smtClean="0"/>
              <a:t>1</a:t>
            </a:r>
            <a:endParaRPr lang="en-GB" dirty="0"/>
          </a:p>
        </p:txBody>
      </p:sp>
      <p:sp>
        <p:nvSpPr>
          <p:cNvPr id="6" name="Espace réservé du texte 5"/>
          <p:cNvSpPr>
            <a:spLocks noGrp="1"/>
          </p:cNvSpPr>
          <p:nvPr>
            <p:ph type="body" sz="quarter" idx="14"/>
          </p:nvPr>
        </p:nvSpPr>
        <p:spPr/>
        <p:txBody>
          <a:bodyPr/>
          <a:lstStyle/>
          <a:p>
            <a:r>
              <a:rPr lang="en-GB" dirty="0" smtClean="0"/>
              <a:t>Objectives</a:t>
            </a:r>
            <a:endParaRPr lang="en-GB" dirty="0"/>
          </a:p>
        </p:txBody>
      </p:sp>
      <p:sp>
        <p:nvSpPr>
          <p:cNvPr id="8" name="Espace réservé du texte 7"/>
          <p:cNvSpPr>
            <a:spLocks noGrp="1"/>
          </p:cNvSpPr>
          <p:nvPr>
            <p:ph type="body" sz="quarter" idx="16"/>
          </p:nvPr>
        </p:nvSpPr>
        <p:spPr/>
        <p:txBody>
          <a:bodyPr>
            <a:normAutofit/>
          </a:bodyPr>
          <a:lstStyle/>
          <a:p>
            <a:r>
              <a:rPr lang="en-GB" dirty="0" smtClean="0"/>
              <a:t>2. Qualifying SPICA-FT PIC</a:t>
            </a:r>
            <a:endParaRPr lang="en-GB" dirty="0"/>
          </a:p>
        </p:txBody>
      </p:sp>
      <p:sp>
        <p:nvSpPr>
          <p:cNvPr id="9" name="Rectangle à coins arrondis 8"/>
          <p:cNvSpPr/>
          <p:nvPr/>
        </p:nvSpPr>
        <p:spPr>
          <a:xfrm>
            <a:off x="6588335" y="4379453"/>
            <a:ext cx="5136908" cy="20233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smtClean="0">
                <a:solidFill>
                  <a:schemeClr val="bg1"/>
                </a:solidFill>
                <a:latin typeface="Malgun Gothic" panose="020B0503020000020004" pitchFamily="34" charset="-127"/>
                <a:ea typeface="Malgun Gothic" panose="020B0503020000020004" pitchFamily="34" charset="-127"/>
              </a:rPr>
              <a:t>Original contribution to this problematic</a:t>
            </a:r>
          </a:p>
          <a:p>
            <a:pPr marL="285750" indent="-285750">
              <a:spcBef>
                <a:spcPts val="600"/>
              </a:spcBef>
              <a:buFont typeface="Arial" panose="020B0604020202020204" pitchFamily="34" charset="0"/>
              <a:buChar char="•"/>
            </a:pPr>
            <a:r>
              <a:rPr lang="en-GB" sz="1600" dirty="0" smtClean="0">
                <a:solidFill>
                  <a:schemeClr val="bg1"/>
                </a:solidFill>
                <a:latin typeface="Malgun Gothic" panose="020B0503020000020004" pitchFamily="34" charset="-127"/>
                <a:ea typeface="Malgun Gothic" panose="020B0503020000020004" pitchFamily="34" charset="-127"/>
              </a:rPr>
              <a:t>Addition of a separate combiner (photonic integrated circuit - PIC) in MIRC-X planned </a:t>
            </a:r>
            <a:r>
              <a:rPr lang="en-GB" sz="1600" dirty="0" smtClean="0">
                <a:latin typeface="Malgun Gothic" panose="020B0503020000020004" pitchFamily="34" charset="-127"/>
                <a:ea typeface="Malgun Gothic" panose="020B0503020000020004" pitchFamily="34" charset="-127"/>
              </a:rPr>
              <a:t>for July</a:t>
            </a:r>
          </a:p>
          <a:p>
            <a:pPr marL="285750" indent="-285750">
              <a:buFont typeface="Arial" panose="020B0604020202020204" pitchFamily="34" charset="0"/>
              <a:buChar char="•"/>
            </a:pPr>
            <a:r>
              <a:rPr lang="en-GB" sz="1600" dirty="0" smtClean="0">
                <a:latin typeface="Malgun Gothic" panose="020B0503020000020004" pitchFamily="34" charset="-127"/>
                <a:ea typeface="Malgun Gothic" panose="020B0503020000020004" pitchFamily="34" charset="-127"/>
              </a:rPr>
              <a:t>Original direct comparison of all-in-one vs pairwise fringe-tracking performance</a:t>
            </a:r>
          </a:p>
        </p:txBody>
      </p:sp>
      <mc:AlternateContent xmlns:mc="http://schemas.openxmlformats.org/markup-compatibility/2006">
        <mc:Choice xmlns:a14="http://schemas.microsoft.com/office/drawing/2010/main" Requires="a14">
          <p:sp>
            <p:nvSpPr>
              <p:cNvPr id="27" name="ZoneTexte 26"/>
              <p:cNvSpPr txBox="1"/>
              <p:nvPr/>
            </p:nvSpPr>
            <p:spPr>
              <a:xfrm>
                <a:off x="426720" y="853934"/>
                <a:ext cx="11190316" cy="1517788"/>
              </a:xfrm>
              <a:prstGeom prst="rect">
                <a:avLst/>
              </a:prstGeom>
              <a:noFill/>
            </p:spPr>
            <p:txBody>
              <a:bodyPr wrap="square" rtlCol="0">
                <a:spAutoFit/>
              </a:bodyPr>
              <a:lstStyle/>
              <a:p>
                <a:r>
                  <a:rPr lang="en-GB" b="1" dirty="0" smtClean="0">
                    <a:solidFill>
                      <a:schemeClr val="bg1"/>
                    </a:solidFill>
                    <a:latin typeface="Malgun Gothic" panose="020B0503020000020004" pitchFamily="34" charset="-127"/>
                    <a:ea typeface="Malgun Gothic" panose="020B0503020000020004" pitchFamily="34" charset="-127"/>
                  </a:rPr>
                  <a:t>Problematic:</a:t>
                </a:r>
                <a:r>
                  <a:rPr lang="en-GB" dirty="0">
                    <a:solidFill>
                      <a:schemeClr val="bg1"/>
                    </a:solidFill>
                    <a:latin typeface="Malgun Gothic" panose="020B0503020000020004" pitchFamily="34" charset="-127"/>
                    <a:ea typeface="Malgun Gothic" panose="020B0503020000020004" pitchFamily="34" charset="-127"/>
                  </a:rPr>
                  <a:t> The pros and cones of pairwise </a:t>
                </a:r>
                <a:r>
                  <a:rPr lang="en-GB" dirty="0" smtClean="0">
                    <a:solidFill>
                      <a:schemeClr val="bg1"/>
                    </a:solidFill>
                    <a:latin typeface="Malgun Gothic" panose="020B0503020000020004" pitchFamily="34" charset="-127"/>
                    <a:ea typeface="Malgun Gothic" panose="020B0503020000020004" pitchFamily="34" charset="-127"/>
                  </a:rPr>
                  <a:t>(PW) versus all-in-one (AIO) </a:t>
                </a:r>
                <a:r>
                  <a:rPr lang="en-GB" dirty="0">
                    <a:solidFill>
                      <a:schemeClr val="bg1"/>
                    </a:solidFill>
                    <a:latin typeface="Malgun Gothic" panose="020B0503020000020004" pitchFamily="34" charset="-127"/>
                    <a:ea typeface="Malgun Gothic" panose="020B0503020000020004" pitchFamily="34" charset="-127"/>
                  </a:rPr>
                  <a:t>combinations are </a:t>
                </a:r>
                <a:r>
                  <a:rPr lang="en-GB" dirty="0" smtClean="0">
                    <a:solidFill>
                      <a:schemeClr val="bg1"/>
                    </a:solidFill>
                    <a:latin typeface="Malgun Gothic" panose="020B0503020000020004" pitchFamily="34" charset="-127"/>
                    <a:ea typeface="Malgun Gothic" panose="020B0503020000020004" pitchFamily="34" charset="-127"/>
                  </a:rPr>
                  <a:t>unclear</a:t>
                </a:r>
                <a:endParaRPr lang="en-GB" sz="1400" b="1" dirty="0" smtClean="0">
                  <a:solidFill>
                    <a:schemeClr val="bg1"/>
                  </a:solidFill>
                  <a:latin typeface="Malgun Gothic" panose="020B0503020000020004" pitchFamily="34" charset="-127"/>
                  <a:ea typeface="Malgun Gothic" panose="020B0503020000020004" pitchFamily="34" charset="-127"/>
                </a:endParaRPr>
              </a:p>
              <a:p>
                <a:pPr>
                  <a:spcBef>
                    <a:spcPts val="1200"/>
                  </a:spcBef>
                </a:pPr>
                <a:r>
                  <a:rPr lang="en-GB" sz="1600" b="1" dirty="0" smtClean="0">
                    <a:solidFill>
                      <a:schemeClr val="bg1"/>
                    </a:solidFill>
                    <a:latin typeface="Malgun Gothic" panose="020B0503020000020004" pitchFamily="34" charset="-127"/>
                    <a:ea typeface="Malgun Gothic" panose="020B0503020000020004" pitchFamily="34" charset="-127"/>
                  </a:rPr>
                  <a:t>In </a:t>
                </a:r>
                <a:r>
                  <a:rPr lang="en-GB" sz="1600" b="1" dirty="0">
                    <a:solidFill>
                      <a:schemeClr val="bg1"/>
                    </a:solidFill>
                    <a:latin typeface="Malgun Gothic" panose="020B0503020000020004" pitchFamily="34" charset="-127"/>
                    <a:ea typeface="Malgun Gothic" panose="020B0503020000020004" pitchFamily="34" charset="-127"/>
                  </a:rPr>
                  <a:t>theory </a:t>
                </a:r>
                <a:r>
                  <a:rPr lang="en-GB" sz="1600" dirty="0">
                    <a:solidFill>
                      <a:schemeClr val="bg1"/>
                    </a:solidFill>
                    <a:latin typeface="Malgun Gothic" panose="020B0503020000020004" pitchFamily="34" charset="-127"/>
                    <a:ea typeface="Malgun Gothic" panose="020B0503020000020004" pitchFamily="34" charset="-127"/>
                  </a:rPr>
                  <a:t>(</a:t>
                </a:r>
                <a:r>
                  <a:rPr lang="en-GB" sz="1600" dirty="0" err="1" smtClean="0">
                    <a:solidFill>
                      <a:schemeClr val="bg1"/>
                    </a:solidFill>
                    <a:latin typeface="Malgun Gothic" panose="020B0503020000020004" pitchFamily="34" charset="-127"/>
                    <a:ea typeface="Malgun Gothic" panose="020B0503020000020004" pitchFamily="34" charset="-127"/>
                  </a:rPr>
                  <a:t>Glindemann</a:t>
                </a:r>
                <a:r>
                  <a:rPr lang="en-GB" sz="1600" dirty="0" smtClean="0">
                    <a:solidFill>
                      <a:schemeClr val="bg1"/>
                    </a:solidFill>
                    <a:latin typeface="Malgun Gothic" panose="020B0503020000020004" pitchFamily="34" charset="-127"/>
                    <a:ea typeface="Malgun Gothic" panose="020B0503020000020004" pitchFamily="34" charset="-127"/>
                  </a:rPr>
                  <a:t> </a:t>
                </a:r>
                <a:r>
                  <a:rPr lang="en-GB" sz="1600" dirty="0">
                    <a:solidFill>
                      <a:schemeClr val="bg1"/>
                    </a:solidFill>
                    <a:latin typeface="Malgun Gothic" panose="020B0503020000020004" pitchFamily="34" charset="-127"/>
                    <a:ea typeface="Malgun Gothic" panose="020B0503020000020004" pitchFamily="34" charset="-127"/>
                  </a:rPr>
                  <a:t>2011)</a:t>
                </a:r>
                <a:r>
                  <a:rPr lang="en-GB" sz="1600" b="1" dirty="0">
                    <a:solidFill>
                      <a:schemeClr val="bg1"/>
                    </a:solidFill>
                    <a:latin typeface="Malgun Gothic" panose="020B0503020000020004" pitchFamily="34" charset="-127"/>
                    <a:ea typeface="Malgun Gothic" panose="020B0503020000020004" pitchFamily="34" charset="-127"/>
                  </a:rPr>
                  <a:t>:</a:t>
                </a:r>
                <a:r>
                  <a:rPr lang="en-GB" sz="1600" b="1" dirty="0">
                    <a:solidFill>
                      <a:schemeClr val="bg1"/>
                    </a:solidFill>
                  </a:rPr>
                  <a:t> </a:t>
                </a:r>
                <a:r>
                  <a:rPr lang="en-GB" b="1" dirty="0">
                    <a:solidFill>
                      <a:schemeClr val="bg1"/>
                    </a:solidFill>
                  </a:rPr>
                  <a:t> </a:t>
                </a:r>
                <a14:m>
                  <m:oMath xmlns:m="http://schemas.openxmlformats.org/officeDocument/2006/math">
                    <m:r>
                      <a:rPr lang="fr-FR" i="1">
                        <a:solidFill>
                          <a:schemeClr val="bg1"/>
                        </a:solidFill>
                        <a:latin typeface="Cambria Math" panose="02040503050406030204" pitchFamily="18" charset="0"/>
                      </a:rPr>
                      <m:t>𝑆𝑁</m:t>
                    </m:r>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𝑅</m:t>
                        </m:r>
                      </m:e>
                      <m:sub>
                        <m:r>
                          <a:rPr lang="fr-FR" i="1">
                            <a:solidFill>
                              <a:schemeClr val="bg1"/>
                            </a:solidFill>
                            <a:latin typeface="Cambria Math" panose="02040503050406030204" pitchFamily="18" charset="0"/>
                          </a:rPr>
                          <m:t>𝐴𝐼𝑂</m:t>
                        </m:r>
                      </m:sub>
                    </m:sSub>
                    <m:r>
                      <a:rPr lang="fr-FR" i="1">
                        <a:solidFill>
                          <a:schemeClr val="bg1"/>
                        </a:solidFill>
                        <a:latin typeface="Cambria Math" panose="02040503050406030204" pitchFamily="18" charset="0"/>
                      </a:rPr>
                      <m:t>=2</m:t>
                    </m:r>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𝑉</m:t>
                        </m:r>
                      </m:e>
                    </m:d>
                    <m:rad>
                      <m:radPr>
                        <m:degHide m:val="on"/>
                        <m:ctrlPr>
                          <a:rPr lang="fr-FR" i="1">
                            <a:solidFill>
                              <a:schemeClr val="bg1"/>
                            </a:solidFill>
                            <a:latin typeface="Cambria Math" panose="02040503050406030204" pitchFamily="18" charset="0"/>
                          </a:rPr>
                        </m:ctrlPr>
                      </m:radPr>
                      <m:deg/>
                      <m:e>
                        <m:f>
                          <m:fPr>
                            <m:ctrlPr>
                              <a:rPr lang="fr-FR" i="1">
                                <a:solidFill>
                                  <a:schemeClr val="bg1"/>
                                </a:solidFill>
                                <a:latin typeface="Cambria Math" panose="02040503050406030204" pitchFamily="18" charset="0"/>
                              </a:rPr>
                            </m:ctrlPr>
                          </m:fPr>
                          <m:num>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𝐼</m:t>
                                </m:r>
                              </m:e>
                              <m:sub>
                                <m:r>
                                  <a:rPr lang="fr-FR" i="1">
                                    <a:solidFill>
                                      <a:schemeClr val="bg1"/>
                                    </a:solidFill>
                                    <a:latin typeface="Cambria Math" panose="02040503050406030204" pitchFamily="18" charset="0"/>
                                  </a:rPr>
                                  <m:t>0</m:t>
                                </m:r>
                              </m:sub>
                            </m:sSub>
                          </m:num>
                          <m:den>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𝑁</m:t>
                                </m:r>
                              </m:e>
                              <m:sub>
                                <m:r>
                                  <a:rPr lang="fr-FR" i="1">
                                    <a:solidFill>
                                      <a:schemeClr val="bg1"/>
                                    </a:solidFill>
                                    <a:latin typeface="Cambria Math" panose="02040503050406030204" pitchFamily="18" charset="0"/>
                                  </a:rPr>
                                  <m:t>𝑇</m:t>
                                </m:r>
                              </m:sub>
                            </m:sSub>
                          </m:den>
                        </m:f>
                      </m:e>
                    </m:rad>
                    <m:r>
                      <a:rPr lang="fr-FR" i="1">
                        <a:solidFill>
                          <a:schemeClr val="bg1"/>
                        </a:solidFill>
                        <a:latin typeface="Cambria Math" panose="02040503050406030204" pitchFamily="18" charset="0"/>
                      </a:rPr>
                      <m:t> </m:t>
                    </m:r>
                  </m:oMath>
                </a14:m>
                <a:r>
                  <a:rPr lang="en-GB" dirty="0">
                    <a:solidFill>
                      <a:schemeClr val="bg1"/>
                    </a:solidFill>
                  </a:rPr>
                  <a:t>   vs    </a:t>
                </a:r>
                <a14:m>
                  <m:oMath xmlns:m="http://schemas.openxmlformats.org/officeDocument/2006/math">
                    <m:r>
                      <a:rPr lang="fr-FR" i="1">
                        <a:solidFill>
                          <a:schemeClr val="bg1"/>
                        </a:solidFill>
                        <a:latin typeface="Cambria Math" panose="02040503050406030204" pitchFamily="18" charset="0"/>
                      </a:rPr>
                      <m:t>𝑆𝑁</m:t>
                    </m:r>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𝑅</m:t>
                        </m:r>
                      </m:e>
                      <m:sub>
                        <m:r>
                          <a:rPr lang="fr-FR" i="1">
                            <a:solidFill>
                              <a:schemeClr val="bg1"/>
                            </a:solidFill>
                            <a:latin typeface="Cambria Math" panose="02040503050406030204" pitchFamily="18" charset="0"/>
                          </a:rPr>
                          <m:t>𝑃𝑊</m:t>
                        </m:r>
                      </m:sub>
                    </m:sSub>
                    <m:r>
                      <a:rPr lang="fr-FR" i="1">
                        <a:solidFill>
                          <a:schemeClr val="bg1"/>
                        </a:solidFill>
                        <a:latin typeface="Cambria Math" panose="02040503050406030204" pitchFamily="18" charset="0"/>
                      </a:rPr>
                      <m:t>=</m:t>
                    </m:r>
                    <m:d>
                      <m:dPr>
                        <m:begChr m:val="|"/>
                        <m:endChr m:val="|"/>
                        <m:ctrlPr>
                          <a:rPr lang="fr-FR" i="1">
                            <a:solidFill>
                              <a:schemeClr val="bg1"/>
                            </a:solidFill>
                            <a:latin typeface="Cambria Math" panose="02040503050406030204" pitchFamily="18" charset="0"/>
                          </a:rPr>
                        </m:ctrlPr>
                      </m:dPr>
                      <m:e>
                        <m:r>
                          <a:rPr lang="fr-FR" i="1">
                            <a:solidFill>
                              <a:schemeClr val="bg1"/>
                            </a:solidFill>
                            <a:latin typeface="Cambria Math" panose="02040503050406030204" pitchFamily="18" charset="0"/>
                          </a:rPr>
                          <m:t>𝑉</m:t>
                        </m:r>
                      </m:e>
                    </m:d>
                    <m:rad>
                      <m:radPr>
                        <m:degHide m:val="on"/>
                        <m:ctrlPr>
                          <a:rPr lang="fr-FR" i="1">
                            <a:solidFill>
                              <a:schemeClr val="bg1"/>
                            </a:solidFill>
                            <a:latin typeface="Cambria Math" panose="02040503050406030204" pitchFamily="18" charset="0"/>
                          </a:rPr>
                        </m:ctrlPr>
                      </m:radPr>
                      <m:deg/>
                      <m:e>
                        <m:f>
                          <m:fPr>
                            <m:ctrlPr>
                              <a:rPr lang="fr-FR" i="1">
                                <a:solidFill>
                                  <a:schemeClr val="bg1"/>
                                </a:solidFill>
                                <a:latin typeface="Cambria Math" panose="02040503050406030204" pitchFamily="18" charset="0"/>
                              </a:rPr>
                            </m:ctrlPr>
                          </m:fPr>
                          <m:num>
                            <m:r>
                              <a:rPr lang="fr-FR" i="1">
                                <a:solidFill>
                                  <a:schemeClr val="bg1"/>
                                </a:solidFill>
                                <a:latin typeface="Cambria Math" panose="02040503050406030204" pitchFamily="18" charset="0"/>
                              </a:rPr>
                              <m:t>2</m:t>
                            </m:r>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𝐼</m:t>
                                </m:r>
                              </m:e>
                              <m:sub>
                                <m:r>
                                  <a:rPr lang="fr-FR" i="1">
                                    <a:solidFill>
                                      <a:schemeClr val="bg1"/>
                                    </a:solidFill>
                                    <a:latin typeface="Cambria Math" panose="02040503050406030204" pitchFamily="18" charset="0"/>
                                  </a:rPr>
                                  <m:t>0</m:t>
                                </m:r>
                              </m:sub>
                            </m:sSub>
                          </m:num>
                          <m:den>
                            <m:sSub>
                              <m:sSubPr>
                                <m:ctrlPr>
                                  <a:rPr lang="fr-FR" i="1">
                                    <a:solidFill>
                                      <a:schemeClr val="bg1"/>
                                    </a:solidFill>
                                    <a:latin typeface="Cambria Math" panose="02040503050406030204" pitchFamily="18" charset="0"/>
                                  </a:rPr>
                                </m:ctrlPr>
                              </m:sSubPr>
                              <m:e>
                                <m:r>
                                  <a:rPr lang="fr-FR" i="1">
                                    <a:solidFill>
                                      <a:schemeClr val="bg1"/>
                                    </a:solidFill>
                                    <a:latin typeface="Cambria Math" panose="02040503050406030204" pitchFamily="18" charset="0"/>
                                  </a:rPr>
                                  <m:t>𝑁</m:t>
                                </m:r>
                              </m:e>
                              <m:sub>
                                <m:r>
                                  <a:rPr lang="fr-FR" i="1">
                                    <a:solidFill>
                                      <a:schemeClr val="bg1"/>
                                    </a:solidFill>
                                    <a:latin typeface="Cambria Math" panose="02040503050406030204" pitchFamily="18" charset="0"/>
                                  </a:rPr>
                                  <m:t>𝑇</m:t>
                                </m:r>
                              </m:sub>
                            </m:sSub>
                            <m:r>
                              <a:rPr lang="fr-FR" i="1">
                                <a:solidFill>
                                  <a:schemeClr val="bg1"/>
                                </a:solidFill>
                                <a:latin typeface="Cambria Math" panose="02040503050406030204" pitchFamily="18" charset="0"/>
                              </a:rPr>
                              <m:t>−1</m:t>
                            </m:r>
                          </m:den>
                        </m:f>
                      </m:e>
                    </m:rad>
                  </m:oMath>
                </a14:m>
                <a:r>
                  <a:rPr lang="en-GB" dirty="0">
                    <a:solidFill>
                      <a:schemeClr val="bg1"/>
                    </a:solidFill>
                  </a:rPr>
                  <a:t>  </a:t>
                </a:r>
                <a:r>
                  <a:rPr lang="en-GB" dirty="0" smtClean="0">
                    <a:solidFill>
                      <a:schemeClr val="bg1"/>
                    </a:solidFill>
                    <a:sym typeface="Wingdings" panose="05000000000000000000" pitchFamily="2" charset="2"/>
                  </a:rPr>
                  <a:t></a:t>
                </a:r>
                <a:endParaRPr lang="en-GB" b="1" dirty="0" smtClean="0">
                  <a:solidFill>
                    <a:schemeClr val="bg1"/>
                  </a:solidFill>
                </a:endParaRPr>
              </a:p>
              <a:p>
                <a:endParaRPr lang="en-GB" sz="1100" b="1" dirty="0" smtClean="0">
                  <a:solidFill>
                    <a:schemeClr val="bg1"/>
                  </a:solidFill>
                  <a:latin typeface="Malgun Gothic" panose="020B0503020000020004" pitchFamily="34" charset="-127"/>
                  <a:ea typeface="Malgun Gothic" panose="020B0503020000020004" pitchFamily="34" charset="-127"/>
                </a:endParaRPr>
              </a:p>
              <a:p>
                <a:r>
                  <a:rPr lang="en-GB" sz="1600" b="1" dirty="0" smtClean="0">
                    <a:solidFill>
                      <a:schemeClr val="bg1"/>
                    </a:solidFill>
                    <a:latin typeface="Malgun Gothic" panose="020B0503020000020004" pitchFamily="34" charset="-127"/>
                    <a:ea typeface="Malgun Gothic" panose="020B0503020000020004" pitchFamily="34" charset="-127"/>
                  </a:rPr>
                  <a:t>In </a:t>
                </a:r>
                <a:r>
                  <a:rPr lang="en-GB" sz="1600" b="1" dirty="0">
                    <a:solidFill>
                      <a:schemeClr val="bg1"/>
                    </a:solidFill>
                    <a:latin typeface="Malgun Gothic" panose="020B0503020000020004" pitchFamily="34" charset="-127"/>
                    <a:ea typeface="Malgun Gothic" panose="020B0503020000020004" pitchFamily="34" charset="-127"/>
                  </a:rPr>
                  <a:t>simulations </a:t>
                </a:r>
                <a:r>
                  <a:rPr lang="en-GB" sz="1600" dirty="0">
                    <a:solidFill>
                      <a:schemeClr val="bg1"/>
                    </a:solidFill>
                    <a:latin typeface="Malgun Gothic" panose="020B0503020000020004" pitchFamily="34" charset="-127"/>
                    <a:ea typeface="Malgun Gothic" panose="020B0503020000020004" pitchFamily="34" charset="-127"/>
                  </a:rPr>
                  <a:t>(</a:t>
                </a:r>
                <a:r>
                  <a:rPr lang="en-GB" sz="1600" dirty="0" err="1">
                    <a:solidFill>
                      <a:schemeClr val="bg1"/>
                    </a:solidFill>
                    <a:latin typeface="Malgun Gothic" panose="020B0503020000020004" pitchFamily="34" charset="-127"/>
                    <a:ea typeface="Malgun Gothic" panose="020B0503020000020004" pitchFamily="34" charset="-127"/>
                  </a:rPr>
                  <a:t>Minardi</a:t>
                </a:r>
                <a:r>
                  <a:rPr lang="en-GB" sz="1600" dirty="0">
                    <a:solidFill>
                      <a:schemeClr val="bg1"/>
                    </a:solidFill>
                    <a:latin typeface="Malgun Gothic" panose="020B0503020000020004" pitchFamily="34" charset="-127"/>
                    <a:ea typeface="Malgun Gothic" panose="020B0503020000020004" pitchFamily="34" charset="-127"/>
                  </a:rPr>
                  <a:t> et al 2016</a:t>
                </a:r>
                <a:r>
                  <a:rPr lang="en-GB" sz="1600" dirty="0" smtClean="0">
                    <a:solidFill>
                      <a:schemeClr val="bg1"/>
                    </a:solidFill>
                    <a:latin typeface="Malgun Gothic" panose="020B0503020000020004" pitchFamily="34" charset="-127"/>
                    <a:ea typeface="Malgun Gothic" panose="020B0503020000020004" pitchFamily="34" charset="-127"/>
                  </a:rPr>
                  <a:t>)</a:t>
                </a:r>
                <a:r>
                  <a:rPr lang="en-GB" sz="1600" b="1" dirty="0" smtClean="0">
                    <a:solidFill>
                      <a:schemeClr val="bg1"/>
                    </a:solidFill>
                    <a:latin typeface="Malgun Gothic" panose="020B0503020000020004" pitchFamily="34" charset="-127"/>
                    <a:ea typeface="Malgun Gothic" panose="020B0503020000020004" pitchFamily="34" charset="-127"/>
                  </a:rPr>
                  <a:t>:</a:t>
                </a:r>
                <a:endParaRPr lang="en-GB" sz="1600" dirty="0">
                  <a:solidFill>
                    <a:schemeClr val="bg1"/>
                  </a:solidFill>
                  <a:latin typeface="Malgun Gothic" panose="020B0503020000020004" pitchFamily="34" charset="-127"/>
                  <a:ea typeface="Malgun Gothic" panose="020B0503020000020004" pitchFamily="34" charset="-127"/>
                </a:endParaRPr>
              </a:p>
            </p:txBody>
          </p:sp>
        </mc:Choice>
        <mc:Fallback>
          <p:sp>
            <p:nvSpPr>
              <p:cNvPr id="27" name="ZoneTexte 26"/>
              <p:cNvSpPr txBox="1">
                <a:spLocks noRot="1" noChangeAspect="1" noMove="1" noResize="1" noEditPoints="1" noAdjustHandles="1" noChangeArrowheads="1" noChangeShapeType="1" noTextEdit="1"/>
              </p:cNvSpPr>
              <p:nvPr/>
            </p:nvSpPr>
            <p:spPr>
              <a:xfrm>
                <a:off x="426720" y="853934"/>
                <a:ext cx="11190316" cy="1517788"/>
              </a:xfrm>
              <a:prstGeom prst="rect">
                <a:avLst/>
              </a:prstGeom>
              <a:blipFill>
                <a:blip r:embed="rId5"/>
                <a:stretch>
                  <a:fillRect l="-436" t="-2008" b="-3213"/>
                </a:stretch>
              </a:blipFill>
            </p:spPr>
            <p:txBody>
              <a:bodyPr/>
              <a:lstStyle/>
              <a:p>
                <a:r>
                  <a:rPr lang="en-GB">
                    <a:noFill/>
                  </a:rPr>
                  <a:t> </a:t>
                </a:r>
              </a:p>
            </p:txBody>
          </p:sp>
        </mc:Fallback>
      </mc:AlternateContent>
      <p:grpSp>
        <p:nvGrpSpPr>
          <p:cNvPr id="20" name="Groupe 19"/>
          <p:cNvGrpSpPr/>
          <p:nvPr/>
        </p:nvGrpSpPr>
        <p:grpSpPr>
          <a:xfrm>
            <a:off x="563187" y="2442730"/>
            <a:ext cx="5532813" cy="3873446"/>
            <a:chOff x="563187" y="2442730"/>
            <a:chExt cx="5532813" cy="3873446"/>
          </a:xfrm>
        </p:grpSpPr>
        <p:grpSp>
          <p:nvGrpSpPr>
            <p:cNvPr id="23" name="Groupe 22"/>
            <p:cNvGrpSpPr/>
            <p:nvPr/>
          </p:nvGrpSpPr>
          <p:grpSpPr>
            <a:xfrm>
              <a:off x="563187" y="2442730"/>
              <a:ext cx="5532813" cy="3873446"/>
              <a:chOff x="180236" y="2571837"/>
              <a:chExt cx="5532813" cy="3873446"/>
            </a:xfrm>
          </p:grpSpPr>
          <p:grpSp>
            <p:nvGrpSpPr>
              <p:cNvPr id="13" name="Groupe 12"/>
              <p:cNvGrpSpPr/>
              <p:nvPr/>
            </p:nvGrpSpPr>
            <p:grpSpPr>
              <a:xfrm>
                <a:off x="180236" y="2571837"/>
                <a:ext cx="5532813" cy="3873446"/>
                <a:chOff x="426720" y="2177766"/>
                <a:chExt cx="5532813" cy="3873446"/>
              </a:xfrm>
            </p:grpSpPr>
            <p:pic>
              <p:nvPicPr>
                <p:cNvPr id="11" name="Image 10"/>
                <p:cNvPicPr>
                  <a:picLocks noChangeAspect="1"/>
                </p:cNvPicPr>
                <p:nvPr/>
              </p:nvPicPr>
              <p:blipFill>
                <a:blip r:embed="rId6"/>
                <a:stretch>
                  <a:fillRect/>
                </a:stretch>
              </p:blipFill>
              <p:spPr>
                <a:xfrm>
                  <a:off x="426720" y="2177766"/>
                  <a:ext cx="5532813" cy="3489928"/>
                </a:xfrm>
                <a:prstGeom prst="rect">
                  <a:avLst/>
                </a:prstGeom>
              </p:spPr>
            </p:pic>
            <p:sp>
              <p:nvSpPr>
                <p:cNvPr id="12" name="ZoneTexte 11"/>
                <p:cNvSpPr txBox="1"/>
                <p:nvPr/>
              </p:nvSpPr>
              <p:spPr>
                <a:xfrm>
                  <a:off x="426720" y="5681880"/>
                  <a:ext cx="2583400" cy="369332"/>
                </a:xfrm>
                <a:prstGeom prst="rect">
                  <a:avLst/>
                </a:prstGeom>
                <a:noFill/>
              </p:spPr>
              <p:txBody>
                <a:bodyPr wrap="none" rtlCol="0">
                  <a:spAutoFit/>
                </a:bodyPr>
                <a:lstStyle/>
                <a:p>
                  <a:r>
                    <a:rPr lang="en-GB" dirty="0" smtClean="0">
                      <a:solidFill>
                        <a:schemeClr val="bg1"/>
                      </a:solidFill>
                    </a:rPr>
                    <a:t>Credit: </a:t>
                  </a:r>
                  <a:r>
                    <a:rPr lang="en-GB" dirty="0" err="1" smtClean="0">
                      <a:solidFill>
                        <a:schemeClr val="bg1"/>
                      </a:solidFill>
                    </a:rPr>
                    <a:t>Minardi</a:t>
                  </a:r>
                  <a:r>
                    <a:rPr lang="en-GB" dirty="0" smtClean="0">
                      <a:solidFill>
                        <a:schemeClr val="bg1"/>
                      </a:solidFill>
                    </a:rPr>
                    <a:t> et al 2016</a:t>
                  </a:r>
                  <a:endParaRPr lang="en-GB" dirty="0">
                    <a:solidFill>
                      <a:schemeClr val="bg1"/>
                    </a:solidFill>
                  </a:endParaRPr>
                </a:p>
              </p:txBody>
            </p:sp>
          </p:grpSp>
          <p:sp>
            <p:nvSpPr>
              <p:cNvPr id="14" name="ZoneTexte 13"/>
              <p:cNvSpPr txBox="1"/>
              <p:nvPr/>
            </p:nvSpPr>
            <p:spPr>
              <a:xfrm>
                <a:off x="4382785" y="4271611"/>
                <a:ext cx="1098378" cy="369332"/>
              </a:xfrm>
              <a:prstGeom prst="rect">
                <a:avLst/>
              </a:prstGeom>
              <a:noFill/>
            </p:spPr>
            <p:txBody>
              <a:bodyPr wrap="none" rtlCol="0">
                <a:spAutoFit/>
              </a:bodyPr>
              <a:lstStyle/>
              <a:p>
                <a:r>
                  <a:rPr lang="en-GB" dirty="0" smtClean="0"/>
                  <a:t>All-in-one</a:t>
                </a:r>
                <a:endParaRPr lang="en-GB" dirty="0"/>
              </a:p>
            </p:txBody>
          </p:sp>
          <p:sp>
            <p:nvSpPr>
              <p:cNvPr id="15" name="ZoneTexte 14"/>
              <p:cNvSpPr txBox="1"/>
              <p:nvPr/>
            </p:nvSpPr>
            <p:spPr>
              <a:xfrm>
                <a:off x="2796760" y="3097995"/>
                <a:ext cx="1543499" cy="369332"/>
              </a:xfrm>
              <a:prstGeom prst="rect">
                <a:avLst/>
              </a:prstGeom>
              <a:noFill/>
            </p:spPr>
            <p:txBody>
              <a:bodyPr wrap="none" rtlCol="0">
                <a:spAutoFit/>
              </a:bodyPr>
              <a:lstStyle/>
              <a:p>
                <a:r>
                  <a:rPr lang="en-GB" dirty="0" smtClean="0"/>
                  <a:t>Pairwise ABCD</a:t>
                </a:r>
                <a:endParaRPr lang="en-GB" dirty="0"/>
              </a:p>
            </p:txBody>
          </p:sp>
          <p:cxnSp>
            <p:nvCxnSpPr>
              <p:cNvPr id="17" name="Connecteur droit avec flèche 16"/>
              <p:cNvCxnSpPr>
                <a:stCxn id="15" idx="2"/>
              </p:cNvCxnSpPr>
              <p:nvPr/>
            </p:nvCxnSpPr>
            <p:spPr>
              <a:xfrm flipH="1">
                <a:off x="3439391" y="3467327"/>
                <a:ext cx="129119" cy="383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14" idx="1"/>
              </p:cNvCxnSpPr>
              <p:nvPr/>
            </p:nvCxnSpPr>
            <p:spPr>
              <a:xfrm flipH="1" flipV="1">
                <a:off x="4201714" y="4264518"/>
                <a:ext cx="181071" cy="191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28" name="Rectangle à coins arrondis 27"/>
                <p:cNvSpPr/>
                <p:nvPr/>
              </p:nvSpPr>
              <p:spPr>
                <a:xfrm>
                  <a:off x="3329593" y="4819153"/>
                  <a:ext cx="2471881" cy="62152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fr-FR" i="1" smtClean="0">
                            <a:solidFill>
                              <a:schemeClr val="tx1"/>
                            </a:solidFill>
                            <a:latin typeface="Cambria Math" panose="02040503050406030204" pitchFamily="18" charset="0"/>
                            <a:sym typeface="Wingdings" panose="05000000000000000000" pitchFamily="2" charset="2"/>
                          </a:rPr>
                          <m:t>𝑆𝑁</m:t>
                        </m:r>
                        <m:sSub>
                          <m:sSubPr>
                            <m:ctrlPr>
                              <a:rPr lang="fr-FR" i="1">
                                <a:solidFill>
                                  <a:schemeClr val="tx1"/>
                                </a:solidFill>
                                <a:latin typeface="Cambria Math" panose="02040503050406030204" pitchFamily="18" charset="0"/>
                                <a:sym typeface="Wingdings" panose="05000000000000000000" pitchFamily="2" charset="2"/>
                              </a:rPr>
                            </m:ctrlPr>
                          </m:sSubPr>
                          <m:e>
                            <m:r>
                              <a:rPr lang="fr-FR" i="1">
                                <a:solidFill>
                                  <a:schemeClr val="tx1"/>
                                </a:solidFill>
                                <a:latin typeface="Cambria Math" panose="02040503050406030204" pitchFamily="18" charset="0"/>
                                <a:sym typeface="Wingdings" panose="05000000000000000000" pitchFamily="2" charset="2"/>
                              </a:rPr>
                              <m:t>𝑅</m:t>
                            </m:r>
                          </m:e>
                          <m:sub>
                            <m:r>
                              <a:rPr lang="fr-FR" i="1">
                                <a:solidFill>
                                  <a:schemeClr val="tx1"/>
                                </a:solidFill>
                                <a:latin typeface="Cambria Math" panose="02040503050406030204" pitchFamily="18" charset="0"/>
                                <a:sym typeface="Wingdings" panose="05000000000000000000" pitchFamily="2" charset="2"/>
                              </a:rPr>
                              <m:t>𝐴𝐼𝑂</m:t>
                            </m:r>
                          </m:sub>
                        </m:sSub>
                        <m:r>
                          <a:rPr lang="fr-FR" i="1">
                            <a:solidFill>
                              <a:schemeClr val="tx1"/>
                            </a:solidFill>
                            <a:latin typeface="Cambria Math" panose="02040503050406030204" pitchFamily="18" charset="0"/>
                            <a:sym typeface="Wingdings" panose="05000000000000000000" pitchFamily="2" charset="2"/>
                          </a:rPr>
                          <m:t>∼</m:t>
                        </m:r>
                        <m:f>
                          <m:fPr>
                            <m:ctrlPr>
                              <a:rPr lang="fr-FR" b="0" i="1" smtClean="0">
                                <a:solidFill>
                                  <a:schemeClr val="tx1"/>
                                </a:solidFill>
                                <a:latin typeface="Cambria Math" panose="02040503050406030204" pitchFamily="18" charset="0"/>
                                <a:sym typeface="Wingdings" panose="05000000000000000000" pitchFamily="2" charset="2"/>
                              </a:rPr>
                            </m:ctrlPr>
                          </m:fPr>
                          <m:num>
                            <m:r>
                              <a:rPr lang="fr-FR" b="0" i="1" smtClean="0">
                                <a:solidFill>
                                  <a:schemeClr val="tx1"/>
                                </a:solidFill>
                                <a:latin typeface="Cambria Math" panose="02040503050406030204" pitchFamily="18" charset="0"/>
                                <a:sym typeface="Wingdings" panose="05000000000000000000" pitchFamily="2" charset="2"/>
                              </a:rPr>
                              <m:t>1</m:t>
                            </m:r>
                          </m:num>
                          <m:den>
                            <m:r>
                              <a:rPr lang="fr-FR" b="0" i="1" smtClean="0">
                                <a:solidFill>
                                  <a:schemeClr val="tx1"/>
                                </a:solidFill>
                                <a:latin typeface="Cambria Math" panose="02040503050406030204" pitchFamily="18" charset="0"/>
                                <a:sym typeface="Wingdings" panose="05000000000000000000" pitchFamily="2" charset="2"/>
                              </a:rPr>
                              <m:t>2</m:t>
                            </m:r>
                          </m:den>
                        </m:f>
                        <m:r>
                          <a:rPr lang="fr-FR" b="0" i="1" smtClean="0">
                            <a:solidFill>
                              <a:schemeClr val="tx1"/>
                            </a:solidFill>
                            <a:latin typeface="Cambria Math" panose="02040503050406030204" pitchFamily="18" charset="0"/>
                            <a:sym typeface="Wingdings" panose="05000000000000000000" pitchFamily="2" charset="2"/>
                          </a:rPr>
                          <m:t>⋅</m:t>
                        </m:r>
                        <m:r>
                          <a:rPr lang="fr-FR" i="1">
                            <a:solidFill>
                              <a:schemeClr val="tx1"/>
                            </a:solidFill>
                            <a:latin typeface="Cambria Math" panose="02040503050406030204" pitchFamily="18" charset="0"/>
                            <a:sym typeface="Wingdings" panose="05000000000000000000" pitchFamily="2" charset="2"/>
                          </a:rPr>
                          <m:t>𝑆𝑁</m:t>
                        </m:r>
                        <m:sSub>
                          <m:sSubPr>
                            <m:ctrlPr>
                              <a:rPr lang="fr-FR" i="1">
                                <a:solidFill>
                                  <a:schemeClr val="tx1"/>
                                </a:solidFill>
                                <a:latin typeface="Cambria Math" panose="02040503050406030204" pitchFamily="18" charset="0"/>
                                <a:sym typeface="Wingdings" panose="05000000000000000000" pitchFamily="2" charset="2"/>
                              </a:rPr>
                            </m:ctrlPr>
                          </m:sSubPr>
                          <m:e>
                            <m:r>
                              <a:rPr lang="fr-FR" i="1">
                                <a:solidFill>
                                  <a:schemeClr val="tx1"/>
                                </a:solidFill>
                                <a:latin typeface="Cambria Math" panose="02040503050406030204" pitchFamily="18" charset="0"/>
                                <a:sym typeface="Wingdings" panose="05000000000000000000" pitchFamily="2" charset="2"/>
                              </a:rPr>
                              <m:t>𝑅</m:t>
                            </m:r>
                          </m:e>
                          <m:sub>
                            <m:r>
                              <a:rPr lang="fr-FR" i="1">
                                <a:solidFill>
                                  <a:schemeClr val="tx1"/>
                                </a:solidFill>
                                <a:latin typeface="Cambria Math" panose="02040503050406030204" pitchFamily="18" charset="0"/>
                                <a:sym typeface="Wingdings" panose="05000000000000000000" pitchFamily="2" charset="2"/>
                              </a:rPr>
                              <m:t>𝑃𝑊</m:t>
                            </m:r>
                          </m:sub>
                        </m:sSub>
                      </m:oMath>
                    </m:oMathPara>
                  </a14:m>
                  <a:endParaRPr lang="en-GB" dirty="0">
                    <a:solidFill>
                      <a:schemeClr val="tx1"/>
                    </a:solidFill>
                  </a:endParaRPr>
                </a:p>
              </p:txBody>
            </p:sp>
          </mc:Choice>
          <mc:Fallback>
            <p:sp>
              <p:nvSpPr>
                <p:cNvPr id="28" name="Rectangle à coins arrondis 27"/>
                <p:cNvSpPr>
                  <a:spLocks noRot="1" noChangeAspect="1" noMove="1" noResize="1" noEditPoints="1" noAdjustHandles="1" noChangeArrowheads="1" noChangeShapeType="1" noTextEdit="1"/>
                </p:cNvSpPr>
                <p:nvPr/>
              </p:nvSpPr>
              <p:spPr>
                <a:xfrm>
                  <a:off x="3329593" y="4819153"/>
                  <a:ext cx="2471881" cy="621522"/>
                </a:xfrm>
                <a:prstGeom prst="roundRect">
                  <a:avLst/>
                </a:prstGeom>
                <a:blipFill>
                  <a:blip r:embed="rId7"/>
                  <a:stretch>
                    <a:fillRect/>
                  </a:stretch>
                </a:blipFill>
                <a:ln>
                  <a:solidFill>
                    <a:schemeClr val="tx1"/>
                  </a:solidFill>
                </a:ln>
              </p:spPr>
              <p:txBody>
                <a:bodyPr/>
                <a:lstStyle/>
                <a:p>
                  <a:r>
                    <a:rPr lang="en-GB">
                      <a:noFill/>
                    </a:rPr>
                    <a:t> </a:t>
                  </a:r>
                </a:p>
              </p:txBody>
            </p:sp>
          </mc:Fallback>
        </mc:AlternateContent>
      </p:grpSp>
      <p:grpSp>
        <p:nvGrpSpPr>
          <p:cNvPr id="21" name="Groupe 20"/>
          <p:cNvGrpSpPr/>
          <p:nvPr/>
        </p:nvGrpSpPr>
        <p:grpSpPr>
          <a:xfrm>
            <a:off x="6796643" y="2266224"/>
            <a:ext cx="4720291" cy="1984605"/>
            <a:chOff x="6796643" y="2266224"/>
            <a:chExt cx="4720291" cy="1984605"/>
          </a:xfrm>
        </p:grpSpPr>
        <p:pic>
          <p:nvPicPr>
            <p:cNvPr id="32" name="Image 31"/>
            <p:cNvPicPr>
              <a:picLocks noChangeAspect="1"/>
            </p:cNvPicPr>
            <p:nvPr/>
          </p:nvPicPr>
          <p:blipFill>
            <a:blip r:embed="rId8"/>
            <a:stretch>
              <a:fillRect/>
            </a:stretch>
          </p:blipFill>
          <p:spPr>
            <a:xfrm>
              <a:off x="6796643" y="2266224"/>
              <a:ext cx="4720291" cy="1984605"/>
            </a:xfrm>
            <a:prstGeom prst="rect">
              <a:avLst/>
            </a:prstGeom>
          </p:spPr>
        </p:pic>
        <mc:AlternateContent xmlns:mc="http://schemas.openxmlformats.org/markup-compatibility/2006">
          <mc:Choice xmlns:a14="http://schemas.microsoft.com/office/drawing/2010/main" Requires="a14">
            <p:sp>
              <p:nvSpPr>
                <p:cNvPr id="33" name="Rectangle à coins arrondis 32"/>
                <p:cNvSpPr/>
                <p:nvPr/>
              </p:nvSpPr>
              <p:spPr>
                <a:xfrm>
                  <a:off x="9609288" y="3217559"/>
                  <a:ext cx="1696026" cy="62152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fr-FR" b="0" i="1" smtClean="0">
                                <a:solidFill>
                                  <a:schemeClr val="tx1"/>
                                </a:solidFill>
                                <a:latin typeface="Cambria Math" panose="02040503050406030204" pitchFamily="18" charset="0"/>
                                <a:sym typeface="Wingdings" panose="05000000000000000000" pitchFamily="2" charset="2"/>
                              </a:rPr>
                            </m:ctrlPr>
                          </m:sSubPr>
                          <m:e>
                            <m:r>
                              <a:rPr lang="fr-FR" b="0" i="1" smtClean="0">
                                <a:solidFill>
                                  <a:schemeClr val="tx1"/>
                                </a:solidFill>
                                <a:latin typeface="Cambria Math" panose="02040503050406030204" pitchFamily="18" charset="0"/>
                                <a:sym typeface="Wingdings" panose="05000000000000000000" pitchFamily="2" charset="2"/>
                              </a:rPr>
                              <m:t>𝜎</m:t>
                            </m:r>
                          </m:e>
                          <m:sub>
                            <m:r>
                              <a:rPr lang="fr-FR" b="0" i="1" smtClean="0">
                                <a:solidFill>
                                  <a:schemeClr val="tx1"/>
                                </a:solidFill>
                                <a:latin typeface="Cambria Math" panose="02040503050406030204" pitchFamily="18" charset="0"/>
                                <a:sym typeface="Wingdings" panose="05000000000000000000" pitchFamily="2" charset="2"/>
                              </a:rPr>
                              <m:t>𝐴𝐼𝑂</m:t>
                            </m:r>
                          </m:sub>
                        </m:sSub>
                        <m:r>
                          <a:rPr lang="fr-FR" i="1">
                            <a:solidFill>
                              <a:schemeClr val="tx1"/>
                            </a:solidFill>
                            <a:latin typeface="Cambria Math" panose="02040503050406030204" pitchFamily="18" charset="0"/>
                            <a:sym typeface="Wingdings" panose="05000000000000000000" pitchFamily="2" charset="2"/>
                          </a:rPr>
                          <m:t>∼</m:t>
                        </m:r>
                        <m:f>
                          <m:fPr>
                            <m:ctrlPr>
                              <a:rPr lang="fr-FR" b="0" i="1" smtClean="0">
                                <a:solidFill>
                                  <a:schemeClr val="tx1"/>
                                </a:solidFill>
                                <a:latin typeface="Cambria Math" panose="02040503050406030204" pitchFamily="18" charset="0"/>
                                <a:sym typeface="Wingdings" panose="05000000000000000000" pitchFamily="2" charset="2"/>
                              </a:rPr>
                            </m:ctrlPr>
                          </m:fPr>
                          <m:num>
                            <m:r>
                              <a:rPr lang="fr-FR" b="0" i="1" smtClean="0">
                                <a:solidFill>
                                  <a:schemeClr val="tx1"/>
                                </a:solidFill>
                                <a:latin typeface="Cambria Math" panose="02040503050406030204" pitchFamily="18" charset="0"/>
                                <a:sym typeface="Wingdings" panose="05000000000000000000" pitchFamily="2" charset="2"/>
                              </a:rPr>
                              <m:t>1</m:t>
                            </m:r>
                          </m:num>
                          <m:den>
                            <m:r>
                              <a:rPr lang="fr-FR" b="0" i="1" smtClean="0">
                                <a:solidFill>
                                  <a:schemeClr val="tx1"/>
                                </a:solidFill>
                                <a:latin typeface="Cambria Math" panose="02040503050406030204" pitchFamily="18" charset="0"/>
                                <a:sym typeface="Wingdings" panose="05000000000000000000" pitchFamily="2" charset="2"/>
                              </a:rPr>
                              <m:t>2</m:t>
                            </m:r>
                          </m:den>
                        </m:f>
                        <m:r>
                          <a:rPr lang="fr-FR" b="0" i="1" smtClean="0">
                            <a:solidFill>
                              <a:schemeClr val="tx1"/>
                            </a:solidFill>
                            <a:latin typeface="Cambria Math" panose="02040503050406030204" pitchFamily="18" charset="0"/>
                            <a:sym typeface="Wingdings" panose="05000000000000000000" pitchFamily="2" charset="2"/>
                          </a:rPr>
                          <m:t>⋅</m:t>
                        </m:r>
                        <m:sSub>
                          <m:sSubPr>
                            <m:ctrlPr>
                              <a:rPr lang="fr-FR" b="0" i="1" smtClean="0">
                                <a:solidFill>
                                  <a:schemeClr val="tx1"/>
                                </a:solidFill>
                                <a:latin typeface="Cambria Math" panose="02040503050406030204" pitchFamily="18" charset="0"/>
                                <a:sym typeface="Wingdings" panose="05000000000000000000" pitchFamily="2" charset="2"/>
                              </a:rPr>
                            </m:ctrlPr>
                          </m:sSubPr>
                          <m:e>
                            <m:r>
                              <a:rPr lang="fr-FR" b="0" i="1" smtClean="0">
                                <a:solidFill>
                                  <a:schemeClr val="tx1"/>
                                </a:solidFill>
                                <a:latin typeface="Cambria Math" panose="02040503050406030204" pitchFamily="18" charset="0"/>
                                <a:sym typeface="Wingdings" panose="05000000000000000000" pitchFamily="2" charset="2"/>
                              </a:rPr>
                              <m:t>𝜎</m:t>
                            </m:r>
                          </m:e>
                          <m:sub>
                            <m:r>
                              <a:rPr lang="fr-FR" b="0" i="1" smtClean="0">
                                <a:solidFill>
                                  <a:schemeClr val="tx1"/>
                                </a:solidFill>
                                <a:latin typeface="Cambria Math" panose="02040503050406030204" pitchFamily="18" charset="0"/>
                                <a:sym typeface="Wingdings" panose="05000000000000000000" pitchFamily="2" charset="2"/>
                              </a:rPr>
                              <m:t>𝑃𝑊</m:t>
                            </m:r>
                          </m:sub>
                        </m:sSub>
                      </m:oMath>
                    </m:oMathPara>
                  </a14:m>
                  <a:endParaRPr lang="en-GB" dirty="0">
                    <a:solidFill>
                      <a:schemeClr val="tx1"/>
                    </a:solidFill>
                  </a:endParaRPr>
                </a:p>
              </p:txBody>
            </p:sp>
          </mc:Choice>
          <mc:Fallback>
            <p:sp>
              <p:nvSpPr>
                <p:cNvPr id="33" name="Rectangle à coins arrondis 32"/>
                <p:cNvSpPr>
                  <a:spLocks noRot="1" noChangeAspect="1" noMove="1" noResize="1" noEditPoints="1" noAdjustHandles="1" noChangeArrowheads="1" noChangeShapeType="1" noTextEdit="1"/>
                </p:cNvSpPr>
                <p:nvPr/>
              </p:nvSpPr>
              <p:spPr>
                <a:xfrm>
                  <a:off x="9609288" y="3217559"/>
                  <a:ext cx="1696026" cy="621522"/>
                </a:xfrm>
                <a:prstGeom prst="roundRect">
                  <a:avLst/>
                </a:prstGeom>
                <a:blipFill>
                  <a:blip r:embed="rId9"/>
                  <a:stretch>
                    <a:fillRect/>
                  </a:stretch>
                </a:blipFill>
                <a:ln>
                  <a:solidFill>
                    <a:schemeClr val="tx1"/>
                  </a:solidFill>
                </a:ln>
              </p:spPr>
              <p:txBody>
                <a:bodyPr/>
                <a:lstStyle/>
                <a:p>
                  <a:r>
                    <a:rPr lang="en-GB">
                      <a:noFill/>
                    </a:rPr>
                    <a:t> </a:t>
                  </a:r>
                </a:p>
              </p:txBody>
            </p:sp>
          </mc:Fallback>
        </mc:AlternateContent>
      </p:grpSp>
      <p:cxnSp>
        <p:nvCxnSpPr>
          <p:cNvPr id="35" name="Connecteur droit avec flèche 34"/>
          <p:cNvCxnSpPr/>
          <p:nvPr/>
        </p:nvCxnSpPr>
        <p:spPr>
          <a:xfrm flipV="1">
            <a:off x="6313755" y="3345313"/>
            <a:ext cx="357209" cy="981857"/>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9" name="ZoneTexte 38"/>
              <p:cNvSpPr txBox="1"/>
              <p:nvPr/>
            </p:nvSpPr>
            <p:spPr>
              <a:xfrm rot="17394924">
                <a:off x="5757800" y="3460761"/>
                <a:ext cx="1283749" cy="338554"/>
              </a:xfrm>
              <a:prstGeom prst="rect">
                <a:avLst/>
              </a:prstGeom>
              <a:noFill/>
            </p:spPr>
            <p:txBody>
              <a:bodyPr wrap="none" rtlCol="0">
                <a:spAutoFit/>
              </a:bodyPr>
              <a:lstStyle/>
              <a:p>
                <a:pPr/>
                <a14:m>
                  <m:oMath xmlns:m="http://schemas.openxmlformats.org/officeDocument/2006/math">
                    <m:r>
                      <a:rPr lang="fr-FR" sz="1600" i="1" smtClean="0">
                        <a:solidFill>
                          <a:schemeClr val="bg1"/>
                        </a:solidFill>
                        <a:latin typeface="Cambria Math" panose="02040503050406030204" pitchFamily="18" charset="0"/>
                      </a:rPr>
                      <m:t>≠</m:t>
                    </m:r>
                  </m:oMath>
                </a14:m>
                <a:r>
                  <a:rPr lang="en-GB" sz="1600" dirty="0" smtClean="0">
                    <a:solidFill>
                      <a:schemeClr val="bg1"/>
                    </a:solidFill>
                  </a:rPr>
                  <a:t> hypothesis</a:t>
                </a:r>
                <a:endParaRPr lang="en-GB" sz="1600" dirty="0">
                  <a:solidFill>
                    <a:schemeClr val="bg1"/>
                  </a:solidFill>
                </a:endParaRPr>
              </a:p>
            </p:txBody>
          </p:sp>
        </mc:Choice>
        <mc:Fallback>
          <p:sp>
            <p:nvSpPr>
              <p:cNvPr id="39" name="ZoneTexte 38"/>
              <p:cNvSpPr txBox="1">
                <a:spLocks noRot="1" noChangeAspect="1" noMove="1" noResize="1" noEditPoints="1" noAdjustHandles="1" noChangeArrowheads="1" noChangeShapeType="1" noTextEdit="1"/>
              </p:cNvSpPr>
              <p:nvPr/>
            </p:nvSpPr>
            <p:spPr>
              <a:xfrm rot="17394924">
                <a:off x="5757800" y="3460761"/>
                <a:ext cx="1283749" cy="338554"/>
              </a:xfrm>
              <a:prstGeom prst="rect">
                <a:avLst/>
              </a:prstGeom>
              <a:blipFill>
                <a:blip r:embed="rId10"/>
                <a:stretch>
                  <a:fillRect t="-922" r="-960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5" name="Rectangle à coins arrondis 24"/>
              <p:cNvSpPr/>
              <p:nvPr/>
            </p:nvSpPr>
            <p:spPr>
              <a:xfrm>
                <a:off x="8217483" y="1283339"/>
                <a:ext cx="2471881" cy="62152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sym typeface="Wingdings" panose="05000000000000000000" pitchFamily="2" charset="2"/>
                        </a:rPr>
                        <m:t>𝑆𝑁</m:t>
                      </m:r>
                      <m:sSub>
                        <m:sSubPr>
                          <m:ctrlPr>
                            <a:rPr lang="fr-FR" i="1">
                              <a:latin typeface="Cambria Math" panose="02040503050406030204" pitchFamily="18" charset="0"/>
                              <a:sym typeface="Wingdings" panose="05000000000000000000" pitchFamily="2" charset="2"/>
                            </a:rPr>
                          </m:ctrlPr>
                        </m:sSubPr>
                        <m:e>
                          <m:r>
                            <a:rPr lang="fr-FR" i="1">
                              <a:latin typeface="Cambria Math" panose="02040503050406030204" pitchFamily="18" charset="0"/>
                              <a:sym typeface="Wingdings" panose="05000000000000000000" pitchFamily="2" charset="2"/>
                            </a:rPr>
                            <m:t>𝑅</m:t>
                          </m:r>
                        </m:e>
                        <m:sub>
                          <m:r>
                            <a:rPr lang="fr-FR" i="1">
                              <a:latin typeface="Cambria Math" panose="02040503050406030204" pitchFamily="18" charset="0"/>
                              <a:sym typeface="Wingdings" panose="05000000000000000000" pitchFamily="2" charset="2"/>
                            </a:rPr>
                            <m:t>𝐴𝐼𝑂</m:t>
                          </m:r>
                        </m:sub>
                      </m:sSub>
                      <m:r>
                        <a:rPr lang="fr-FR" i="1">
                          <a:latin typeface="Cambria Math" panose="02040503050406030204" pitchFamily="18" charset="0"/>
                          <a:sym typeface="Wingdings" panose="05000000000000000000" pitchFamily="2" charset="2"/>
                        </a:rPr>
                        <m:t>∼</m:t>
                      </m:r>
                      <m:rad>
                        <m:radPr>
                          <m:degHide m:val="on"/>
                          <m:ctrlPr>
                            <a:rPr lang="fr-FR" i="1">
                              <a:latin typeface="Cambria Math" panose="02040503050406030204" pitchFamily="18" charset="0"/>
                              <a:sym typeface="Wingdings" panose="05000000000000000000" pitchFamily="2" charset="2"/>
                            </a:rPr>
                          </m:ctrlPr>
                        </m:radPr>
                        <m:deg/>
                        <m:e>
                          <m:r>
                            <a:rPr lang="fr-FR" i="1">
                              <a:latin typeface="Cambria Math" panose="02040503050406030204" pitchFamily="18" charset="0"/>
                              <a:sym typeface="Wingdings" panose="05000000000000000000" pitchFamily="2" charset="2"/>
                            </a:rPr>
                            <m:t>2</m:t>
                          </m:r>
                        </m:e>
                      </m:rad>
                      <m:r>
                        <a:rPr lang="fr-FR" i="1">
                          <a:latin typeface="Cambria Math" panose="02040503050406030204" pitchFamily="18" charset="0"/>
                          <a:sym typeface="Wingdings" panose="05000000000000000000" pitchFamily="2" charset="2"/>
                        </a:rPr>
                        <m:t>⋅</m:t>
                      </m:r>
                      <m:r>
                        <a:rPr lang="fr-FR" i="1">
                          <a:latin typeface="Cambria Math" panose="02040503050406030204" pitchFamily="18" charset="0"/>
                          <a:sym typeface="Wingdings" panose="05000000000000000000" pitchFamily="2" charset="2"/>
                        </a:rPr>
                        <m:t>𝑆𝑁</m:t>
                      </m:r>
                      <m:sSub>
                        <m:sSubPr>
                          <m:ctrlPr>
                            <a:rPr lang="fr-FR" i="1">
                              <a:latin typeface="Cambria Math" panose="02040503050406030204" pitchFamily="18" charset="0"/>
                              <a:sym typeface="Wingdings" panose="05000000000000000000" pitchFamily="2" charset="2"/>
                            </a:rPr>
                          </m:ctrlPr>
                        </m:sSubPr>
                        <m:e>
                          <m:r>
                            <a:rPr lang="fr-FR" i="1">
                              <a:latin typeface="Cambria Math" panose="02040503050406030204" pitchFamily="18" charset="0"/>
                              <a:sym typeface="Wingdings" panose="05000000000000000000" pitchFamily="2" charset="2"/>
                            </a:rPr>
                            <m:t>𝑅</m:t>
                          </m:r>
                        </m:e>
                        <m:sub>
                          <m:r>
                            <a:rPr lang="fr-FR" i="1">
                              <a:latin typeface="Cambria Math" panose="02040503050406030204" pitchFamily="18" charset="0"/>
                              <a:sym typeface="Wingdings" panose="05000000000000000000" pitchFamily="2" charset="2"/>
                            </a:rPr>
                            <m:t>𝑃𝑊</m:t>
                          </m:r>
                        </m:sub>
                      </m:sSub>
                    </m:oMath>
                  </m:oMathPara>
                </a14:m>
                <a:endParaRPr lang="en-GB" dirty="0"/>
              </a:p>
            </p:txBody>
          </p:sp>
        </mc:Choice>
        <mc:Fallback>
          <p:sp>
            <p:nvSpPr>
              <p:cNvPr id="25" name="Rectangle à coins arrondis 24"/>
              <p:cNvSpPr>
                <a:spLocks noRot="1" noChangeAspect="1" noMove="1" noResize="1" noEditPoints="1" noAdjustHandles="1" noChangeArrowheads="1" noChangeShapeType="1" noTextEdit="1"/>
              </p:cNvSpPr>
              <p:nvPr/>
            </p:nvSpPr>
            <p:spPr>
              <a:xfrm>
                <a:off x="8217483" y="1283339"/>
                <a:ext cx="2471881" cy="621522"/>
              </a:xfrm>
              <a:prstGeom prst="roundRect">
                <a:avLst/>
              </a:prstGeom>
              <a:blipFill>
                <a:blip r:embed="rId11"/>
                <a:stretch>
                  <a:fillRect/>
                </a:stretch>
              </a:blipFill>
              <a:ln>
                <a:solidFill>
                  <a:schemeClr val="bg1"/>
                </a:solidFill>
              </a:ln>
            </p:spPr>
            <p:txBody>
              <a:bodyPr/>
              <a:lstStyle/>
              <a:p>
                <a:r>
                  <a:rPr lang="en-GB">
                    <a:noFill/>
                  </a:rPr>
                  <a:t> </a:t>
                </a:r>
              </a:p>
            </p:txBody>
          </p:sp>
        </mc:Fallback>
      </mc:AlternateContent>
      <p:sp>
        <p:nvSpPr>
          <p:cNvPr id="7" name="ZoneTexte 6"/>
          <p:cNvSpPr txBox="1"/>
          <p:nvPr/>
        </p:nvSpPr>
        <p:spPr>
          <a:xfrm>
            <a:off x="10800295" y="1313681"/>
            <a:ext cx="1433277" cy="307777"/>
          </a:xfrm>
          <a:prstGeom prst="rect">
            <a:avLst/>
          </a:prstGeom>
          <a:noFill/>
        </p:spPr>
        <p:txBody>
          <a:bodyPr wrap="none" rtlCol="0">
            <a:spAutoFit/>
          </a:bodyPr>
          <a:lstStyle/>
          <a:p>
            <a:r>
              <a:rPr lang="en-GB" sz="1400" dirty="0" smtClean="0">
                <a:solidFill>
                  <a:schemeClr val="bg1"/>
                </a:solidFill>
              </a:rPr>
              <a:t>(in photon noise)</a:t>
            </a:r>
            <a:endParaRPr lang="en-GB" sz="1400" dirty="0">
              <a:solidFill>
                <a:schemeClr val="bg1"/>
              </a:solidFill>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47793903"/>
      </p:ext>
    </p:extLst>
  </p:cSld>
  <p:clrMapOvr>
    <a:masterClrMapping/>
  </p:clrMapOvr>
  <mc:AlternateContent xmlns:mc="http://schemas.openxmlformats.org/markup-compatibility/2006">
    <mc:Choice xmlns:p14="http://schemas.microsoft.com/office/powerpoint/2010/main" Requires="p14">
      <p:transition spd="slow" p14:dur="2000" advTm="87222"/>
    </mc:Choice>
    <mc:Fallback>
      <p:transition spd="slow" advTm="8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latin typeface="+mn-lt"/>
              </a:rPr>
              <a:t>14/03/2023</a:t>
            </a:r>
            <a:endParaRPr lang="fr-FR" noProof="0" dirty="0">
              <a:latin typeface="+mn-lt"/>
            </a:endParaRPr>
          </a:p>
        </p:txBody>
      </p:sp>
      <p:sp>
        <p:nvSpPr>
          <p:cNvPr id="3" name="Espace réservé du pied de page 2"/>
          <p:cNvSpPr>
            <a:spLocks noGrp="1"/>
          </p:cNvSpPr>
          <p:nvPr>
            <p:ph type="ftr" sz="quarter" idx="11"/>
          </p:nvPr>
        </p:nvSpPr>
        <p:spPr/>
        <p:txBody>
          <a:bodyPr/>
          <a:lstStyle/>
          <a:p>
            <a:r>
              <a:rPr lang="fr-FR" noProof="0" dirty="0" smtClean="0">
                <a:latin typeface="+mn-lt"/>
              </a:rPr>
              <a:t>CHARA meeting 2023</a:t>
            </a:r>
            <a:endParaRPr lang="fr-FR" noProof="0" dirty="0">
              <a:latin typeface="+mn-lt"/>
            </a:endParaRPr>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latin typeface="+mn-lt"/>
              </a:rPr>
              <a:pPr/>
              <a:t>5</a:t>
            </a:fld>
            <a:endParaRPr lang="fr-FR" noProof="0" dirty="0">
              <a:latin typeface="+mn-lt"/>
            </a:endParaRPr>
          </a:p>
        </p:txBody>
      </p:sp>
      <p:sp>
        <p:nvSpPr>
          <p:cNvPr id="5" name="Espace réservé du texte 4"/>
          <p:cNvSpPr>
            <a:spLocks noGrp="1"/>
          </p:cNvSpPr>
          <p:nvPr>
            <p:ph type="body" sz="quarter" idx="13"/>
          </p:nvPr>
        </p:nvSpPr>
        <p:spPr>
          <a:xfrm>
            <a:off x="0" y="141606"/>
            <a:ext cx="426720" cy="581206"/>
          </a:xfrm>
        </p:spPr>
        <p:txBody>
          <a:bodyPr/>
          <a:lstStyle/>
          <a:p>
            <a:r>
              <a:rPr lang="en-GB" dirty="0" smtClean="0"/>
              <a:t>1</a:t>
            </a:r>
            <a:endParaRPr lang="en-GB" dirty="0"/>
          </a:p>
        </p:txBody>
      </p:sp>
      <p:sp>
        <p:nvSpPr>
          <p:cNvPr id="6" name="Espace réservé du texte 5"/>
          <p:cNvSpPr>
            <a:spLocks noGrp="1"/>
          </p:cNvSpPr>
          <p:nvPr>
            <p:ph type="body" sz="quarter" idx="14"/>
          </p:nvPr>
        </p:nvSpPr>
        <p:spPr/>
        <p:txBody>
          <a:bodyPr/>
          <a:lstStyle/>
          <a:p>
            <a:r>
              <a:rPr lang="en-GB" dirty="0" smtClean="0"/>
              <a:t>Objectives</a:t>
            </a:r>
            <a:endParaRPr lang="en-GB" dirty="0"/>
          </a:p>
        </p:txBody>
      </p:sp>
      <p:sp>
        <p:nvSpPr>
          <p:cNvPr id="8" name="Espace réservé du texte 7"/>
          <p:cNvSpPr>
            <a:spLocks noGrp="1"/>
          </p:cNvSpPr>
          <p:nvPr>
            <p:ph type="body" sz="quarter" idx="16"/>
          </p:nvPr>
        </p:nvSpPr>
        <p:spPr/>
        <p:txBody>
          <a:bodyPr>
            <a:normAutofit fontScale="92500"/>
          </a:bodyPr>
          <a:lstStyle/>
          <a:p>
            <a:r>
              <a:rPr lang="en-GB" dirty="0"/>
              <a:t>3</a:t>
            </a:r>
            <a:r>
              <a:rPr lang="en-GB" dirty="0" smtClean="0"/>
              <a:t>. A qualified robust and routine cophaser for CHARA</a:t>
            </a:r>
            <a:endParaRPr lang="en-GB" dirty="0"/>
          </a:p>
        </p:txBody>
      </p:sp>
      <mc:AlternateContent xmlns:mc="http://schemas.openxmlformats.org/markup-compatibility/2006">
        <mc:Choice xmlns:a14="http://schemas.microsoft.com/office/drawing/2010/main" Requires="a14">
          <p:sp>
            <p:nvSpPr>
              <p:cNvPr id="14" name="Rectangle à coins arrondis 13"/>
              <p:cNvSpPr/>
              <p:nvPr/>
            </p:nvSpPr>
            <p:spPr>
              <a:xfrm>
                <a:off x="6216668" y="2560742"/>
                <a:ext cx="5631426" cy="17521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GB" sz="1600" b="1" dirty="0" smtClean="0">
                    <a:latin typeface="Malgun Gothic" panose="020B0503020000020004" pitchFamily="34" charset="-127"/>
                    <a:ea typeface="Malgun Gothic" panose="020B0503020000020004" pitchFamily="34" charset="-127"/>
                  </a:rPr>
                  <a:t>SPICA-FT objectives</a:t>
                </a:r>
              </a:p>
              <a:p>
                <a:pPr marL="285750" indent="-285750">
                  <a:buFont typeface="Arial" panose="020B0604020202020204" pitchFamily="34" charset="0"/>
                  <a:buChar char="•"/>
                </a:pPr>
                <a:r>
                  <a:rPr lang="en-GB" sz="1600" dirty="0" smtClean="0">
                    <a:latin typeface="Malgun Gothic" panose="020B0503020000020004" pitchFamily="34" charset="-127"/>
                    <a:ea typeface="Malgun Gothic" panose="020B0503020000020004" pitchFamily="34" charset="-127"/>
                  </a:rPr>
                  <a:t>Routine </a:t>
                </a:r>
                <a:r>
                  <a:rPr lang="en-GB" sz="1600" dirty="0" smtClean="0">
                    <a:latin typeface="Malgun Gothic" panose="020B0503020000020004" pitchFamily="34" charset="-127"/>
                    <a:ea typeface="Malgun Gothic" panose="020B0503020000020004" pitchFamily="34" charset="-127"/>
                  </a:rPr>
                  <a:t>cophaser of </a:t>
                </a:r>
                <a:r>
                  <a:rPr lang="en-GB" sz="1600" dirty="0" smtClean="0">
                    <a:latin typeface="Malgun Gothic" panose="020B0503020000020004" pitchFamily="34" charset="-127"/>
                    <a:ea typeface="Malgun Gothic" panose="020B0503020000020004" pitchFamily="34" charset="-127"/>
                  </a:rPr>
                  <a:t>CHARA (</a:t>
                </a:r>
                <a14:m>
                  <m:oMath xmlns:m="http://schemas.openxmlformats.org/officeDocument/2006/math">
                    <m:sSub>
                      <m:sSubPr>
                        <m:ctrlPr>
                          <a:rPr lang="fr-FR" sz="1600" b="0" i="1" smtClean="0">
                            <a:latin typeface="Cambria Math" panose="02040503050406030204" pitchFamily="18" charset="0"/>
                            <a:ea typeface="Malgun Gothic" panose="020B0503020000020004" pitchFamily="34" charset="-127"/>
                          </a:rPr>
                        </m:ctrlPr>
                      </m:sSubPr>
                      <m:e>
                        <m:r>
                          <a:rPr lang="fr-FR" sz="1600" b="0" i="1" smtClean="0">
                            <a:latin typeface="Cambria Math" panose="02040503050406030204" pitchFamily="18" charset="0"/>
                            <a:ea typeface="Malgun Gothic" panose="020B0503020000020004" pitchFamily="34" charset="-127"/>
                          </a:rPr>
                          <m:t>𝜎</m:t>
                        </m:r>
                      </m:e>
                      <m:sub>
                        <m:r>
                          <a:rPr lang="fr-FR" sz="1600" b="0" i="1" smtClean="0">
                            <a:latin typeface="Cambria Math" panose="02040503050406030204" pitchFamily="18" charset="0"/>
                            <a:ea typeface="Malgun Gothic" panose="020B0503020000020004" pitchFamily="34" charset="-127"/>
                          </a:rPr>
                          <m:t>𝑂𝑃𝐷</m:t>
                        </m:r>
                      </m:sub>
                    </m:sSub>
                    <m:r>
                      <a:rPr lang="fr-FR" sz="1600" b="0" i="1" smtClean="0">
                        <a:latin typeface="Cambria Math" panose="02040503050406030204" pitchFamily="18" charset="0"/>
                        <a:ea typeface="Malgun Gothic" panose="020B0503020000020004" pitchFamily="34" charset="-127"/>
                      </a:rPr>
                      <m:t>&lt;150</m:t>
                    </m:r>
                  </m:oMath>
                </a14:m>
                <a:r>
                  <a:rPr lang="en-GB" sz="1600" dirty="0" smtClean="0">
                    <a:latin typeface="Malgun Gothic" panose="020B0503020000020004" pitchFamily="34" charset="-127"/>
                    <a:ea typeface="Malgun Gothic" panose="020B0503020000020004" pitchFamily="34" charset="-127"/>
                  </a:rPr>
                  <a:t> nm)</a:t>
                </a:r>
                <a:endParaRPr lang="en-GB" sz="1600" dirty="0" smtClean="0">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sz="1600" dirty="0" smtClean="0">
                    <a:latin typeface="Malgun Gothic" panose="020B0503020000020004" pitchFamily="34" charset="-127"/>
                    <a:ea typeface="Malgun Gothic" panose="020B0503020000020004" pitchFamily="34" charset="-127"/>
                  </a:rPr>
                  <a:t>Using MYSTIC </a:t>
                </a:r>
                <a:r>
                  <a:rPr lang="en-GB" sz="1600" dirty="0" smtClean="0">
                    <a:latin typeface="Malgun Gothic" panose="020B0503020000020004" pitchFamily="34" charset="-127"/>
                    <a:ea typeface="Malgun Gothic" panose="020B0503020000020004" pitchFamily="34" charset="-127"/>
                  </a:rPr>
                  <a:t>or MIRC-X instruments </a:t>
                </a:r>
                <a:r>
                  <a:rPr lang="en-GB" sz="1600" dirty="0" smtClean="0">
                    <a:latin typeface="Malgun Gothic" panose="020B0503020000020004" pitchFamily="34" charset="-127"/>
                    <a:ea typeface="Malgun Gothic" panose="020B0503020000020004" pitchFamily="34" charset="-127"/>
                  </a:rPr>
                  <a:t>as fringe-trackers</a:t>
                </a:r>
                <a:endParaRPr lang="en-GB" sz="1600" dirty="0" smtClean="0">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r>
                  <a:rPr lang="en-GB" sz="1600" dirty="0" smtClean="0">
                    <a:latin typeface="Malgun Gothic" panose="020B0503020000020004" pitchFamily="34" charset="-127"/>
                    <a:ea typeface="Malgun Gothic" panose="020B0503020000020004" pitchFamily="34" charset="-127"/>
                  </a:rPr>
                  <a:t>Enabling simultaneous </a:t>
                </a:r>
                <a:r>
                  <a:rPr lang="en-GB" sz="1600" dirty="0" smtClean="0">
                    <a:latin typeface="Malgun Gothic" panose="020B0503020000020004" pitchFamily="34" charset="-127"/>
                    <a:ea typeface="Malgun Gothic" panose="020B0503020000020004" pitchFamily="34" charset="-127"/>
                  </a:rPr>
                  <a:t>RJHK visibility </a:t>
                </a:r>
                <a:r>
                  <a:rPr lang="en-GB" sz="1600" dirty="0" smtClean="0">
                    <a:latin typeface="Malgun Gothic" panose="020B0503020000020004" pitchFamily="34" charset="-127"/>
                    <a:ea typeface="Malgun Gothic" panose="020B0503020000020004" pitchFamily="34" charset="-127"/>
                  </a:rPr>
                  <a:t>measurements with long exposures !</a:t>
                </a:r>
                <a:endParaRPr lang="en-GB" sz="1600" dirty="0" smtClean="0">
                  <a:latin typeface="Malgun Gothic" panose="020B0503020000020004" pitchFamily="34" charset="-127"/>
                  <a:ea typeface="Malgun Gothic" panose="020B0503020000020004" pitchFamily="34" charset="-127"/>
                </a:endParaRPr>
              </a:p>
            </p:txBody>
          </p:sp>
        </mc:Choice>
        <mc:Fallback>
          <p:sp>
            <p:nvSpPr>
              <p:cNvPr id="14" name="Rectangle à coins arrondis 13"/>
              <p:cNvSpPr>
                <a:spLocks noRot="1" noChangeAspect="1" noMove="1" noResize="1" noEditPoints="1" noAdjustHandles="1" noChangeArrowheads="1" noChangeShapeType="1" noTextEdit="1"/>
              </p:cNvSpPr>
              <p:nvPr/>
            </p:nvSpPr>
            <p:spPr>
              <a:xfrm>
                <a:off x="6216668" y="2560742"/>
                <a:ext cx="5631426" cy="1752187"/>
              </a:xfrm>
              <a:prstGeom prst="roundRect">
                <a:avLst/>
              </a:prstGeom>
              <a:blipFill>
                <a:blip r:embed="rId5"/>
                <a:stretch>
                  <a:fillRect b="-1724"/>
                </a:stretch>
              </a:blipFill>
              <a:ln>
                <a:solidFill>
                  <a:srgbClr val="FF0000"/>
                </a:solidFill>
              </a:ln>
            </p:spPr>
            <p:txBody>
              <a:bodyPr/>
              <a:lstStyle/>
              <a:p>
                <a:r>
                  <a:rPr lang="en-GB">
                    <a:noFill/>
                  </a:rPr>
                  <a:t> </a:t>
                </a:r>
              </a:p>
            </p:txBody>
          </p:sp>
        </mc:Fallback>
      </mc:AlternateContent>
      <p:sp>
        <p:nvSpPr>
          <p:cNvPr id="48" name="ZoneTexte 47"/>
          <p:cNvSpPr txBox="1"/>
          <p:nvPr/>
        </p:nvSpPr>
        <p:spPr>
          <a:xfrm>
            <a:off x="998914" y="2775057"/>
            <a:ext cx="4049713" cy="1004530"/>
          </a:xfrm>
          <a:prstGeom prst="roundRect">
            <a:avLst/>
          </a:prstGeom>
          <a:noFill/>
          <a:ln>
            <a:solidFill>
              <a:schemeClr val="bg1"/>
            </a:solidFill>
          </a:ln>
        </p:spPr>
        <p:txBody>
          <a:bodyPr wrap="square" rtlCol="0">
            <a:spAutoFit/>
          </a:bodyPr>
          <a:lstStyle/>
          <a:p>
            <a:pPr algn="ctr"/>
            <a:r>
              <a:rPr lang="en-GB" sz="1600" b="1" dirty="0" smtClean="0">
                <a:solidFill>
                  <a:schemeClr val="bg1"/>
                </a:solidFill>
                <a:latin typeface="Malgun Gothic" panose="020B0503020000020004" pitchFamily="34" charset="-127"/>
                <a:ea typeface="Malgun Gothic" panose="020B0503020000020004" pitchFamily="34" charset="-127"/>
              </a:rPr>
              <a:t>Fringe-Tracking</a:t>
            </a:r>
          </a:p>
          <a:p>
            <a:pPr algn="ctr">
              <a:spcBef>
                <a:spcPts val="600"/>
              </a:spcBef>
            </a:pPr>
            <a:r>
              <a:rPr lang="en-GB" sz="1600" dirty="0" smtClean="0">
                <a:solidFill>
                  <a:schemeClr val="bg1"/>
                </a:solidFill>
                <a:latin typeface="Malgun Gothic" panose="020B0503020000020004" pitchFamily="34" charset="-127"/>
                <a:ea typeface="Malgun Gothic" panose="020B0503020000020004" pitchFamily="34" charset="-127"/>
              </a:rPr>
              <a:t>SPICA-FT’s state-machine computes the OPD commands and send it to OPLE</a:t>
            </a:r>
            <a:endParaRPr lang="en-GB" sz="1600" dirty="0">
              <a:solidFill>
                <a:schemeClr val="bg1"/>
              </a:solidFill>
              <a:latin typeface="Malgun Gothic" panose="020B0503020000020004" pitchFamily="34" charset="-127"/>
              <a:ea typeface="Malgun Gothic" panose="020B0503020000020004" pitchFamily="34" charset="-127"/>
            </a:endParaRPr>
          </a:p>
        </p:txBody>
      </p:sp>
      <p:sp>
        <p:nvSpPr>
          <p:cNvPr id="53" name="ZoneTexte 52"/>
          <p:cNvSpPr txBox="1"/>
          <p:nvPr/>
        </p:nvSpPr>
        <p:spPr>
          <a:xfrm>
            <a:off x="1945908" y="1429570"/>
            <a:ext cx="2179928" cy="732115"/>
          </a:xfrm>
          <a:prstGeom prst="roundRect">
            <a:avLst/>
          </a:prstGeom>
          <a:noFill/>
          <a:ln>
            <a:solidFill>
              <a:schemeClr val="bg1"/>
            </a:solidFill>
          </a:ln>
        </p:spPr>
        <p:txBody>
          <a:bodyPr wrap="none" rtlCol="0">
            <a:spAutoFit/>
          </a:bodyPr>
          <a:lstStyle/>
          <a:p>
            <a:pPr algn="ctr"/>
            <a:r>
              <a:rPr lang="en-GB" sz="1600" b="1" dirty="0" smtClean="0">
                <a:solidFill>
                  <a:schemeClr val="bg1"/>
                </a:solidFill>
                <a:latin typeface="Malgun Gothic" panose="020B0503020000020004" pitchFamily="34" charset="-127"/>
                <a:ea typeface="Malgun Gothic" panose="020B0503020000020004" pitchFamily="34" charset="-127"/>
              </a:rPr>
              <a:t>OPD measurements</a:t>
            </a:r>
          </a:p>
          <a:p>
            <a:pPr algn="ctr">
              <a:spcBef>
                <a:spcPts val="600"/>
              </a:spcBef>
            </a:pPr>
            <a:r>
              <a:rPr lang="en-GB" sz="1600" dirty="0" smtClean="0">
                <a:solidFill>
                  <a:schemeClr val="bg1"/>
                </a:solidFill>
                <a:latin typeface="Malgun Gothic" panose="020B0503020000020004" pitchFamily="34" charset="-127"/>
                <a:ea typeface="Malgun Gothic" panose="020B0503020000020004" pitchFamily="34" charset="-127"/>
              </a:rPr>
              <a:t>MIRC-X or MYSTIC</a:t>
            </a:r>
            <a:endParaRPr lang="en-GB" sz="1600" dirty="0">
              <a:solidFill>
                <a:schemeClr val="bg1"/>
              </a:solidFill>
              <a:latin typeface="Malgun Gothic" panose="020B0503020000020004" pitchFamily="34" charset="-127"/>
              <a:ea typeface="Malgun Gothic" panose="020B0503020000020004" pitchFamily="34" charset="-127"/>
            </a:endParaRPr>
          </a:p>
        </p:txBody>
      </p:sp>
      <p:sp>
        <p:nvSpPr>
          <p:cNvPr id="55" name="ZoneTexte 54"/>
          <p:cNvSpPr txBox="1"/>
          <p:nvPr/>
        </p:nvSpPr>
        <p:spPr>
          <a:xfrm>
            <a:off x="380682" y="4444841"/>
            <a:ext cx="5310382" cy="1004530"/>
          </a:xfrm>
          <a:prstGeom prst="roundRect">
            <a:avLst/>
          </a:prstGeom>
          <a:noFill/>
          <a:ln>
            <a:solidFill>
              <a:schemeClr val="bg1"/>
            </a:solidFill>
          </a:ln>
        </p:spPr>
        <p:txBody>
          <a:bodyPr wrap="none" rtlCol="0">
            <a:spAutoFit/>
          </a:bodyPr>
          <a:lstStyle/>
          <a:p>
            <a:pPr algn="ctr"/>
            <a:r>
              <a:rPr lang="en-GB" sz="1600" b="1" dirty="0" smtClean="0">
                <a:solidFill>
                  <a:schemeClr val="bg1"/>
                </a:solidFill>
                <a:latin typeface="Malgun Gothic" panose="020B0503020000020004" pitchFamily="34" charset="-127"/>
                <a:ea typeface="Malgun Gothic" panose="020B0503020000020004" pitchFamily="34" charset="-127"/>
              </a:rPr>
              <a:t>Visibility measurements</a:t>
            </a:r>
          </a:p>
          <a:p>
            <a:pPr algn="ctr">
              <a:spcBef>
                <a:spcPts val="600"/>
              </a:spcBef>
            </a:pPr>
            <a:r>
              <a:rPr lang="en-GB" sz="1600" dirty="0">
                <a:solidFill>
                  <a:schemeClr val="bg1"/>
                </a:solidFill>
                <a:latin typeface="Malgun Gothic" panose="020B0503020000020004" pitchFamily="34" charset="-127"/>
                <a:ea typeface="Malgun Gothic" panose="020B0503020000020004" pitchFamily="34" charset="-127"/>
              </a:rPr>
              <a:t>Any instrument on CHARA</a:t>
            </a:r>
          </a:p>
          <a:p>
            <a:pPr algn="ctr"/>
            <a:r>
              <a:rPr lang="en-GB" sz="1600" dirty="0">
                <a:solidFill>
                  <a:schemeClr val="bg1"/>
                </a:solidFill>
                <a:latin typeface="Malgun Gothic" panose="020B0503020000020004" pitchFamily="34" charset="-127"/>
                <a:ea typeface="Malgun Gothic" panose="020B0503020000020004" pitchFamily="34" charset="-127"/>
              </a:rPr>
              <a:t>(SPICA-VIS, MIRC-X, MYSTIC, </a:t>
            </a:r>
            <a:r>
              <a:rPr lang="en-GB" sz="1600" dirty="0" smtClean="0">
                <a:solidFill>
                  <a:schemeClr val="bg1"/>
                </a:solidFill>
                <a:latin typeface="Malgun Gothic" panose="020B0503020000020004" pitchFamily="34" charset="-127"/>
                <a:ea typeface="Malgun Gothic" panose="020B0503020000020004" pitchFamily="34" charset="-127"/>
              </a:rPr>
              <a:t>CLASSIC/CLIMB, </a:t>
            </a:r>
            <a:r>
              <a:rPr lang="fr-FR" sz="1600" dirty="0" err="1" smtClean="0">
                <a:solidFill>
                  <a:schemeClr val="bg1"/>
                </a:solidFill>
                <a:latin typeface="Malgun Gothic" panose="020B0503020000020004" pitchFamily="34" charset="-127"/>
                <a:ea typeface="Malgun Gothic" panose="020B0503020000020004" pitchFamily="34" charset="-127"/>
              </a:rPr>
              <a:t>Silmaril</a:t>
            </a:r>
            <a:r>
              <a:rPr lang="en-GB" sz="1600" dirty="0" smtClean="0">
                <a:solidFill>
                  <a:schemeClr val="bg1"/>
                </a:solidFill>
                <a:latin typeface="Malgun Gothic" panose="020B0503020000020004" pitchFamily="34" charset="-127"/>
                <a:ea typeface="Malgun Gothic" panose="020B0503020000020004" pitchFamily="34" charset="-127"/>
              </a:rPr>
              <a:t>)</a:t>
            </a:r>
            <a:endParaRPr lang="en-GB" sz="1600" dirty="0">
              <a:solidFill>
                <a:schemeClr val="bg1"/>
              </a:solidFill>
              <a:latin typeface="Malgun Gothic" panose="020B0503020000020004" pitchFamily="34" charset="-127"/>
              <a:ea typeface="Malgun Gothic" panose="020B0503020000020004" pitchFamily="34" charset="-127"/>
            </a:endParaRPr>
          </a:p>
        </p:txBody>
      </p:sp>
      <p:sp>
        <p:nvSpPr>
          <p:cNvPr id="56" name="Flèche vers le bas 55"/>
          <p:cNvSpPr/>
          <p:nvPr/>
        </p:nvSpPr>
        <p:spPr>
          <a:xfrm>
            <a:off x="2862605" y="2323040"/>
            <a:ext cx="322335" cy="352827"/>
          </a:xfrm>
          <a:prstGeom prst="downArrow">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algun Gothic" panose="020B0503020000020004" pitchFamily="34" charset="-127"/>
              <a:ea typeface="Malgun Gothic" panose="020B0503020000020004" pitchFamily="34" charset="-127"/>
            </a:endParaRPr>
          </a:p>
        </p:txBody>
      </p:sp>
      <p:sp>
        <p:nvSpPr>
          <p:cNvPr id="58" name="Flèche vers le bas 57"/>
          <p:cNvSpPr/>
          <p:nvPr/>
        </p:nvSpPr>
        <p:spPr>
          <a:xfrm>
            <a:off x="2862604" y="3983376"/>
            <a:ext cx="322335" cy="352827"/>
          </a:xfrm>
          <a:prstGeom prst="downArrow">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Malgun Gothic" panose="020B0503020000020004" pitchFamily="34" charset="-127"/>
              <a:ea typeface="Malgun Gothic" panose="020B0503020000020004" pitchFamily="34" charset="-127"/>
            </a:endParaRPr>
          </a:p>
        </p:txBody>
      </p:sp>
      <p:sp>
        <p:nvSpPr>
          <p:cNvPr id="59" name="ZoneTexte 58"/>
          <p:cNvSpPr txBox="1"/>
          <p:nvPr/>
        </p:nvSpPr>
        <p:spPr>
          <a:xfrm>
            <a:off x="3264517" y="2304414"/>
            <a:ext cx="595035" cy="338554"/>
          </a:xfrm>
          <a:prstGeom prst="rect">
            <a:avLst/>
          </a:prstGeom>
          <a:noFill/>
        </p:spPr>
        <p:txBody>
          <a:bodyPr wrap="none" rtlCol="0">
            <a:spAutoFit/>
          </a:bodyPr>
          <a:lstStyle/>
          <a:p>
            <a:r>
              <a:rPr lang="en-GB" sz="1600" dirty="0" smtClean="0">
                <a:solidFill>
                  <a:schemeClr val="bg1"/>
                </a:solidFill>
                <a:latin typeface="Malgun Gothic" panose="020B0503020000020004" pitchFamily="34" charset="-127"/>
                <a:ea typeface="Malgun Gothic" panose="020B0503020000020004" pitchFamily="34" charset="-127"/>
              </a:rPr>
              <a:t>feed</a:t>
            </a:r>
            <a:endParaRPr lang="en-GB" sz="1600" dirty="0">
              <a:solidFill>
                <a:schemeClr val="bg1"/>
              </a:solidFill>
              <a:latin typeface="Malgun Gothic" panose="020B0503020000020004" pitchFamily="34" charset="-127"/>
              <a:ea typeface="Malgun Gothic" panose="020B0503020000020004" pitchFamily="34" charset="-127"/>
            </a:endParaRPr>
          </a:p>
        </p:txBody>
      </p:sp>
      <p:sp>
        <p:nvSpPr>
          <p:cNvPr id="60" name="ZoneTexte 59"/>
          <p:cNvSpPr txBox="1"/>
          <p:nvPr/>
        </p:nvSpPr>
        <p:spPr>
          <a:xfrm>
            <a:off x="3264517" y="3974376"/>
            <a:ext cx="1030090" cy="338554"/>
          </a:xfrm>
          <a:prstGeom prst="rect">
            <a:avLst/>
          </a:prstGeom>
          <a:noFill/>
        </p:spPr>
        <p:txBody>
          <a:bodyPr wrap="none" rtlCol="0">
            <a:spAutoFit/>
          </a:bodyPr>
          <a:lstStyle/>
          <a:p>
            <a:r>
              <a:rPr lang="en-GB" sz="1600" dirty="0" smtClean="0">
                <a:solidFill>
                  <a:schemeClr val="bg1"/>
                </a:solidFill>
                <a:latin typeface="Malgun Gothic" panose="020B0503020000020004" pitchFamily="34" charset="-127"/>
                <a:ea typeface="Malgun Gothic" panose="020B0503020000020004" pitchFamily="34" charset="-127"/>
              </a:rPr>
              <a:t>improves</a:t>
            </a:r>
            <a:endParaRPr lang="en-GB" sz="1600" dirty="0">
              <a:solidFill>
                <a:schemeClr val="bg1"/>
              </a:solidFill>
              <a:latin typeface="Malgun Gothic" panose="020B0503020000020004" pitchFamily="34" charset="-127"/>
              <a:ea typeface="Malgun Gothic" panose="020B0503020000020004" pitchFamily="34" charset="-127"/>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7555779"/>
      </p:ext>
    </p:extLst>
  </p:cSld>
  <p:clrMapOvr>
    <a:masterClrMapping/>
  </p:clrMapOvr>
  <mc:AlternateContent xmlns:mc="http://schemas.openxmlformats.org/markup-compatibility/2006">
    <mc:Choice xmlns:p14="http://schemas.microsoft.com/office/powerpoint/2010/main" Requires="p14">
      <p:transition spd="slow" p14:dur="2000" advTm="76996"/>
    </mc:Choice>
    <mc:Fallback>
      <p:transition spd="slow" advTm="7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6</a:t>
            </a:fld>
            <a:endParaRPr lang="fr-FR" noProof="0" dirty="0"/>
          </a:p>
        </p:txBody>
      </p:sp>
      <p:sp>
        <p:nvSpPr>
          <p:cNvPr id="5" name="Espace réservé du texte 4"/>
          <p:cNvSpPr>
            <a:spLocks noGrp="1"/>
          </p:cNvSpPr>
          <p:nvPr>
            <p:ph type="body" sz="quarter" idx="13"/>
          </p:nvPr>
        </p:nvSpPr>
        <p:spPr/>
        <p:txBody>
          <a:bodyPr/>
          <a:lstStyle/>
          <a:p>
            <a:r>
              <a:rPr lang="en-GB" dirty="0"/>
              <a:t>1</a:t>
            </a:r>
          </a:p>
        </p:txBody>
      </p:sp>
      <p:sp>
        <p:nvSpPr>
          <p:cNvPr id="6" name="Espace réservé du texte 5"/>
          <p:cNvSpPr>
            <a:spLocks noGrp="1"/>
          </p:cNvSpPr>
          <p:nvPr>
            <p:ph type="body" sz="quarter" idx="14"/>
          </p:nvPr>
        </p:nvSpPr>
        <p:spPr/>
        <p:txBody>
          <a:bodyPr/>
          <a:lstStyle/>
          <a:p>
            <a:r>
              <a:rPr lang="en-GB" dirty="0" smtClean="0"/>
              <a:t>Objectives</a:t>
            </a:r>
            <a:endParaRPr lang="en-GB" dirty="0"/>
          </a:p>
        </p:txBody>
      </p:sp>
      <p:sp>
        <p:nvSpPr>
          <p:cNvPr id="7" name="Espace réservé du texte 6"/>
          <p:cNvSpPr>
            <a:spLocks noGrp="1"/>
          </p:cNvSpPr>
          <p:nvPr>
            <p:ph type="body" sz="quarter" idx="15"/>
          </p:nvPr>
        </p:nvSpPr>
        <p:spPr/>
        <p:txBody>
          <a:bodyPr/>
          <a:lstStyle/>
          <a:p>
            <a:pPr marL="457200" indent="-457200">
              <a:buFont typeface="+mj-lt"/>
              <a:buAutoNum type="arabicPeriod"/>
            </a:pPr>
            <a:r>
              <a:rPr lang="en-GB" dirty="0" smtClean="0"/>
              <a:t>Accumulating on-sky data</a:t>
            </a:r>
          </a:p>
          <a:p>
            <a:pPr lvl="1"/>
            <a:r>
              <a:rPr lang="en-GB" dirty="0" smtClean="0"/>
              <a:t>Characterisation </a:t>
            </a:r>
            <a:r>
              <a:rPr lang="en-GB" dirty="0" smtClean="0"/>
              <a:t>of the power spectrum of </a:t>
            </a:r>
            <a:r>
              <a:rPr lang="en-GB" dirty="0" smtClean="0"/>
              <a:t>the system: atmospheric model, dispersion, vibrations, OPLE transfer function</a:t>
            </a:r>
          </a:p>
          <a:p>
            <a:pPr lvl="1"/>
            <a:r>
              <a:rPr lang="en-GB" dirty="0" smtClean="0"/>
              <a:t>Accumulation of data for analysing SPICA-FT performance: cut-off frequency, limiting magnitude, median </a:t>
            </a:r>
            <a:r>
              <a:rPr lang="en-GB" dirty="0" err="1" smtClean="0"/>
              <a:t>rms</a:t>
            </a:r>
            <a:endParaRPr lang="en-GB" dirty="0"/>
          </a:p>
          <a:p>
            <a:pPr lvl="1"/>
            <a:r>
              <a:rPr lang="en-GB" dirty="0" smtClean="0"/>
              <a:t>Development of </a:t>
            </a:r>
            <a:r>
              <a:rPr lang="en-GB" dirty="0" smtClean="0"/>
              <a:t>additional important</a:t>
            </a:r>
            <a:r>
              <a:rPr lang="en-GB" dirty="0" smtClean="0"/>
              <a:t> implementations</a:t>
            </a:r>
            <a:r>
              <a:rPr lang="en-GB" dirty="0" smtClean="0"/>
              <a:t>: fringe-jumps reduction, reference vector for closure phase</a:t>
            </a:r>
          </a:p>
          <a:p>
            <a:pPr marL="457200" indent="-457200">
              <a:buFont typeface="+mj-lt"/>
              <a:buAutoNum type="arabicPeriod"/>
            </a:pPr>
            <a:r>
              <a:rPr lang="en-GB" dirty="0" smtClean="0"/>
              <a:t>Development of user-friendly GUIs and user guide</a:t>
            </a:r>
          </a:p>
          <a:p>
            <a:pPr marL="457200" indent="-457200">
              <a:buFont typeface="+mj-lt"/>
              <a:buAutoNum type="arabicPeriod"/>
            </a:pPr>
            <a:r>
              <a:rPr lang="en-GB" dirty="0" smtClean="0"/>
              <a:t>Reaching </a:t>
            </a:r>
            <a:r>
              <a:rPr lang="en-GB" dirty="0"/>
              <a:t>a stable state for SPICA-FT which enables routine </a:t>
            </a:r>
            <a:r>
              <a:rPr lang="en-GB" dirty="0" smtClean="0"/>
              <a:t>operations</a:t>
            </a:r>
          </a:p>
          <a:p>
            <a:pPr marL="457200" indent="-457200">
              <a:buFont typeface="+mj-lt"/>
              <a:buAutoNum type="arabicPeriod"/>
            </a:pPr>
            <a:r>
              <a:rPr lang="en-GB" dirty="0" smtClean="0"/>
              <a:t>Progressive </a:t>
            </a:r>
            <a:r>
              <a:rPr lang="en-GB" dirty="0"/>
              <a:t>passing of the </a:t>
            </a:r>
            <a:r>
              <a:rPr lang="en-GB" dirty="0" smtClean="0"/>
              <a:t>torch to CHARA observers</a:t>
            </a:r>
          </a:p>
        </p:txBody>
      </p:sp>
      <p:sp>
        <p:nvSpPr>
          <p:cNvPr id="8" name="Espace réservé du texte 7"/>
          <p:cNvSpPr>
            <a:spLocks noGrp="1"/>
          </p:cNvSpPr>
          <p:nvPr>
            <p:ph type="body" sz="quarter" idx="16"/>
          </p:nvPr>
        </p:nvSpPr>
        <p:spPr/>
        <p:txBody>
          <a:bodyPr/>
          <a:lstStyle/>
          <a:p>
            <a:r>
              <a:rPr lang="en-GB" dirty="0" smtClean="0"/>
              <a:t>Plan of actions</a:t>
            </a:r>
            <a:endParaRPr lang="en-GB"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13530869"/>
      </p:ext>
    </p:extLst>
  </p:cSld>
  <p:clrMapOvr>
    <a:masterClrMapping/>
  </p:clrMapOvr>
  <mc:AlternateContent xmlns:mc="http://schemas.openxmlformats.org/markup-compatibility/2006">
    <mc:Choice xmlns:p14="http://schemas.microsoft.com/office/powerpoint/2010/main" Requires="p14">
      <p:transition spd="slow" p14:dur="2000" advTm="93661"/>
    </mc:Choice>
    <mc:Fallback>
      <p:transition spd="slow" advTm="9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latin typeface="+mn-lt"/>
              </a:rPr>
              <a:t>14/03/2023</a:t>
            </a:r>
            <a:endParaRPr lang="fr-FR" noProof="0" dirty="0">
              <a:latin typeface="+mn-lt"/>
            </a:endParaRPr>
          </a:p>
        </p:txBody>
      </p:sp>
      <p:sp>
        <p:nvSpPr>
          <p:cNvPr id="3" name="Espace réservé du pied de page 2"/>
          <p:cNvSpPr>
            <a:spLocks noGrp="1"/>
          </p:cNvSpPr>
          <p:nvPr>
            <p:ph type="ftr" sz="quarter" idx="11"/>
          </p:nvPr>
        </p:nvSpPr>
        <p:spPr/>
        <p:txBody>
          <a:bodyPr/>
          <a:lstStyle/>
          <a:p>
            <a:r>
              <a:rPr lang="fr-FR" noProof="0" smtClean="0">
                <a:latin typeface="+mn-lt"/>
              </a:rPr>
              <a:t>CHARA meeting 2023</a:t>
            </a:r>
            <a:endParaRPr lang="fr-FR" noProof="0" dirty="0">
              <a:latin typeface="+mn-lt"/>
            </a:endParaRPr>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latin typeface="+mn-lt"/>
              </a:rPr>
              <a:pPr/>
              <a:t>7</a:t>
            </a:fld>
            <a:endParaRPr lang="fr-FR" noProof="0" dirty="0">
              <a:latin typeface="+mn-lt"/>
            </a:endParaRPr>
          </a:p>
        </p:txBody>
      </p:sp>
      <p:sp>
        <p:nvSpPr>
          <p:cNvPr id="5" name="Espace réservé du texte 4"/>
          <p:cNvSpPr>
            <a:spLocks noGrp="1"/>
          </p:cNvSpPr>
          <p:nvPr>
            <p:ph type="body" sz="quarter" idx="13"/>
          </p:nvPr>
        </p:nvSpPr>
        <p:spPr/>
        <p:txBody>
          <a:bodyPr/>
          <a:lstStyle/>
          <a:p>
            <a:r>
              <a:rPr lang="en-GB" dirty="0" smtClean="0"/>
              <a:t>2</a:t>
            </a:r>
            <a:endParaRPr lang="en-GB" dirty="0"/>
          </a:p>
        </p:txBody>
      </p:sp>
      <p:sp>
        <p:nvSpPr>
          <p:cNvPr id="6" name="Espace réservé du texte 5"/>
          <p:cNvSpPr>
            <a:spLocks noGrp="1"/>
          </p:cNvSpPr>
          <p:nvPr>
            <p:ph type="body" sz="quarter" idx="14"/>
          </p:nvPr>
        </p:nvSpPr>
        <p:spPr/>
        <p:txBody>
          <a:bodyPr/>
          <a:lstStyle/>
          <a:p>
            <a:r>
              <a:rPr lang="en-GB" dirty="0" smtClean="0"/>
              <a:t>Current situation</a:t>
            </a:r>
            <a:endParaRPr lang="en-GB" dirty="0"/>
          </a:p>
        </p:txBody>
      </p:sp>
      <p:sp>
        <p:nvSpPr>
          <p:cNvPr id="8" name="Espace réservé du texte 7"/>
          <p:cNvSpPr>
            <a:spLocks noGrp="1"/>
          </p:cNvSpPr>
          <p:nvPr>
            <p:ph type="body" sz="quarter" idx="16"/>
          </p:nvPr>
        </p:nvSpPr>
        <p:spPr/>
        <p:txBody>
          <a:bodyPr/>
          <a:lstStyle/>
          <a:p>
            <a:r>
              <a:rPr lang="en-GB" dirty="0" err="1" smtClean="0"/>
              <a:t>Cophasing</a:t>
            </a:r>
            <a:r>
              <a:rPr lang="en-GB" dirty="0" smtClean="0"/>
              <a:t> with SPICA-FT</a:t>
            </a:r>
            <a:endParaRPr lang="en-GB" dirty="0"/>
          </a:p>
        </p:txBody>
      </p:sp>
      <p:sp>
        <p:nvSpPr>
          <p:cNvPr id="27" name="ZoneTexte 26"/>
          <p:cNvSpPr txBox="1"/>
          <p:nvPr/>
        </p:nvSpPr>
        <p:spPr>
          <a:xfrm>
            <a:off x="277784" y="3730282"/>
            <a:ext cx="3303616" cy="1106686"/>
          </a:xfrm>
          <a:prstGeom prst="roundRect">
            <a:avLst/>
          </a:prstGeom>
          <a:noFill/>
          <a:ln>
            <a:solidFill>
              <a:schemeClr val="bg1"/>
            </a:solidFill>
          </a:ln>
        </p:spPr>
        <p:txBody>
          <a:bodyPr wrap="square" rtlCol="0">
            <a:spAutoFit/>
          </a:bodyPr>
          <a:lstStyle/>
          <a:p>
            <a:pPr algn="ctr"/>
            <a:r>
              <a:rPr lang="en-GB" b="1" dirty="0" smtClean="0">
                <a:solidFill>
                  <a:schemeClr val="bg1"/>
                </a:solidFill>
                <a:latin typeface="Malgun Gothic" panose="020B0503020000020004" pitchFamily="34" charset="-127"/>
                <a:ea typeface="Malgun Gothic" panose="020B0503020000020004" pitchFamily="34" charset="-127"/>
              </a:rPr>
              <a:t>Performance</a:t>
            </a:r>
            <a:endParaRPr lang="en-GB" dirty="0" smtClean="0">
              <a:solidFill>
                <a:schemeClr val="bg1"/>
              </a:solidFill>
              <a:latin typeface="Malgun Gothic" panose="020B0503020000020004" pitchFamily="34" charset="-127"/>
              <a:ea typeface="Malgun Gothic" panose="020B0503020000020004" pitchFamily="34" charset="-127"/>
            </a:endParaRPr>
          </a:p>
          <a:p>
            <a:pPr marL="285750" indent="-285750">
              <a:spcBef>
                <a:spcPts val="600"/>
              </a:spcBef>
              <a:buFont typeface="Arial" panose="020B0604020202020204" pitchFamily="34" charset="0"/>
              <a:buChar char="•"/>
            </a:pPr>
            <a:r>
              <a:rPr lang="en-GB" dirty="0" smtClean="0">
                <a:solidFill>
                  <a:schemeClr val="bg1"/>
                </a:solidFill>
                <a:latin typeface="Malgun Gothic" panose="020B0503020000020004" pitchFamily="34" charset="-127"/>
                <a:ea typeface="Malgun Gothic" panose="020B0503020000020004" pitchFamily="34" charset="-127"/>
              </a:rPr>
              <a:t>In average : 140 nm RMS</a:t>
            </a:r>
          </a:p>
          <a:p>
            <a:pPr marL="285750" indent="-285750">
              <a:buFont typeface="Arial" panose="020B0604020202020204" pitchFamily="34" charset="0"/>
              <a:buChar char="•"/>
            </a:pPr>
            <a:r>
              <a:rPr lang="en-GB" dirty="0" smtClean="0">
                <a:solidFill>
                  <a:schemeClr val="bg1"/>
                </a:solidFill>
                <a:latin typeface="Malgun Gothic" panose="020B0503020000020004" pitchFamily="34" charset="-127"/>
                <a:ea typeface="Malgun Gothic" panose="020B0503020000020004" pitchFamily="34" charset="-127"/>
              </a:rPr>
              <a:t>Best : 100 nm RMS</a:t>
            </a:r>
            <a:endParaRPr lang="en-GB" dirty="0">
              <a:solidFill>
                <a:schemeClr val="bg1"/>
              </a:solidFill>
              <a:latin typeface="Malgun Gothic" panose="020B0503020000020004" pitchFamily="34" charset="-127"/>
              <a:ea typeface="Malgun Gothic" panose="020B0503020000020004" pitchFamily="34" charset="-127"/>
            </a:endParaRPr>
          </a:p>
        </p:txBody>
      </p:sp>
      <p:grpSp>
        <p:nvGrpSpPr>
          <p:cNvPr id="16" name="Groupe 15"/>
          <p:cNvGrpSpPr/>
          <p:nvPr/>
        </p:nvGrpSpPr>
        <p:grpSpPr>
          <a:xfrm>
            <a:off x="3815863" y="692381"/>
            <a:ext cx="8021320" cy="4290610"/>
            <a:chOff x="3815863" y="692381"/>
            <a:chExt cx="8021320" cy="4290610"/>
          </a:xfrm>
        </p:grpSpPr>
        <p:pic>
          <p:nvPicPr>
            <p:cNvPr id="26" name="Image 25"/>
            <p:cNvPicPr>
              <a:picLocks noChangeAspect="1"/>
            </p:cNvPicPr>
            <p:nvPr/>
          </p:nvPicPr>
          <p:blipFill rotWithShape="1">
            <a:blip r:embed="rId5">
              <a:extLst>
                <a:ext uri="{28A0092B-C50C-407E-A947-70E740481C1C}">
                  <a14:useLocalDpi xmlns:a14="http://schemas.microsoft.com/office/drawing/2010/main" val="0"/>
                </a:ext>
              </a:extLst>
            </a:blip>
            <a:srcRect b="3484"/>
            <a:stretch/>
          </p:blipFill>
          <p:spPr>
            <a:xfrm>
              <a:off x="3815863" y="1112072"/>
              <a:ext cx="8021320" cy="3870919"/>
            </a:xfrm>
            <a:prstGeom prst="rect">
              <a:avLst/>
            </a:prstGeom>
          </p:spPr>
        </p:pic>
        <p:sp>
          <p:nvSpPr>
            <p:cNvPr id="28" name="ZoneTexte 27"/>
            <p:cNvSpPr txBox="1"/>
            <p:nvPr/>
          </p:nvSpPr>
          <p:spPr>
            <a:xfrm>
              <a:off x="3815863" y="692381"/>
              <a:ext cx="8021320" cy="338554"/>
            </a:xfrm>
            <a:prstGeom prst="rect">
              <a:avLst/>
            </a:prstGeom>
            <a:noFill/>
          </p:spPr>
          <p:txBody>
            <a:bodyPr wrap="square" rtlCol="0">
              <a:spAutoFit/>
            </a:bodyPr>
            <a:lstStyle/>
            <a:p>
              <a:pPr algn="ctr"/>
              <a:r>
                <a:rPr lang="en-GB" sz="1600" b="1" dirty="0" err="1" smtClean="0">
                  <a:solidFill>
                    <a:schemeClr val="bg1"/>
                  </a:solidFill>
                  <a:latin typeface="Malgun Gothic" panose="020B0503020000020004" pitchFamily="34" charset="-127"/>
                  <a:ea typeface="Malgun Gothic" panose="020B0503020000020004" pitchFamily="34" charset="-127"/>
                </a:rPr>
                <a:t>Cophasing</a:t>
              </a:r>
              <a:r>
                <a:rPr lang="en-GB" sz="1600" b="1" dirty="0" smtClean="0">
                  <a:solidFill>
                    <a:schemeClr val="bg1"/>
                  </a:solidFill>
                  <a:latin typeface="Malgun Gothic" panose="020B0503020000020004" pitchFamily="34" charset="-127"/>
                  <a:ea typeface="Malgun Gothic" panose="020B0503020000020004" pitchFamily="34" charset="-127"/>
                </a:rPr>
                <a:t> of the six telescopes on August 15</a:t>
              </a:r>
              <a:r>
                <a:rPr lang="en-GB" sz="1600" b="1" baseline="30000" dirty="0" smtClean="0">
                  <a:solidFill>
                    <a:schemeClr val="bg1"/>
                  </a:solidFill>
                  <a:latin typeface="Malgun Gothic" panose="020B0503020000020004" pitchFamily="34" charset="-127"/>
                  <a:ea typeface="Malgun Gothic" panose="020B0503020000020004" pitchFamily="34" charset="-127"/>
                </a:rPr>
                <a:t>th</a:t>
              </a:r>
              <a:r>
                <a:rPr lang="en-GB" sz="1600" b="1" dirty="0" smtClean="0">
                  <a:solidFill>
                    <a:schemeClr val="bg1"/>
                  </a:solidFill>
                  <a:latin typeface="Malgun Gothic" panose="020B0503020000020004" pitchFamily="34" charset="-127"/>
                  <a:ea typeface="Malgun Gothic" panose="020B0503020000020004" pitchFamily="34" charset="-127"/>
                </a:rPr>
                <a:t> 2022 on the star HD3360</a:t>
              </a:r>
            </a:p>
          </p:txBody>
        </p:sp>
      </p:grpSp>
      <mc:AlternateContent xmlns:mc="http://schemas.openxmlformats.org/markup-compatibility/2006">
        <mc:Choice xmlns:a14="http://schemas.microsoft.com/office/drawing/2010/main" Requires="a14">
          <p:sp>
            <p:nvSpPr>
              <p:cNvPr id="29" name="Rectangle à coins arrondis 28"/>
              <p:cNvSpPr/>
              <p:nvPr/>
            </p:nvSpPr>
            <p:spPr>
              <a:xfrm>
                <a:off x="404392" y="1347189"/>
                <a:ext cx="3046786" cy="2026087"/>
              </a:xfrm>
              <a:prstGeom prst="roundRect">
                <a:avLst/>
              </a:prstGeom>
              <a:ln>
                <a:solidFill>
                  <a:schemeClr val="bg1"/>
                </a:solidFill>
              </a:ln>
            </p:spPr>
            <p:txBody>
              <a:bodyPr wrap="none">
                <a:spAutoFit/>
              </a:bodyPr>
              <a:lstStyle/>
              <a:p>
                <a:pPr algn="ctr"/>
                <a:r>
                  <a:rPr lang="en-GB" b="1" dirty="0" smtClean="0">
                    <a:solidFill>
                      <a:schemeClr val="bg1"/>
                    </a:solidFill>
                    <a:latin typeface="Malgun Gothic" panose="020B0503020000020004" pitchFamily="34" charset="-127"/>
                    <a:ea typeface="Malgun Gothic" panose="020B0503020000020004" pitchFamily="34" charset="-127"/>
                  </a:rPr>
                  <a:t>Conditions</a:t>
                </a:r>
              </a:p>
              <a:p>
                <a:pPr>
                  <a:spcBef>
                    <a:spcPts val="600"/>
                  </a:spcBef>
                </a:pPr>
                <a:r>
                  <a:rPr lang="en-GB" dirty="0" smtClean="0">
                    <a:solidFill>
                      <a:schemeClr val="bg1"/>
                    </a:solidFill>
                    <a:latin typeface="Malgun Gothic" panose="020B0503020000020004" pitchFamily="34" charset="-127"/>
                    <a:ea typeface="Malgun Gothic" panose="020B0503020000020004" pitchFamily="34" charset="-127"/>
                  </a:rPr>
                  <a:t>Star HD3360 : </a:t>
                </a:r>
                <a:endParaRPr lang="en-GB" dirty="0">
                  <a:solidFill>
                    <a:schemeClr val="bg1"/>
                  </a:solidFill>
                  <a:latin typeface="Malgun Gothic" panose="020B0503020000020004" pitchFamily="34" charset="-127"/>
                  <a:ea typeface="Malgun Gothic" panose="020B0503020000020004" pitchFamily="34" charset="-127"/>
                </a:endParaRPr>
              </a:p>
              <a:p>
                <a:pPr marL="285750" indent="-285750">
                  <a:buFont typeface="Arial" panose="020B0604020202020204" pitchFamily="34" charset="0"/>
                  <a:buChar char="•"/>
                </a:pPr>
                <a14:m>
                  <m:oMath xmlns:m="http://schemas.openxmlformats.org/officeDocument/2006/math">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𝑚</m:t>
                        </m:r>
                      </m:e>
                      <m:sub>
                        <m:r>
                          <a:rPr lang="en-GB" b="0" i="1" smtClean="0">
                            <a:solidFill>
                              <a:schemeClr val="bg1"/>
                            </a:solidFill>
                            <a:latin typeface="Cambria Math" panose="02040503050406030204" pitchFamily="18" charset="0"/>
                          </a:rPr>
                          <m:t>𝐻</m:t>
                        </m:r>
                      </m:sub>
                    </m:sSub>
                    <m:r>
                      <a:rPr lang="en-GB" b="0" i="1" smtClean="0">
                        <a:solidFill>
                          <a:schemeClr val="bg1"/>
                        </a:solidFill>
                        <a:latin typeface="Cambria Math" panose="02040503050406030204" pitchFamily="18" charset="0"/>
                      </a:rPr>
                      <m:t>=4,2</m:t>
                    </m:r>
                  </m:oMath>
                </a14:m>
                <a:endParaRPr lang="en-GB" b="0" i="1" dirty="0" smtClean="0">
                  <a:solidFill>
                    <a:schemeClr val="bg1"/>
                  </a:solidFill>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en-GB" b="0" i="1" smtClean="0">
                        <a:solidFill>
                          <a:schemeClr val="bg1"/>
                        </a:solidFill>
                        <a:latin typeface="Cambria Math" panose="02040503050406030204" pitchFamily="18" charset="0"/>
                      </a:rPr>
                      <m:t>𝜃</m:t>
                    </m:r>
                    <m:r>
                      <a:rPr lang="en-GB" b="0" i="1" smtClean="0">
                        <a:solidFill>
                          <a:schemeClr val="bg1"/>
                        </a:solidFill>
                        <a:latin typeface="Cambria Math" panose="02040503050406030204" pitchFamily="18" charset="0"/>
                      </a:rPr>
                      <m:t>≃0,3</m:t>
                    </m:r>
                  </m:oMath>
                </a14:m>
                <a:r>
                  <a:rPr lang="en-GB" dirty="0" smtClean="0">
                    <a:solidFill>
                      <a:schemeClr val="bg1"/>
                    </a:solidFill>
                  </a:rPr>
                  <a:t> mas (</a:t>
                </a:r>
                <a14:m>
                  <m:oMath xmlns:m="http://schemas.openxmlformats.org/officeDocument/2006/math">
                    <m:d>
                      <m:dPr>
                        <m:begChr m:val="|"/>
                        <m:endChr m:val="|"/>
                        <m:ctrlPr>
                          <a:rPr lang="en-GB" i="1">
                            <a:solidFill>
                              <a:schemeClr val="bg1"/>
                            </a:solidFill>
                            <a:latin typeface="Cambria Math" panose="02040503050406030204" pitchFamily="18" charset="0"/>
                          </a:rPr>
                        </m:ctrlPr>
                      </m:dPr>
                      <m:e>
                        <m:sSub>
                          <m:sSubPr>
                            <m:ctrlPr>
                              <a:rPr lang="fr-FR" b="0"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𝑉</m:t>
                            </m:r>
                          </m:e>
                          <m:sub>
                            <m:r>
                              <a:rPr lang="fr-FR" b="0" i="1" smtClean="0">
                                <a:solidFill>
                                  <a:schemeClr val="bg1"/>
                                </a:solidFill>
                                <a:latin typeface="Cambria Math" panose="02040503050406030204" pitchFamily="18" charset="0"/>
                              </a:rPr>
                              <m:t>𝐻</m:t>
                            </m:r>
                          </m:sub>
                        </m:sSub>
                      </m:e>
                    </m:d>
                    <m:r>
                      <a:rPr lang="fr-FR" i="1">
                        <a:solidFill>
                          <a:schemeClr val="bg1"/>
                        </a:solidFill>
                        <a:latin typeface="Cambria Math" panose="02040503050406030204" pitchFamily="18" charset="0"/>
                      </a:rPr>
                      <m:t>&gt;</m:t>
                    </m:r>
                    <m:r>
                      <a:rPr lang="en-GB" i="1">
                        <a:solidFill>
                          <a:schemeClr val="bg1"/>
                        </a:solidFill>
                        <a:latin typeface="Cambria Math" panose="02040503050406030204" pitchFamily="18" charset="0"/>
                      </a:rPr>
                      <m:t>0,8</m:t>
                    </m:r>
                  </m:oMath>
                </a14:m>
                <a:r>
                  <a:rPr lang="en-GB" dirty="0" smtClean="0">
                    <a:solidFill>
                      <a:schemeClr val="bg1"/>
                    </a:solidFill>
                  </a:rPr>
                  <a:t>)</a:t>
                </a:r>
              </a:p>
              <a:p>
                <a:pPr marL="285750" indent="-285750">
                  <a:buFont typeface="Arial" panose="020B0604020202020204" pitchFamily="34" charset="0"/>
                  <a:buChar char="•"/>
                </a:pPr>
                <a:endParaRPr lang="en-GB" dirty="0" smtClean="0">
                  <a:solidFill>
                    <a:schemeClr val="bg1"/>
                  </a:solidFill>
                </a:endParaRPr>
              </a:p>
              <a:p>
                <a:r>
                  <a:rPr lang="en-GB" dirty="0" smtClean="0">
                    <a:solidFill>
                      <a:schemeClr val="bg1"/>
                    </a:solidFill>
                    <a:latin typeface="Malgun Gothic" panose="020B0503020000020004" pitchFamily="34" charset="-127"/>
                    <a:ea typeface="Malgun Gothic" panose="020B0503020000020004" pitchFamily="34" charset="-127"/>
                  </a:rPr>
                  <a:t>Atmosphere : </a:t>
                </a:r>
                <a14:m>
                  <m:oMath xmlns:m="http://schemas.openxmlformats.org/officeDocument/2006/math">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𝑟</m:t>
                        </m:r>
                      </m:e>
                      <m:sub>
                        <m:r>
                          <a:rPr lang="en-GB" i="1">
                            <a:solidFill>
                              <a:schemeClr val="bg1"/>
                            </a:solidFill>
                            <a:latin typeface="Cambria Math" panose="02040503050406030204" pitchFamily="18" charset="0"/>
                          </a:rPr>
                          <m:t>0</m:t>
                        </m:r>
                      </m:sub>
                    </m:sSub>
                    <m:r>
                      <a:rPr lang="en-GB" i="1">
                        <a:solidFill>
                          <a:schemeClr val="bg1"/>
                        </a:solidFill>
                        <a:latin typeface="Cambria Math" panose="02040503050406030204" pitchFamily="18" charset="0"/>
                      </a:rPr>
                      <m:t>≃11</m:t>
                    </m:r>
                  </m:oMath>
                </a14:m>
                <a:r>
                  <a:rPr lang="en-GB" dirty="0">
                    <a:solidFill>
                      <a:schemeClr val="bg1"/>
                    </a:solidFill>
                    <a:latin typeface="Malgun Gothic" panose="020B0503020000020004" pitchFamily="34" charset="-127"/>
                    <a:ea typeface="Malgun Gothic" panose="020B0503020000020004" pitchFamily="34" charset="-127"/>
                  </a:rPr>
                  <a:t> </a:t>
                </a:r>
                <a:r>
                  <a:rPr lang="en-GB" dirty="0" smtClean="0">
                    <a:solidFill>
                      <a:schemeClr val="bg1"/>
                    </a:solidFill>
                    <a:latin typeface="Malgun Gothic" panose="020B0503020000020004" pitchFamily="34" charset="-127"/>
                    <a:ea typeface="Malgun Gothic" panose="020B0503020000020004" pitchFamily="34" charset="-127"/>
                  </a:rPr>
                  <a:t>cm</a:t>
                </a:r>
              </a:p>
            </p:txBody>
          </p:sp>
        </mc:Choice>
        <mc:Fallback>
          <p:sp>
            <p:nvSpPr>
              <p:cNvPr id="29" name="Rectangle à coins arrondis 28"/>
              <p:cNvSpPr>
                <a:spLocks noRot="1" noChangeAspect="1" noMove="1" noResize="1" noEditPoints="1" noAdjustHandles="1" noChangeArrowheads="1" noChangeShapeType="1" noTextEdit="1"/>
              </p:cNvSpPr>
              <p:nvPr/>
            </p:nvSpPr>
            <p:spPr>
              <a:xfrm>
                <a:off x="404392" y="1347189"/>
                <a:ext cx="3046786" cy="2026087"/>
              </a:xfrm>
              <a:prstGeom prst="roundRect">
                <a:avLst/>
              </a:prstGeom>
              <a:blipFill>
                <a:blip r:embed="rId6"/>
                <a:stretch>
                  <a:fillRect/>
                </a:stretch>
              </a:blipFill>
              <a:ln>
                <a:solidFill>
                  <a:schemeClr val="bg1"/>
                </a:solidFill>
              </a:ln>
            </p:spPr>
            <p:txBody>
              <a:bodyPr/>
              <a:lstStyle/>
              <a:p>
                <a:r>
                  <a:rPr lang="en-GB">
                    <a:noFill/>
                  </a:rPr>
                  <a:t> </a:t>
                </a:r>
              </a:p>
            </p:txBody>
          </p:sp>
        </mc:Fallback>
      </mc:AlternateContent>
      <p:sp>
        <p:nvSpPr>
          <p:cNvPr id="19" name="Rectangle à coins arrondis 18"/>
          <p:cNvSpPr/>
          <p:nvPr/>
        </p:nvSpPr>
        <p:spPr>
          <a:xfrm>
            <a:off x="145473" y="5119010"/>
            <a:ext cx="11772900" cy="1191816"/>
          </a:xfrm>
          <a:prstGeom prst="roundRect">
            <a:avLst/>
          </a:prstGeom>
          <a:ln>
            <a:solidFill>
              <a:srgbClr val="FF0000"/>
            </a:solidFill>
          </a:ln>
        </p:spPr>
        <p:txBody>
          <a:bodyPr wrap="square">
            <a:spAutoFit/>
          </a:bodyPr>
          <a:lstStyle/>
          <a:p>
            <a:pPr algn="ctr"/>
            <a:r>
              <a:rPr lang="en-GB" b="1" dirty="0" smtClean="0">
                <a:solidFill>
                  <a:schemeClr val="bg1"/>
                </a:solidFill>
                <a:latin typeface="Malgun Gothic" panose="020B0503020000020004" pitchFamily="34" charset="-127"/>
                <a:ea typeface="Malgun Gothic" panose="020B0503020000020004" pitchFamily="34" charset="-127"/>
              </a:rPr>
              <a:t>Take-home message</a:t>
            </a:r>
            <a:endParaRPr lang="en-GB" b="1" dirty="0">
              <a:solidFill>
                <a:schemeClr val="bg1"/>
              </a:solidFill>
              <a:latin typeface="Malgun Gothic" panose="020B0503020000020004" pitchFamily="34" charset="-127"/>
              <a:ea typeface="Malgun Gothic" panose="020B0503020000020004" pitchFamily="34" charset="-127"/>
            </a:endParaRPr>
          </a:p>
          <a:p>
            <a:pPr marL="285750" indent="-285750">
              <a:spcBef>
                <a:spcPts val="600"/>
              </a:spcBef>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We proved the ability of reducing perturbations down to 100 nm </a:t>
            </a:r>
            <a:r>
              <a:rPr lang="en-GB" dirty="0" smtClean="0">
                <a:solidFill>
                  <a:schemeClr val="bg1"/>
                </a:solidFill>
                <a:latin typeface="Malgun Gothic" panose="020B0503020000020004" pitchFamily="34" charset="-127"/>
                <a:ea typeface="Malgun Gothic" panose="020B0503020000020004" pitchFamily="34" charset="-127"/>
              </a:rPr>
              <a:t>rms.</a:t>
            </a:r>
            <a:endParaRPr lang="en-GB" dirty="0">
              <a:solidFill>
                <a:schemeClr val="bg1"/>
              </a:solidFill>
              <a:latin typeface="Malgun Gothic" panose="020B0503020000020004" pitchFamily="34" charset="-127"/>
              <a:ea typeface="Malgun Gothic" panose="020B0503020000020004" pitchFamily="34" charset="-127"/>
            </a:endParaRPr>
          </a:p>
          <a:p>
            <a:pPr marL="285750" indent="-285750">
              <a:spcBef>
                <a:spcPts val="600"/>
              </a:spcBef>
              <a:buFont typeface="Arial" panose="020B0604020202020204" pitchFamily="34" charset="0"/>
              <a:buChar char="•"/>
            </a:pPr>
            <a:r>
              <a:rPr lang="en-GB" dirty="0">
                <a:solidFill>
                  <a:schemeClr val="bg1"/>
                </a:solidFill>
                <a:latin typeface="Malgun Gothic" panose="020B0503020000020004" pitchFamily="34" charset="-127"/>
                <a:ea typeface="Malgun Gothic" panose="020B0503020000020004" pitchFamily="34" charset="-127"/>
              </a:rPr>
              <a:t>We need to reach this level of </a:t>
            </a:r>
            <a:r>
              <a:rPr lang="en-GB" dirty="0" err="1">
                <a:solidFill>
                  <a:schemeClr val="bg1"/>
                </a:solidFill>
                <a:latin typeface="Malgun Gothic" panose="020B0503020000020004" pitchFamily="34" charset="-127"/>
                <a:ea typeface="Malgun Gothic" panose="020B0503020000020004" pitchFamily="34" charset="-127"/>
              </a:rPr>
              <a:t>cophasing</a:t>
            </a:r>
            <a:r>
              <a:rPr lang="en-GB" dirty="0">
                <a:solidFill>
                  <a:schemeClr val="bg1"/>
                </a:solidFill>
                <a:latin typeface="Malgun Gothic" panose="020B0503020000020004" pitchFamily="34" charset="-127"/>
                <a:ea typeface="Malgun Gothic" panose="020B0503020000020004" pitchFamily="34" charset="-127"/>
              </a:rPr>
              <a:t> on magnitude </a:t>
            </a:r>
            <a:r>
              <a:rPr lang="en-GB" dirty="0" smtClean="0">
                <a:solidFill>
                  <a:schemeClr val="bg1"/>
                </a:solidFill>
                <a:latin typeface="Malgun Gothic" panose="020B0503020000020004" pitchFamily="34" charset="-127"/>
                <a:ea typeface="Malgun Gothic" panose="020B0503020000020004" pitchFamily="34" charset="-127"/>
              </a:rPr>
              <a:t>7 to 8 in various atmospheric conditions.</a:t>
            </a:r>
            <a:endParaRPr lang="en-GB" dirty="0">
              <a:solidFill>
                <a:schemeClr val="bg1"/>
              </a:solidFill>
              <a:latin typeface="Malgun Gothic" panose="020B0503020000020004" pitchFamily="34" charset="-127"/>
              <a:ea typeface="Malgun Gothic" panose="020B0503020000020004" pitchFamily="34" charset="-127"/>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9856320"/>
      </p:ext>
    </p:extLst>
  </p:cSld>
  <p:clrMapOvr>
    <a:masterClrMapping/>
  </p:clrMapOvr>
  <mc:AlternateContent xmlns:mc="http://schemas.openxmlformats.org/markup-compatibility/2006">
    <mc:Choice xmlns:p14="http://schemas.microsoft.com/office/powerpoint/2010/main" Requires="p14">
      <p:transition spd="slow" p14:dur="2000" advTm="62792"/>
    </mc:Choice>
    <mc:Fallback>
      <p:transition spd="slow" advTm="6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8</a:t>
            </a:fld>
            <a:endParaRPr lang="fr-FR" noProof="0" dirty="0"/>
          </a:p>
        </p:txBody>
      </p:sp>
      <p:sp>
        <p:nvSpPr>
          <p:cNvPr id="5" name="Espace réservé du texte 4"/>
          <p:cNvSpPr>
            <a:spLocks noGrp="1"/>
          </p:cNvSpPr>
          <p:nvPr>
            <p:ph type="body" sz="quarter" idx="13"/>
          </p:nvPr>
        </p:nvSpPr>
        <p:spPr/>
        <p:txBody>
          <a:bodyPr/>
          <a:lstStyle/>
          <a:p>
            <a:r>
              <a:rPr lang="en-GB" dirty="0" smtClean="0"/>
              <a:t>3</a:t>
            </a:r>
            <a:endParaRPr lang="en-GB" dirty="0"/>
          </a:p>
        </p:txBody>
      </p:sp>
      <p:sp>
        <p:nvSpPr>
          <p:cNvPr id="6" name="Espace réservé du texte 5"/>
          <p:cNvSpPr>
            <a:spLocks noGrp="1"/>
          </p:cNvSpPr>
          <p:nvPr>
            <p:ph type="body" sz="quarter" idx="14"/>
          </p:nvPr>
        </p:nvSpPr>
        <p:spPr/>
        <p:txBody>
          <a:bodyPr/>
          <a:lstStyle/>
          <a:p>
            <a:r>
              <a:rPr lang="en-GB" dirty="0" smtClean="0"/>
              <a:t>Actions</a:t>
            </a:r>
            <a:endParaRPr lang="en-GB" dirty="0"/>
          </a:p>
        </p:txBody>
      </p:sp>
      <p:sp>
        <p:nvSpPr>
          <p:cNvPr id="7" name="Espace réservé du texte 6"/>
          <p:cNvSpPr>
            <a:spLocks noGrp="1"/>
          </p:cNvSpPr>
          <p:nvPr>
            <p:ph type="body" sz="quarter" idx="15"/>
          </p:nvPr>
        </p:nvSpPr>
        <p:spPr>
          <a:xfrm>
            <a:off x="6706289" y="3724678"/>
            <a:ext cx="4954352" cy="1515655"/>
          </a:xfrm>
          <a:prstGeom prst="roundRect">
            <a:avLst/>
          </a:prstGeom>
          <a:ln>
            <a:solidFill>
              <a:srgbClr val="FF0000"/>
            </a:solidFill>
          </a:ln>
        </p:spPr>
        <p:txBody>
          <a:bodyPr>
            <a:normAutofit/>
          </a:bodyPr>
          <a:lstStyle/>
          <a:p>
            <a:pPr marL="0" indent="0" algn="ctr">
              <a:buNone/>
            </a:pPr>
            <a:r>
              <a:rPr lang="en-GB" sz="1800" b="1" dirty="0" smtClean="0"/>
              <a:t>Observations</a:t>
            </a:r>
          </a:p>
          <a:p>
            <a:r>
              <a:rPr lang="en-GB" sz="1800" dirty="0" smtClean="0"/>
              <a:t>The dispersion level needs to be clearly quantified for a robust GD control</a:t>
            </a:r>
          </a:p>
          <a:p>
            <a:r>
              <a:rPr lang="en-GB" sz="1800" dirty="0"/>
              <a:t>CHARA is experiencing </a:t>
            </a:r>
            <a:r>
              <a:rPr lang="en-GB" sz="1800" dirty="0" smtClean="0"/>
              <a:t>vibrations</a:t>
            </a:r>
            <a:endParaRPr lang="en-GB" sz="1800" dirty="0"/>
          </a:p>
        </p:txBody>
      </p:sp>
      <p:sp>
        <p:nvSpPr>
          <p:cNvPr id="8" name="Espace réservé du texte 7"/>
          <p:cNvSpPr>
            <a:spLocks noGrp="1"/>
          </p:cNvSpPr>
          <p:nvPr>
            <p:ph type="body" sz="quarter" idx="16"/>
          </p:nvPr>
        </p:nvSpPr>
        <p:spPr/>
        <p:txBody>
          <a:bodyPr/>
          <a:lstStyle/>
          <a:p>
            <a:r>
              <a:rPr lang="en-GB" dirty="0" smtClean="0"/>
              <a:t>System definition</a:t>
            </a:r>
            <a:endParaRPr lang="en-GB" dirty="0"/>
          </a:p>
        </p:txBody>
      </p:sp>
      <p:grpSp>
        <p:nvGrpSpPr>
          <p:cNvPr id="21" name="Groupe 20"/>
          <p:cNvGrpSpPr/>
          <p:nvPr/>
        </p:nvGrpSpPr>
        <p:grpSpPr>
          <a:xfrm>
            <a:off x="6499701" y="757084"/>
            <a:ext cx="5367528" cy="1952225"/>
            <a:chOff x="6437376" y="4041648"/>
            <a:chExt cx="5367528" cy="1952225"/>
          </a:xfrm>
        </p:grpSpPr>
        <p:pic>
          <p:nvPicPr>
            <p:cNvPr id="10" name="Image 9"/>
            <p:cNvPicPr/>
            <p:nvPr/>
          </p:nvPicPr>
          <p:blipFill>
            <a:blip r:embed="rId5"/>
            <a:stretch>
              <a:fillRect/>
            </a:stretch>
          </p:blipFill>
          <p:spPr>
            <a:xfrm>
              <a:off x="6611112" y="4503481"/>
              <a:ext cx="5006340" cy="1056746"/>
            </a:xfrm>
            <a:prstGeom prst="rect">
              <a:avLst/>
            </a:prstGeom>
          </p:spPr>
        </p:pic>
        <p:sp>
          <p:nvSpPr>
            <p:cNvPr id="13" name="Rectangle à coins arrondis 12"/>
            <p:cNvSpPr/>
            <p:nvPr/>
          </p:nvSpPr>
          <p:spPr>
            <a:xfrm>
              <a:off x="6437376" y="4041648"/>
              <a:ext cx="5367528" cy="195222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smtClean="0">
                  <a:latin typeface="Century Gothic" panose="020B0502020202020204" pitchFamily="34" charset="0"/>
                </a:rPr>
                <a:t>Characterising OPLE system</a:t>
              </a:r>
              <a:endParaRPr lang="en-GB" b="1" dirty="0">
                <a:latin typeface="Century Gothic" panose="020B0502020202020204" pitchFamily="34" charset="0"/>
              </a:endParaRPr>
            </a:p>
          </p:txBody>
        </p:sp>
        <p:sp>
          <p:nvSpPr>
            <p:cNvPr id="14" name="Rectangle 13"/>
            <p:cNvSpPr/>
            <p:nvPr/>
          </p:nvSpPr>
          <p:spPr>
            <a:xfrm>
              <a:off x="7144628" y="5623161"/>
              <a:ext cx="3615092" cy="307777"/>
            </a:xfrm>
            <a:prstGeom prst="rect">
              <a:avLst/>
            </a:prstGeom>
          </p:spPr>
          <p:txBody>
            <a:bodyPr wrap="none">
              <a:spAutoFit/>
            </a:bodyPr>
            <a:lstStyle/>
            <a:p>
              <a:r>
                <a:rPr lang="en-GB" sz="1400" dirty="0">
                  <a:solidFill>
                    <a:schemeClr val="bg1"/>
                  </a:solidFill>
                  <a:latin typeface="Malgun Gothic" panose="020B0503020000020004" pitchFamily="34" charset="-127"/>
                  <a:ea typeface="Malgun Gothic" panose="020B0503020000020004" pitchFamily="34" charset="-127"/>
                </a:rPr>
                <a:t>Identified frequencies: 47, 60, 93, 118 Hz</a:t>
              </a:r>
            </a:p>
          </p:txBody>
        </p:sp>
        <p:sp>
          <p:nvSpPr>
            <p:cNvPr id="17" name="Rectangle 16"/>
            <p:cNvSpPr/>
            <p:nvPr/>
          </p:nvSpPr>
          <p:spPr>
            <a:xfrm>
              <a:off x="6864562" y="5189787"/>
              <a:ext cx="2670049" cy="261610"/>
            </a:xfrm>
            <a:prstGeom prst="rect">
              <a:avLst/>
            </a:prstGeom>
          </p:spPr>
          <p:txBody>
            <a:bodyPr wrap="square">
              <a:spAutoFit/>
            </a:bodyPr>
            <a:lstStyle/>
            <a:p>
              <a:pPr algn="r"/>
              <a:r>
                <a:rPr lang="en-GB" sz="1050" dirty="0" smtClean="0">
                  <a:latin typeface="Century Gothic" panose="020B0502020202020204" pitchFamily="34" charset="0"/>
                  <a:ea typeface="Malgun Gothic" panose="020B0503020000020004" pitchFamily="34" charset="-127"/>
                </a:rPr>
                <a:t>Zoom on the pseudo-open-loop’s PSD</a:t>
              </a:r>
              <a:endParaRPr lang="en-GB" sz="1050" dirty="0">
                <a:latin typeface="Century Gothic" panose="020B0502020202020204" pitchFamily="34" charset="0"/>
                <a:ea typeface="Malgun Gothic" panose="020B0503020000020004" pitchFamily="34" charset="-127"/>
              </a:endParaRPr>
            </a:p>
          </p:txBody>
        </p:sp>
      </p:grpSp>
      <p:grpSp>
        <p:nvGrpSpPr>
          <p:cNvPr id="11" name="Groupe 10"/>
          <p:cNvGrpSpPr/>
          <p:nvPr/>
        </p:nvGrpSpPr>
        <p:grpSpPr>
          <a:xfrm>
            <a:off x="528855" y="757084"/>
            <a:ext cx="5632482" cy="5677646"/>
            <a:chOff x="595995" y="851958"/>
            <a:chExt cx="5632482" cy="5677646"/>
          </a:xfrm>
        </p:grpSpPr>
        <p:pic>
          <p:nvPicPr>
            <p:cNvPr id="12" name="Image 11"/>
            <p:cNvPicPr/>
            <p:nvPr/>
          </p:nvPicPr>
          <p:blipFill rotWithShape="1">
            <a:blip r:embed="rId6" cstate="print">
              <a:extLst>
                <a:ext uri="{28A0092B-C50C-407E-A947-70E740481C1C}">
                  <a14:useLocalDpi xmlns:a14="http://schemas.microsoft.com/office/drawing/2010/main" val="0"/>
                </a:ext>
              </a:extLst>
            </a:blip>
            <a:srcRect t="54959"/>
            <a:stretch/>
          </p:blipFill>
          <p:spPr>
            <a:xfrm>
              <a:off x="909066" y="5158283"/>
              <a:ext cx="5006340" cy="1258105"/>
            </a:xfrm>
            <a:prstGeom prst="rect">
              <a:avLst/>
            </a:prstGeom>
          </p:spPr>
        </p:pic>
        <p:pic>
          <p:nvPicPr>
            <p:cNvPr id="9" name="Image 8"/>
            <p:cNvPicPr/>
            <p:nvPr/>
          </p:nvPicPr>
          <p:blipFill>
            <a:blip r:embed="rId7"/>
            <a:stretch>
              <a:fillRect/>
            </a:stretch>
          </p:blipFill>
          <p:spPr>
            <a:xfrm>
              <a:off x="664148" y="1883886"/>
              <a:ext cx="5485955" cy="2878836"/>
            </a:xfrm>
            <a:prstGeom prst="rect">
              <a:avLst/>
            </a:prstGeom>
          </p:spPr>
        </p:pic>
        <p:sp>
          <p:nvSpPr>
            <p:cNvPr id="18" name="Rectangle à coins arrondis 17"/>
            <p:cNvSpPr/>
            <p:nvPr/>
          </p:nvSpPr>
          <p:spPr>
            <a:xfrm>
              <a:off x="595995" y="851958"/>
              <a:ext cx="5632482" cy="5677646"/>
            </a:xfrm>
            <a:prstGeom prst="roundRect">
              <a:avLst>
                <a:gd name="adj" fmla="val 358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dirty="0">
                <a:latin typeface="Century Gothic" panose="020B0502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682435" y="875846"/>
                  <a:ext cx="5485955" cy="861774"/>
                </a:xfrm>
                <a:prstGeom prst="rect">
                  <a:avLst/>
                </a:prstGeom>
              </p:spPr>
              <p:txBody>
                <a:bodyPr wrap="square">
                  <a:spAutoFit/>
                </a:bodyPr>
                <a:lstStyle/>
                <a:p>
                  <a:pPr algn="ctr"/>
                  <a:r>
                    <a:rPr lang="en-GB" b="1" dirty="0" smtClean="0">
                      <a:solidFill>
                        <a:schemeClr val="bg1"/>
                      </a:solidFill>
                      <a:latin typeface="Century Gothic" panose="020B0502020202020204" pitchFamily="34" charset="0"/>
                    </a:rPr>
                    <a:t>Identifying and quantifying some important features of the atmosphere</a:t>
                  </a:r>
                </a:p>
                <a:p>
                  <a:pPr algn="ctr"/>
                  <a:r>
                    <a:rPr lang="en-GB" sz="1400" dirty="0" smtClean="0">
                      <a:solidFill>
                        <a:schemeClr val="bg1"/>
                      </a:solidFill>
                      <a:latin typeface="Malgun Gothic" panose="020B0503020000020004" pitchFamily="34" charset="-127"/>
                      <a:ea typeface="Malgun Gothic" panose="020B0503020000020004" pitchFamily="34" charset="-127"/>
                    </a:rPr>
                    <a:t>(spectral power, dispersion variability, outer scale </a:t>
                  </a:r>
                  <a14:m>
                    <m:oMath xmlns:m="http://schemas.openxmlformats.org/officeDocument/2006/math">
                      <m:sSub>
                        <m:sSubPr>
                          <m:ctrlPr>
                            <a:rPr lang="fr-FR" sz="1400" b="0" i="1" smtClean="0">
                              <a:solidFill>
                                <a:schemeClr val="bg1"/>
                              </a:solidFill>
                              <a:latin typeface="Cambria Math" panose="02040503050406030204" pitchFamily="18" charset="0"/>
                            </a:rPr>
                          </m:ctrlPr>
                        </m:sSubPr>
                        <m:e>
                          <m:r>
                            <a:rPr lang="fr-FR" sz="1400" b="0" i="1" smtClean="0">
                              <a:solidFill>
                                <a:schemeClr val="bg1"/>
                              </a:solidFill>
                              <a:latin typeface="Cambria Math" panose="02040503050406030204" pitchFamily="18" charset="0"/>
                            </a:rPr>
                            <m:t>𝐿</m:t>
                          </m:r>
                        </m:e>
                        <m:sub>
                          <m:r>
                            <a:rPr lang="fr-FR" sz="1400" b="0" i="1" smtClean="0">
                              <a:solidFill>
                                <a:schemeClr val="bg1"/>
                              </a:solidFill>
                              <a:latin typeface="Cambria Math" panose="02040503050406030204" pitchFamily="18" charset="0"/>
                            </a:rPr>
                            <m:t>0</m:t>
                          </m:r>
                        </m:sub>
                      </m:sSub>
                    </m:oMath>
                  </a14:m>
                  <a:r>
                    <a:rPr lang="en-GB" sz="1400" dirty="0" smtClean="0">
                      <a:solidFill>
                        <a:schemeClr val="bg1"/>
                      </a:solidFill>
                      <a:latin typeface="Malgun Gothic" panose="020B0503020000020004" pitchFamily="34" charset="-127"/>
                      <a:ea typeface="Malgun Gothic" panose="020B0503020000020004" pitchFamily="34" charset="-127"/>
                    </a:rPr>
                    <a:t>, …)</a:t>
                  </a:r>
                  <a:endParaRPr lang="en-GB" sz="1400" dirty="0">
                    <a:solidFill>
                      <a:schemeClr val="bg1"/>
                    </a:solidFill>
                    <a:latin typeface="Malgun Gothic" panose="020B0503020000020004" pitchFamily="34" charset="-127"/>
                    <a:ea typeface="Malgun Gothic" panose="020B0503020000020004" pitchFamily="34" charset="-127"/>
                  </a:endParaRPr>
                </a:p>
              </p:txBody>
            </p:sp>
          </mc:Choice>
          <mc:Fallback>
            <p:sp>
              <p:nvSpPr>
                <p:cNvPr id="22" name="Rectangle 21"/>
                <p:cNvSpPr>
                  <a:spLocks noRot="1" noChangeAspect="1" noMove="1" noResize="1" noEditPoints="1" noAdjustHandles="1" noChangeArrowheads="1" noChangeShapeType="1" noTextEdit="1"/>
                </p:cNvSpPr>
                <p:nvPr/>
              </p:nvSpPr>
              <p:spPr>
                <a:xfrm>
                  <a:off x="682435" y="875846"/>
                  <a:ext cx="5485955" cy="861774"/>
                </a:xfrm>
                <a:prstGeom prst="rect">
                  <a:avLst/>
                </a:prstGeom>
                <a:blipFill>
                  <a:blip r:embed="rId8"/>
                  <a:stretch>
                    <a:fillRect t="-3546" b="-7092"/>
                  </a:stretch>
                </a:blipFill>
              </p:spPr>
              <p:txBody>
                <a:bodyPr/>
                <a:lstStyle/>
                <a:p>
                  <a:r>
                    <a:rPr lang="en-GB">
                      <a:noFill/>
                    </a:rPr>
                    <a:t> </a:t>
                  </a:r>
                </a:p>
              </p:txBody>
            </p:sp>
          </mc:Fallback>
        </mc:AlternateContent>
        <p:sp>
          <p:nvSpPr>
            <p:cNvPr id="23" name="Rectangle 22"/>
            <p:cNvSpPr/>
            <p:nvPr/>
          </p:nvSpPr>
          <p:spPr>
            <a:xfrm>
              <a:off x="2007382" y="4856861"/>
              <a:ext cx="2956259" cy="307777"/>
            </a:xfrm>
            <a:prstGeom prst="rect">
              <a:avLst/>
            </a:prstGeom>
          </p:spPr>
          <p:txBody>
            <a:bodyPr wrap="none">
              <a:spAutoFit/>
            </a:bodyPr>
            <a:lstStyle/>
            <a:p>
              <a:pPr algn="ctr"/>
              <a:r>
                <a:rPr lang="en-GB" sz="1400" dirty="0">
                  <a:solidFill>
                    <a:schemeClr val="bg1"/>
                  </a:solidFill>
                  <a:latin typeface="Century Gothic" panose="020B0502020202020204" pitchFamily="34" charset="0"/>
                </a:rPr>
                <a:t>Dispersion PD (black) – GD (red)</a:t>
              </a:r>
            </a:p>
          </p:txBody>
        </p:sp>
        <p:sp>
          <p:nvSpPr>
            <p:cNvPr id="24" name="Rectangle 23"/>
            <p:cNvSpPr/>
            <p:nvPr/>
          </p:nvSpPr>
          <p:spPr>
            <a:xfrm>
              <a:off x="956613" y="1891997"/>
              <a:ext cx="5057796" cy="307777"/>
            </a:xfrm>
            <a:prstGeom prst="rect">
              <a:avLst/>
            </a:prstGeom>
            <a:solidFill>
              <a:schemeClr val="bg1"/>
            </a:solidFill>
          </p:spPr>
          <p:txBody>
            <a:bodyPr wrap="none">
              <a:spAutoFit/>
            </a:bodyPr>
            <a:lstStyle/>
            <a:p>
              <a:pPr algn="ctr"/>
              <a:r>
                <a:rPr lang="en-GB" sz="1400" dirty="0">
                  <a:latin typeface="Century Gothic" panose="020B0502020202020204" pitchFamily="34" charset="0"/>
                </a:rPr>
                <a:t>Pseudo-open </a:t>
              </a:r>
              <a:r>
                <a:rPr lang="en-GB" sz="1400" dirty="0" smtClean="0">
                  <a:latin typeface="Century Gothic" panose="020B0502020202020204" pitchFamily="34" charset="0"/>
                </a:rPr>
                <a:t>loop and its PSD on baseline E1W2 (222 m)</a:t>
              </a:r>
              <a:endParaRPr lang="en-GB" sz="1400" dirty="0">
                <a:latin typeface="Century Gothic" panose="020B0502020202020204" pitchFamily="34" charset="0"/>
              </a:endParaRPr>
            </a:p>
          </p:txBody>
        </p:sp>
      </p:grpSp>
      <mc:AlternateContent xmlns:mc="http://schemas.openxmlformats.org/markup-compatibility/2006">
        <mc:Choice xmlns:a14="http://schemas.microsoft.com/office/drawing/2010/main" Requires="a14">
          <p:sp>
            <p:nvSpPr>
              <p:cNvPr id="19" name="ZoneTexte 18"/>
              <p:cNvSpPr txBox="1"/>
              <p:nvPr/>
            </p:nvSpPr>
            <p:spPr>
              <a:xfrm>
                <a:off x="3046883" y="2302949"/>
                <a:ext cx="551753" cy="267958"/>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fr-FR" sz="1100" b="0" i="1" smtClean="0">
                              <a:solidFill>
                                <a:schemeClr val="accent5"/>
                              </a:solidFill>
                              <a:latin typeface="Cambria Math" panose="02040503050406030204" pitchFamily="18" charset="0"/>
                            </a:rPr>
                          </m:ctrlPr>
                        </m:sSupPr>
                        <m:e>
                          <m:r>
                            <a:rPr lang="fr-FR" sz="1100" b="0" i="1" smtClean="0">
                              <a:solidFill>
                                <a:schemeClr val="accent5"/>
                              </a:solidFill>
                              <a:latin typeface="Cambria Math" panose="02040503050406030204" pitchFamily="18" charset="0"/>
                            </a:rPr>
                            <m:t>𝑓</m:t>
                          </m:r>
                        </m:e>
                        <m:sup>
                          <m:r>
                            <a:rPr lang="fr-FR" sz="1100" b="0" i="1" smtClean="0">
                              <a:solidFill>
                                <a:schemeClr val="accent5"/>
                              </a:solidFill>
                              <a:latin typeface="Cambria Math" panose="02040503050406030204" pitchFamily="18" charset="0"/>
                            </a:rPr>
                            <m:t>−8/3</m:t>
                          </m:r>
                        </m:sup>
                      </m:sSup>
                    </m:oMath>
                  </m:oMathPara>
                </a14:m>
                <a:endParaRPr lang="en-GB" sz="1100" dirty="0">
                  <a:solidFill>
                    <a:schemeClr val="accent5"/>
                  </a:solidFill>
                </a:endParaRPr>
              </a:p>
            </p:txBody>
          </p:sp>
        </mc:Choice>
        <mc:Fallback>
          <p:sp>
            <p:nvSpPr>
              <p:cNvPr id="19" name="ZoneTexte 18"/>
              <p:cNvSpPr txBox="1">
                <a:spLocks noRot="1" noChangeAspect="1" noMove="1" noResize="1" noEditPoints="1" noAdjustHandles="1" noChangeArrowheads="1" noChangeShapeType="1" noTextEdit="1"/>
              </p:cNvSpPr>
              <p:nvPr/>
            </p:nvSpPr>
            <p:spPr>
              <a:xfrm>
                <a:off x="3046883" y="2302949"/>
                <a:ext cx="551753" cy="267958"/>
              </a:xfrm>
              <a:prstGeom prst="rect">
                <a:avLst/>
              </a:prstGeom>
              <a:blipFill>
                <a:blip r:embed="rId9"/>
                <a:stretch>
                  <a:fillRect b="-4545"/>
                </a:stretch>
              </a:blipFill>
            </p:spPr>
            <p:txBody>
              <a:bodyPr/>
              <a:lstStyle/>
              <a:p>
                <a:r>
                  <a:rPr lang="en-GB">
                    <a:noFill/>
                  </a:rPr>
                  <a:t> </a:t>
                </a:r>
              </a:p>
            </p:txBody>
          </p:sp>
        </mc:Fallback>
      </mc:AlternateContent>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
        <p:nvSpPr>
          <p:cNvPr id="25" name="Rectangle 24"/>
          <p:cNvSpPr/>
          <p:nvPr/>
        </p:nvSpPr>
        <p:spPr>
          <a:xfrm>
            <a:off x="4572000" y="2570907"/>
            <a:ext cx="1375269" cy="473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necteur droit 26"/>
          <p:cNvCxnSpPr/>
          <p:nvPr/>
        </p:nvCxnSpPr>
        <p:spPr>
          <a:xfrm flipV="1">
            <a:off x="5947269" y="1218917"/>
            <a:ext cx="726168" cy="1351990"/>
          </a:xfrm>
          <a:prstGeom prst="line">
            <a:avLst/>
          </a:prstGeom>
          <a:ln/>
        </p:spPr>
        <p:style>
          <a:lnRef idx="1">
            <a:schemeClr val="dk1"/>
          </a:lnRef>
          <a:fillRef idx="0">
            <a:schemeClr val="dk1"/>
          </a:fillRef>
          <a:effectRef idx="0">
            <a:schemeClr val="dk1"/>
          </a:effectRef>
          <a:fontRef idx="minor">
            <a:schemeClr val="tx1"/>
          </a:fontRef>
        </p:style>
      </p:cxnSp>
      <p:cxnSp>
        <p:nvCxnSpPr>
          <p:cNvPr id="28" name="Connecteur droit 27"/>
          <p:cNvCxnSpPr/>
          <p:nvPr/>
        </p:nvCxnSpPr>
        <p:spPr>
          <a:xfrm flipV="1">
            <a:off x="5947269" y="2275663"/>
            <a:ext cx="726168" cy="768874"/>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6243270"/>
      </p:ext>
    </p:extLst>
  </p:cSld>
  <p:clrMapOvr>
    <a:masterClrMapping/>
  </p:clrMapOvr>
  <mc:AlternateContent xmlns:mc="http://schemas.openxmlformats.org/markup-compatibility/2006">
    <mc:Choice xmlns:p14="http://schemas.microsoft.com/office/powerpoint/2010/main" Requires="p14">
      <p:transition spd="slow" p14:dur="2000" advTm="121323"/>
    </mc:Choice>
    <mc:Fallback>
      <p:transition spd="slow" advTm="12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noProof="0" smtClean="0"/>
              <a:t>14/03/2023</a:t>
            </a:r>
            <a:endParaRPr lang="fr-FR" noProof="0" dirty="0"/>
          </a:p>
        </p:txBody>
      </p:sp>
      <p:sp>
        <p:nvSpPr>
          <p:cNvPr id="3" name="Espace réservé du pied de page 2"/>
          <p:cNvSpPr>
            <a:spLocks noGrp="1"/>
          </p:cNvSpPr>
          <p:nvPr>
            <p:ph type="ftr" sz="quarter" idx="11"/>
          </p:nvPr>
        </p:nvSpPr>
        <p:spPr/>
        <p:txBody>
          <a:bodyPr/>
          <a:lstStyle/>
          <a:p>
            <a:r>
              <a:rPr lang="fr-FR" noProof="0" smtClean="0"/>
              <a:t>CHARA meeting 2023</a:t>
            </a:r>
            <a:endParaRPr lang="fr-FR" noProof="0" dirty="0"/>
          </a:p>
        </p:txBody>
      </p:sp>
      <p:sp>
        <p:nvSpPr>
          <p:cNvPr id="4" name="Espace réservé du numéro de diapositive 3"/>
          <p:cNvSpPr>
            <a:spLocks noGrp="1"/>
          </p:cNvSpPr>
          <p:nvPr>
            <p:ph type="sldNum" sz="quarter" idx="12"/>
          </p:nvPr>
        </p:nvSpPr>
        <p:spPr/>
        <p:txBody>
          <a:bodyPr/>
          <a:lstStyle/>
          <a:p>
            <a:fld id="{EE2044C1-65FD-4F53-9B44-44E5EE045F4B}" type="slidenum">
              <a:rPr lang="fr-FR" noProof="0" smtClean="0"/>
              <a:pPr/>
              <a:t>9</a:t>
            </a:fld>
            <a:endParaRPr lang="fr-FR" noProof="0" dirty="0"/>
          </a:p>
        </p:txBody>
      </p:sp>
      <p:sp>
        <p:nvSpPr>
          <p:cNvPr id="5" name="Espace réservé du texte 4"/>
          <p:cNvSpPr>
            <a:spLocks noGrp="1"/>
          </p:cNvSpPr>
          <p:nvPr>
            <p:ph type="body" sz="quarter" idx="13"/>
          </p:nvPr>
        </p:nvSpPr>
        <p:spPr/>
        <p:txBody>
          <a:bodyPr/>
          <a:lstStyle/>
          <a:p>
            <a:r>
              <a:rPr lang="en-GB" dirty="0" smtClean="0"/>
              <a:t>3</a:t>
            </a:r>
            <a:endParaRPr lang="en-GB" dirty="0"/>
          </a:p>
        </p:txBody>
      </p:sp>
      <p:sp>
        <p:nvSpPr>
          <p:cNvPr id="6" name="Espace réservé du texte 5"/>
          <p:cNvSpPr>
            <a:spLocks noGrp="1"/>
          </p:cNvSpPr>
          <p:nvPr>
            <p:ph type="body" sz="quarter" idx="14"/>
          </p:nvPr>
        </p:nvSpPr>
        <p:spPr/>
        <p:txBody>
          <a:bodyPr/>
          <a:lstStyle/>
          <a:p>
            <a:r>
              <a:rPr lang="en-GB" dirty="0" smtClean="0"/>
              <a:t>Actions</a:t>
            </a:r>
            <a:endParaRPr lang="en-GB" dirty="0"/>
          </a:p>
        </p:txBody>
      </p:sp>
      <p:sp>
        <p:nvSpPr>
          <p:cNvPr id="8" name="Espace réservé du texte 7"/>
          <p:cNvSpPr>
            <a:spLocks noGrp="1"/>
          </p:cNvSpPr>
          <p:nvPr>
            <p:ph type="body" sz="quarter" idx="16"/>
          </p:nvPr>
        </p:nvSpPr>
        <p:spPr/>
        <p:txBody>
          <a:bodyPr>
            <a:normAutofit lnSpcReduction="10000"/>
          </a:bodyPr>
          <a:lstStyle/>
          <a:p>
            <a:r>
              <a:rPr lang="en-GB" dirty="0" smtClean="0"/>
              <a:t>Limiting fringe jumps consequences</a:t>
            </a:r>
            <a:endParaRPr lang="en-GB" dirty="0"/>
          </a:p>
        </p:txBody>
      </p:sp>
      <p:sp>
        <p:nvSpPr>
          <p:cNvPr id="11" name="Espace réservé du texte 10"/>
          <p:cNvSpPr>
            <a:spLocks noGrp="1"/>
          </p:cNvSpPr>
          <p:nvPr>
            <p:ph type="body" sz="quarter" idx="15"/>
          </p:nvPr>
        </p:nvSpPr>
        <p:spPr>
          <a:xfrm>
            <a:off x="672714" y="5286390"/>
            <a:ext cx="10775826" cy="1034128"/>
          </a:xfrm>
          <a:prstGeom prst="roundRect">
            <a:avLst/>
          </a:prstGeom>
          <a:ln>
            <a:solidFill>
              <a:srgbClr val="FF0000"/>
            </a:solidFill>
          </a:ln>
        </p:spPr>
        <p:txBody>
          <a:bodyPr>
            <a:normAutofit lnSpcReduction="10000"/>
          </a:bodyPr>
          <a:lstStyle/>
          <a:p>
            <a:pPr marL="0" indent="0" algn="ctr">
              <a:buNone/>
            </a:pPr>
            <a:r>
              <a:rPr lang="en-GB" sz="1600" b="1" dirty="0" smtClean="0"/>
              <a:t>Actions to address the problem</a:t>
            </a:r>
          </a:p>
          <a:p>
            <a:pPr marL="342900" indent="-342900">
              <a:buFont typeface="+mj-lt"/>
              <a:buAutoNum type="arabicPeriod"/>
            </a:pPr>
            <a:r>
              <a:rPr lang="en-GB" sz="1600" dirty="0" smtClean="0"/>
              <a:t>Adding a way the GD command is computed: fringe-jump detection rather than GD integration</a:t>
            </a:r>
          </a:p>
          <a:p>
            <a:pPr marL="342900" indent="-342900">
              <a:buFont typeface="+mj-lt"/>
              <a:buAutoNum type="arabicPeriod"/>
            </a:pPr>
            <a:r>
              <a:rPr lang="en-GB" sz="1600" dirty="0" smtClean="0"/>
              <a:t>Development of the algorithm with cophaSIM before implementation on SPICA-FT</a:t>
            </a:r>
          </a:p>
        </p:txBody>
      </p:sp>
      <p:grpSp>
        <p:nvGrpSpPr>
          <p:cNvPr id="9" name="Groupe 8"/>
          <p:cNvGrpSpPr/>
          <p:nvPr/>
        </p:nvGrpSpPr>
        <p:grpSpPr>
          <a:xfrm>
            <a:off x="6093542" y="864600"/>
            <a:ext cx="5740400" cy="3510247"/>
            <a:chOff x="6019122" y="949462"/>
            <a:chExt cx="5740400" cy="3510247"/>
          </a:xfrm>
        </p:grpSpPr>
        <p:grpSp>
          <p:nvGrpSpPr>
            <p:cNvPr id="10" name="Groupe 9"/>
            <p:cNvGrpSpPr/>
            <p:nvPr/>
          </p:nvGrpSpPr>
          <p:grpSpPr>
            <a:xfrm>
              <a:off x="6299608" y="1370095"/>
              <a:ext cx="5074512" cy="3089614"/>
              <a:chOff x="1209040" y="1777482"/>
              <a:chExt cx="5074512" cy="3089614"/>
            </a:xfrm>
          </p:grpSpPr>
          <p:pic>
            <p:nvPicPr>
              <p:cNvPr id="13" name="Image 12"/>
              <p:cNvPicPr>
                <a:picLocks noChangeAspect="1"/>
              </p:cNvPicPr>
              <p:nvPr/>
            </p:nvPicPr>
            <p:blipFill rotWithShape="1">
              <a:blip r:embed="rId5">
                <a:extLst>
                  <a:ext uri="{28A0092B-C50C-407E-A947-70E740481C1C}">
                    <a14:useLocalDpi xmlns:a14="http://schemas.microsoft.com/office/drawing/2010/main" val="0"/>
                  </a:ext>
                </a:extLst>
              </a:blip>
              <a:srcRect l="3446" t="8284" r="2471" b="1425"/>
              <a:stretch/>
            </p:blipFill>
            <p:spPr>
              <a:xfrm>
                <a:off x="1209040" y="1777482"/>
                <a:ext cx="5074512" cy="3089614"/>
              </a:xfrm>
              <a:prstGeom prst="rect">
                <a:avLst/>
              </a:prstGeom>
            </p:spPr>
          </p:pic>
          <p:sp>
            <p:nvSpPr>
              <p:cNvPr id="14" name="Ellipse 13"/>
              <p:cNvSpPr/>
              <p:nvPr/>
            </p:nvSpPr>
            <p:spPr>
              <a:xfrm>
                <a:off x="1717040" y="390144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p:cNvSpPr/>
              <p:nvPr/>
            </p:nvSpPr>
            <p:spPr>
              <a:xfrm>
                <a:off x="3921760" y="390144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5"/>
              <p:cNvSpPr/>
              <p:nvPr/>
            </p:nvSpPr>
            <p:spPr>
              <a:xfrm>
                <a:off x="4023360" y="323088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6"/>
              <p:cNvSpPr/>
              <p:nvPr/>
            </p:nvSpPr>
            <p:spPr>
              <a:xfrm>
                <a:off x="5181600" y="256032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p:cNvSpPr/>
              <p:nvPr/>
            </p:nvSpPr>
            <p:spPr>
              <a:xfrm>
                <a:off x="5161280" y="1902460"/>
                <a:ext cx="180000" cy="18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ZoneTexte 11"/>
            <p:cNvSpPr txBox="1"/>
            <p:nvPr/>
          </p:nvSpPr>
          <p:spPr>
            <a:xfrm>
              <a:off x="6019122" y="949462"/>
              <a:ext cx="5740400" cy="338554"/>
            </a:xfrm>
            <a:prstGeom prst="rect">
              <a:avLst/>
            </a:prstGeom>
            <a:noFill/>
          </p:spPr>
          <p:txBody>
            <a:bodyPr wrap="square" rtlCol="0">
              <a:spAutoFit/>
            </a:bodyPr>
            <a:lstStyle/>
            <a:p>
              <a:pPr algn="ctr"/>
              <a:r>
                <a:rPr lang="en-GB" sz="1600" dirty="0" smtClean="0">
                  <a:solidFill>
                    <a:schemeClr val="bg1"/>
                  </a:solidFill>
                </a:rPr>
                <a:t>Histograms of the measured group-delays on the fifteen baselines</a:t>
              </a:r>
              <a:endParaRPr lang="en-GB" sz="1600" dirty="0">
                <a:solidFill>
                  <a:schemeClr val="bg1"/>
                </a:solidFill>
              </a:endParaRPr>
            </a:p>
          </p:txBody>
        </p:sp>
      </p:grpSp>
      <p:grpSp>
        <p:nvGrpSpPr>
          <p:cNvPr id="19" name="Groupe 18"/>
          <p:cNvGrpSpPr/>
          <p:nvPr/>
        </p:nvGrpSpPr>
        <p:grpSpPr>
          <a:xfrm>
            <a:off x="457199" y="856648"/>
            <a:ext cx="5486808" cy="3507167"/>
            <a:chOff x="426719" y="1167944"/>
            <a:chExt cx="5486808" cy="3507167"/>
          </a:xfrm>
        </p:grpSpPr>
        <p:pic>
          <p:nvPicPr>
            <p:cNvPr id="20" name="Image 19"/>
            <p:cNvPicPr>
              <a:picLocks noChangeAspect="1"/>
            </p:cNvPicPr>
            <p:nvPr/>
          </p:nvPicPr>
          <p:blipFill rotWithShape="1">
            <a:blip r:embed="rId6">
              <a:extLst>
                <a:ext uri="{28A0092B-C50C-407E-A947-70E740481C1C}">
                  <a14:useLocalDpi xmlns:a14="http://schemas.microsoft.com/office/drawing/2010/main" val="0"/>
                </a:ext>
              </a:extLst>
            </a:blip>
            <a:srcRect t="10655" b="3278"/>
            <a:stretch/>
          </p:blipFill>
          <p:spPr>
            <a:xfrm>
              <a:off x="747145" y="1597056"/>
              <a:ext cx="4845957" cy="3078055"/>
            </a:xfrm>
            <a:prstGeom prst="rect">
              <a:avLst/>
            </a:prstGeom>
          </p:spPr>
        </p:pic>
        <p:sp>
          <p:nvSpPr>
            <p:cNvPr id="21" name="ZoneTexte 20"/>
            <p:cNvSpPr txBox="1"/>
            <p:nvPr/>
          </p:nvSpPr>
          <p:spPr>
            <a:xfrm>
              <a:off x="426719" y="1167944"/>
              <a:ext cx="5486808" cy="338554"/>
            </a:xfrm>
            <a:prstGeom prst="rect">
              <a:avLst/>
            </a:prstGeom>
            <a:noFill/>
          </p:spPr>
          <p:txBody>
            <a:bodyPr wrap="square" rtlCol="0">
              <a:spAutoFit/>
            </a:bodyPr>
            <a:lstStyle/>
            <a:p>
              <a:pPr algn="ctr"/>
              <a:r>
                <a:rPr lang="en-GB" sz="1600" dirty="0" smtClean="0">
                  <a:solidFill>
                    <a:schemeClr val="bg1"/>
                  </a:solidFill>
                </a:rPr>
                <a:t>Fringe jumps on the baseline E1S1 on August, 15th 2022</a:t>
              </a:r>
            </a:p>
          </p:txBody>
        </p:sp>
      </p:grpSp>
      <mc:AlternateContent xmlns:mc="http://schemas.openxmlformats.org/markup-compatibility/2006" xmlns:a14="http://schemas.microsoft.com/office/drawing/2010/main">
        <mc:Choice Requires="a14">
          <p:sp>
            <p:nvSpPr>
              <p:cNvPr id="7" name="ZoneTexte 6"/>
              <p:cNvSpPr txBox="1"/>
              <p:nvPr/>
            </p:nvSpPr>
            <p:spPr>
              <a:xfrm>
                <a:off x="7551456" y="4668041"/>
                <a:ext cx="3070584" cy="369332"/>
              </a:xfrm>
              <a:prstGeom prst="rect">
                <a:avLst/>
              </a:prstGeom>
              <a:noFill/>
            </p:spPr>
            <p:txBody>
              <a:bodyPr wrap="none" rtlCol="0">
                <a:spAutoFit/>
              </a:bodyPr>
              <a:lstStyle/>
              <a:p>
                <a:r>
                  <a:rPr lang="en-GB" dirty="0" smtClean="0">
                    <a:solidFill>
                      <a:schemeClr val="bg1"/>
                    </a:solidFill>
                  </a:rPr>
                  <a:t>Fringes are blurred at </a:t>
                </a:r>
                <a14:m>
                  <m:oMath xmlns:m="http://schemas.openxmlformats.org/officeDocument/2006/math">
                    <m:r>
                      <a:rPr lang="fr-FR" b="0" i="1" smtClean="0">
                        <a:solidFill>
                          <a:schemeClr val="bg1"/>
                        </a:solidFill>
                        <a:latin typeface="Cambria Math" panose="02040503050406030204" pitchFamily="18" charset="0"/>
                      </a:rPr>
                      <m:t>𝜆</m:t>
                    </m:r>
                    <m:r>
                      <a:rPr lang="fr-FR" b="0" i="1" smtClean="0">
                        <a:solidFill>
                          <a:schemeClr val="bg1"/>
                        </a:solidFill>
                        <a:latin typeface="Cambria Math" panose="02040503050406030204" pitchFamily="18" charset="0"/>
                      </a:rPr>
                      <m:t>≠</m:t>
                    </m:r>
                    <m:sSub>
                      <m:sSubPr>
                        <m:ctrlPr>
                          <a:rPr lang="fr-FR" b="0" i="1" smtClean="0">
                            <a:solidFill>
                              <a:schemeClr val="bg1"/>
                            </a:solidFill>
                            <a:latin typeface="Cambria Math" panose="02040503050406030204" pitchFamily="18" charset="0"/>
                          </a:rPr>
                        </m:ctrlPr>
                      </m:sSubPr>
                      <m:e>
                        <m:r>
                          <a:rPr lang="fr-FR" b="0" i="1" smtClean="0">
                            <a:solidFill>
                              <a:schemeClr val="bg1"/>
                            </a:solidFill>
                            <a:latin typeface="Cambria Math" panose="02040503050406030204" pitchFamily="18" charset="0"/>
                          </a:rPr>
                          <m:t>𝜆</m:t>
                        </m:r>
                      </m:e>
                      <m:sub>
                        <m:r>
                          <a:rPr lang="fr-FR" b="0" i="1" smtClean="0">
                            <a:solidFill>
                              <a:schemeClr val="bg1"/>
                            </a:solidFill>
                            <a:latin typeface="Cambria Math" panose="02040503050406030204" pitchFamily="18" charset="0"/>
                          </a:rPr>
                          <m:t>𝐹𝑇</m:t>
                        </m:r>
                      </m:sub>
                    </m:sSub>
                    <m:r>
                      <a:rPr lang="fr-FR" b="0" i="1" smtClean="0">
                        <a:solidFill>
                          <a:schemeClr val="bg1"/>
                        </a:solidFill>
                        <a:latin typeface="Cambria Math" panose="02040503050406030204" pitchFamily="18" charset="0"/>
                      </a:rPr>
                      <m:t> </m:t>
                    </m:r>
                  </m:oMath>
                </a14:m>
                <a:endParaRPr lang="en-GB" dirty="0">
                  <a:solidFill>
                    <a:schemeClr val="bg1"/>
                  </a:solidFill>
                </a:endParaRPr>
              </a:p>
            </p:txBody>
          </p:sp>
        </mc:Choice>
        <mc:Fallback xmlns="">
          <p:sp>
            <p:nvSpPr>
              <p:cNvPr id="7" name="ZoneTexte 6"/>
              <p:cNvSpPr txBox="1">
                <a:spLocks noRot="1" noChangeAspect="1" noMove="1" noResize="1" noEditPoints="1" noAdjustHandles="1" noChangeArrowheads="1" noChangeShapeType="1" noTextEdit="1"/>
              </p:cNvSpPr>
              <p:nvPr/>
            </p:nvSpPr>
            <p:spPr>
              <a:xfrm>
                <a:off x="7551456" y="4668041"/>
                <a:ext cx="3070584" cy="369332"/>
              </a:xfrm>
              <a:prstGeom prst="rect">
                <a:avLst/>
              </a:prstGeom>
              <a:blipFill>
                <a:blip r:embed="rId7"/>
                <a:stretch>
                  <a:fillRect l="-1789" t="-10000" b="-26667"/>
                </a:stretch>
              </a:blipFill>
            </p:spPr>
            <p:txBody>
              <a:bodyPr/>
              <a:lstStyle/>
              <a:p>
                <a:r>
                  <a:rPr lang="en-GB">
                    <a:noFill/>
                  </a:rPr>
                  <a:t> </a:t>
                </a:r>
              </a:p>
            </p:txBody>
          </p:sp>
        </mc:Fallback>
      </mc:AlternateContent>
      <p:sp>
        <p:nvSpPr>
          <p:cNvPr id="22" name="Flèche droite 21"/>
          <p:cNvSpPr/>
          <p:nvPr/>
        </p:nvSpPr>
        <p:spPr>
          <a:xfrm>
            <a:off x="6657740" y="4621758"/>
            <a:ext cx="678425" cy="457573"/>
          </a:xfrm>
          <a:prstGeom prst="right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4316803"/>
      </p:ext>
    </p:extLst>
  </p:cSld>
  <p:clrMapOvr>
    <a:masterClrMapping/>
  </p:clrMapOvr>
  <mc:AlternateContent xmlns:mc="http://schemas.openxmlformats.org/markup-compatibility/2006">
    <mc:Choice xmlns:p14="http://schemas.microsoft.com/office/powerpoint/2010/main" Requires="p14">
      <p:transition spd="slow" p14:dur="2000" advTm="81086"/>
    </mc:Choice>
    <mc:Fallback>
      <p:transition spd="slow" advTm="8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24355</TotalTime>
  <Words>4731</Words>
  <Application>Microsoft Office PowerPoint</Application>
  <PresentationFormat>Grand écran</PresentationFormat>
  <Paragraphs>493</Paragraphs>
  <Slides>21</Slides>
  <Notes>21</Notes>
  <HiddenSlides>9</HiddenSlides>
  <MMClips>12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Malgun Gothic</vt:lpstr>
      <vt:lpstr>Arial</vt:lpstr>
      <vt:lpstr>Calibri</vt:lpstr>
      <vt:lpstr>Cambria Math</vt:lpstr>
      <vt:lpstr>Century Gothic</vt:lpstr>
      <vt:lpstr>Wingdings</vt:lpstr>
      <vt:lpstr>Thème Office</vt:lpstr>
      <vt:lpstr>Fringe-Tracking at CHARA - News from SPICA-FT   PANNETIER Cyril  Postdoctoral fellow at Observatoire de la Côte d’Azur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cyril pannetier</dc:creator>
  <cp:lastModifiedBy>cyril pannetier</cp:lastModifiedBy>
  <cp:revision>1305</cp:revision>
  <dcterms:created xsi:type="dcterms:W3CDTF">2021-05-05T15:51:55Z</dcterms:created>
  <dcterms:modified xsi:type="dcterms:W3CDTF">2023-03-14T15:06:33Z</dcterms:modified>
</cp:coreProperties>
</file>