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media/image1.jpeg" ContentType="image/jpeg"/>
  <Override PartName="/ppt/media/image2.jpeg" ContentType="image/jpeg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media/image3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0DEEF"/>
          </a:solidFill>
        </a:fill>
      </a:tcStyle>
    </a:wholeTbl>
    <a:band2H>
      <a:tcTxStyle b="def" i="def"/>
      <a:tcStyle>
        <a:tcBdr/>
        <a:fill>
          <a:solidFill>
            <a:srgbClr val="E9EFF7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 b="def" i="def"/>
      <a:tcStyle>
        <a:tcBdr/>
        <a:fill>
          <a:solidFill>
            <a:srgbClr val="F0F0F0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 b="def" i="def"/>
      <a:tcStyle>
        <a:tcBdr/>
        <a:fill>
          <a:solidFill>
            <a:srgbClr val="EBF1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hape 34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5" name="Shape 35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n-lt"/>
        <a:ea typeface="+mn-ea"/>
        <a:cs typeface="+mn-cs"/>
        <a:sym typeface="Calibri"/>
      </a:defRPr>
    </a:lvl1pPr>
    <a:lvl2pPr indent="228600" latinLnBrk="0">
      <a:defRPr sz="1200">
        <a:latin typeface="+mn-lt"/>
        <a:ea typeface="+mn-ea"/>
        <a:cs typeface="+mn-cs"/>
        <a:sym typeface="Calibri"/>
      </a:defRPr>
    </a:lvl2pPr>
    <a:lvl3pPr indent="457200" latinLnBrk="0">
      <a:defRPr sz="1200">
        <a:latin typeface="+mn-lt"/>
        <a:ea typeface="+mn-ea"/>
        <a:cs typeface="+mn-cs"/>
        <a:sym typeface="Calibri"/>
      </a:defRPr>
    </a:lvl3pPr>
    <a:lvl4pPr indent="685800" latinLnBrk="0">
      <a:defRPr sz="1200">
        <a:latin typeface="+mn-lt"/>
        <a:ea typeface="+mn-ea"/>
        <a:cs typeface="+mn-cs"/>
        <a:sym typeface="Calibri"/>
      </a:defRPr>
    </a:lvl4pPr>
    <a:lvl5pPr indent="914400" latinLnBrk="0">
      <a:defRPr sz="1200">
        <a:latin typeface="+mn-lt"/>
        <a:ea typeface="+mn-ea"/>
        <a:cs typeface="+mn-cs"/>
        <a:sym typeface="Calibri"/>
      </a:defRPr>
    </a:lvl5pPr>
    <a:lvl6pPr indent="1143000" latinLnBrk="0">
      <a:defRPr sz="1200">
        <a:latin typeface="+mn-lt"/>
        <a:ea typeface="+mn-ea"/>
        <a:cs typeface="+mn-cs"/>
        <a:sym typeface="Calibri"/>
      </a:defRPr>
    </a:lvl6pPr>
    <a:lvl7pPr indent="1371600" latinLnBrk="0">
      <a:defRPr sz="1200">
        <a:latin typeface="+mn-lt"/>
        <a:ea typeface="+mn-ea"/>
        <a:cs typeface="+mn-cs"/>
        <a:sym typeface="Calibri"/>
      </a:defRPr>
    </a:lvl7pPr>
    <a:lvl8pPr indent="1600200" latinLnBrk="0">
      <a:defRPr sz="1200">
        <a:latin typeface="+mn-lt"/>
        <a:ea typeface="+mn-ea"/>
        <a:cs typeface="+mn-cs"/>
        <a:sym typeface="Calibri"/>
      </a:defRPr>
    </a:lvl8pPr>
    <a:lvl9pPr indent="1828800" latinLnBrk="0">
      <a:defRPr sz="1200">
        <a:latin typeface="+mn-lt"/>
        <a:ea typeface="+mn-ea"/>
        <a:cs typeface="+mn-cs"/>
        <a:sym typeface="Calibri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27" name="Body Level One…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2.jpeg"/><Relationship Id="rId11" Type="http://schemas.openxmlformats.org/officeDocument/2006/relationships/image" Target="../media/image1.gif"/><Relationship Id="rId12" Type="http://schemas.openxmlformats.org/officeDocument/2006/relationships/slideLayout" Target="../slideLayouts/slideLayout1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1"/>
          <p:cNvSpPr txBox="1"/>
          <p:nvPr/>
        </p:nvSpPr>
        <p:spPr>
          <a:xfrm>
            <a:off x="4776101" y="1336"/>
            <a:ext cx="2381360" cy="2754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b="1" sz="1200">
                <a:solidFill>
                  <a:srgbClr val="44546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The CHARA Science Meeting 2023</a:t>
            </a:r>
          </a:p>
        </p:txBody>
      </p:sp>
      <p:sp>
        <p:nvSpPr>
          <p:cNvPr id="3" name="Line 12"/>
          <p:cNvSpPr/>
          <p:nvPr/>
        </p:nvSpPr>
        <p:spPr>
          <a:xfrm flipH="1">
            <a:off x="152399" y="762000"/>
            <a:ext cx="2" cy="5640844"/>
          </a:xfrm>
          <a:prstGeom prst="line">
            <a:avLst/>
          </a:prstGeom>
          <a:ln w="28575">
            <a:solidFill>
              <a:srgbClr val="44546A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4" name="Line 14"/>
          <p:cNvSpPr/>
          <p:nvPr/>
        </p:nvSpPr>
        <p:spPr>
          <a:xfrm>
            <a:off x="7401424" y="152400"/>
            <a:ext cx="4653026" cy="0"/>
          </a:xfrm>
          <a:prstGeom prst="line">
            <a:avLst/>
          </a:prstGeom>
          <a:ln w="28575">
            <a:solidFill>
              <a:srgbClr val="44546A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5" name="Line 15"/>
          <p:cNvSpPr/>
          <p:nvPr/>
        </p:nvSpPr>
        <p:spPr>
          <a:xfrm>
            <a:off x="12039600" y="152400"/>
            <a:ext cx="11872" cy="6248400"/>
          </a:xfrm>
          <a:prstGeom prst="line">
            <a:avLst/>
          </a:prstGeom>
          <a:ln w="28575">
            <a:solidFill>
              <a:srgbClr val="44546A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6" name="Line 14"/>
          <p:cNvSpPr/>
          <p:nvPr/>
        </p:nvSpPr>
        <p:spPr>
          <a:xfrm flipV="1">
            <a:off x="914400" y="152398"/>
            <a:ext cx="3560613" cy="2"/>
          </a:xfrm>
          <a:prstGeom prst="line">
            <a:avLst/>
          </a:prstGeom>
          <a:ln w="28575">
            <a:solidFill>
              <a:srgbClr val="44546A"/>
            </a:solidFill>
          </a:ln>
        </p:spPr>
        <p:txBody>
          <a:bodyPr lIns="45719" rIns="45719"/>
          <a:lstStyle/>
          <a:p>
            <a:pPr/>
          </a:p>
        </p:txBody>
      </p:sp>
      <p:pic>
        <p:nvPicPr>
          <p:cNvPr id="7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09448" y="6264519"/>
            <a:ext cx="768466" cy="594361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Picture 22" descr="Picture 2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845575" y="6308444"/>
            <a:ext cx="1128309" cy="548641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Picture 26" descr="Picture 26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012243" y="6417910"/>
            <a:ext cx="1308441" cy="365761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Picture 28" descr="Picture 28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456902" y="6405984"/>
            <a:ext cx="387566" cy="411481"/>
          </a:xfrm>
          <a:prstGeom prst="rect">
            <a:avLst/>
          </a:prstGeom>
          <a:ln w="12700">
            <a:miter lim="400000"/>
          </a:ln>
        </p:spPr>
      </p:pic>
      <p:pic>
        <p:nvPicPr>
          <p:cNvPr id="11" name="Picture 30" descr="Picture 30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5894065" y="6417910"/>
            <a:ext cx="1280161" cy="384049"/>
          </a:xfrm>
          <a:prstGeom prst="rect">
            <a:avLst/>
          </a:prstGeom>
          <a:ln w="12700">
            <a:miter lim="400000"/>
          </a:ln>
        </p:spPr>
      </p:pic>
      <p:pic>
        <p:nvPicPr>
          <p:cNvPr id="12" name="Graphic 32" descr="Graphic 32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7260898" y="6454771"/>
            <a:ext cx="922096" cy="320041"/>
          </a:xfrm>
          <a:prstGeom prst="rect">
            <a:avLst/>
          </a:prstGeom>
          <a:ln w="12700">
            <a:miter lim="400000"/>
          </a:ln>
        </p:spPr>
      </p:pic>
      <p:pic>
        <p:nvPicPr>
          <p:cNvPr id="13" name="Graphic 34" descr="Graphic 34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8336715" y="6458580"/>
            <a:ext cx="908915" cy="320041"/>
          </a:xfrm>
          <a:prstGeom prst="rect">
            <a:avLst/>
          </a:prstGeom>
          <a:ln w="12700">
            <a:miter lim="400000"/>
          </a:ln>
        </p:spPr>
      </p:pic>
      <p:pic>
        <p:nvPicPr>
          <p:cNvPr id="14" name="Picture 38" descr="Picture 38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0566817" y="6456548"/>
            <a:ext cx="908721" cy="365761"/>
          </a:xfrm>
          <a:prstGeom prst="rect">
            <a:avLst/>
          </a:prstGeom>
          <a:ln w="12700">
            <a:miter lim="400000"/>
          </a:ln>
        </p:spPr>
      </p:pic>
      <p:pic>
        <p:nvPicPr>
          <p:cNvPr id="15" name="Picture 44" descr="Picture 44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94988" y="91458"/>
            <a:ext cx="814535" cy="804673"/>
          </a:xfrm>
          <a:prstGeom prst="rect">
            <a:avLst/>
          </a:prstGeom>
          <a:ln w="12700">
            <a:miter lim="400000"/>
          </a:ln>
        </p:spPr>
      </p:pic>
      <p:pic>
        <p:nvPicPr>
          <p:cNvPr id="16" name="Picture 3" descr="Picture 3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9425410" y="6454602"/>
            <a:ext cx="1066801" cy="320041"/>
          </a:xfrm>
          <a:prstGeom prst="rect">
            <a:avLst/>
          </a:prstGeom>
          <a:ln w="12700">
            <a:miter lim="400000"/>
          </a:ln>
        </p:spPr>
      </p:pic>
      <p:sp>
        <p:nvSpPr>
          <p:cNvPr id="17" name="Title Text"/>
          <p:cNvSpPr txBox="1"/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b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18" name="Body Level One…"/>
          <p:cNvSpPr txBox="1"/>
          <p:nvPr>
            <p:ph type="body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9" name="Slide Number"/>
          <p:cNvSpPr txBox="1"/>
          <p:nvPr>
            <p:ph type="sldNum" sz="quarter" idx="2"/>
          </p:nvPr>
        </p:nvSpPr>
        <p:spPr>
          <a:xfrm>
            <a:off x="11795825" y="6453436"/>
            <a:ext cx="258625" cy="248305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2"/>
  </p:sldLayoutIdLst>
  <p:transition xmlns:p14="http://schemas.microsoft.com/office/powerpoint/2010/main" spd="med" advClick="1"/>
  <p:txStyles>
    <p:titleStyle>
      <a:lvl1pPr marL="0" marR="0" indent="0" algn="ctr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0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1pPr>
      <a:lvl2pPr marL="0" marR="0" indent="0" algn="ctr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0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2pPr>
      <a:lvl3pPr marL="0" marR="0" indent="0" algn="ctr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0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3pPr>
      <a:lvl4pPr marL="0" marR="0" indent="0" algn="ctr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0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4pPr>
      <a:lvl5pPr marL="0" marR="0" indent="0" algn="ctr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0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5pPr>
      <a:lvl6pPr marL="0" marR="0" indent="0" algn="ctr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0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6pPr>
      <a:lvl7pPr marL="0" marR="0" indent="0" algn="ctr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0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7pPr>
      <a:lvl8pPr marL="0" marR="0" indent="0" algn="ctr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0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8pPr>
      <a:lvl9pPr marL="0" marR="0" indent="0" algn="ctr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0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9pPr>
    </p:titleStyle>
    <p:bodyStyle>
      <a:lvl1pPr marL="0" marR="0" indent="0" algn="ctr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ctr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ctr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ctr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ctr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ctr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ctr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ctr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ctr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png"/><Relationship Id="rId3" Type="http://schemas.openxmlformats.org/officeDocument/2006/relationships/image" Target="../media/image14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png"/><Relationship Id="rId3" Type="http://schemas.openxmlformats.org/officeDocument/2006/relationships/image" Target="../media/image15.png"/><Relationship Id="rId4" Type="http://schemas.openxmlformats.org/officeDocument/2006/relationships/image" Target="../media/image14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.tif"/><Relationship Id="rId6" Type="http://schemas.openxmlformats.org/officeDocument/2006/relationships/image" Target="../media/image2.tif"/><Relationship Id="rId7" Type="http://schemas.openxmlformats.org/officeDocument/2006/relationships/image" Target="../media/image3.tif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gif"/><Relationship Id="rId3" Type="http://schemas.openxmlformats.org/officeDocument/2006/relationships/image" Target="../media/image4.gif"/><Relationship Id="rId4" Type="http://schemas.openxmlformats.org/officeDocument/2006/relationships/image" Target="../media/image5.gif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Relationship Id="rId4" Type="http://schemas.openxmlformats.org/officeDocument/2006/relationships/image" Target="../media/image19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Relationship Id="rId4" Type="http://schemas.openxmlformats.org/officeDocument/2006/relationships/image" Target="../media/image17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0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gif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gif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tif"/><Relationship Id="rId3" Type="http://schemas.openxmlformats.org/officeDocument/2006/relationships/image" Target="../media/image5.tif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tif"/><Relationship Id="rId3" Type="http://schemas.openxmlformats.org/officeDocument/2006/relationships/image" Target="../media/image5.tif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tif"/><Relationship Id="rId3" Type="http://schemas.openxmlformats.org/officeDocument/2006/relationships/image" Target="../media/image5.tif"/><Relationship Id="rId4" Type="http://schemas.openxmlformats.org/officeDocument/2006/relationships/image" Target="../media/image21.pn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gif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png"/><Relationship Id="rId3" Type="http://schemas.openxmlformats.org/officeDocument/2006/relationships/image" Target="../media/image9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png"/><Relationship Id="rId3" Type="http://schemas.openxmlformats.org/officeDocument/2006/relationships/image" Target="../media/image9.png"/><Relationship Id="rId4" Type="http://schemas.openxmlformats.org/officeDocument/2006/relationships/image" Target="../media/image11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png"/><Relationship Id="rId3" Type="http://schemas.openxmlformats.org/officeDocument/2006/relationships/image" Target="../media/image9.png"/><Relationship Id="rId4" Type="http://schemas.openxmlformats.org/officeDocument/2006/relationships/image" Target="../media/image11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Footer Placeholder 3"/>
          <p:cNvSpPr txBox="1"/>
          <p:nvPr/>
        </p:nvSpPr>
        <p:spPr>
          <a:xfrm>
            <a:off x="177338" y="6453436"/>
            <a:ext cx="1736371" cy="2483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200">
                <a:solidFill>
                  <a:srgbClr val="888888"/>
                </a:solidFill>
              </a:defRPr>
            </a:lvl1pPr>
          </a:lstStyle>
          <a:p>
            <a:pPr/>
            <a:r>
              <a:t>Imaging Spotted Stars</a:t>
            </a:r>
          </a:p>
        </p:txBody>
      </p:sp>
      <p:sp>
        <p:nvSpPr>
          <p:cNvPr id="38" name="Title 1"/>
          <p:cNvSpPr txBox="1"/>
          <p:nvPr>
            <p:ph type="ctrTitle"/>
          </p:nvPr>
        </p:nvSpPr>
        <p:spPr>
          <a:xfrm>
            <a:off x="1524000" y="868362"/>
            <a:ext cx="9144000" cy="2387601"/>
          </a:xfrm>
          <a:prstGeom prst="rect">
            <a:avLst/>
          </a:prstGeom>
        </p:spPr>
        <p:txBody>
          <a:bodyPr/>
          <a:lstStyle/>
          <a:p>
            <a:pPr>
              <a:defRPr>
                <a:latin typeface="+mj-lt"/>
                <a:ea typeface="+mj-ea"/>
                <a:cs typeface="+mj-cs"/>
                <a:sym typeface="Helvetica"/>
              </a:defRPr>
            </a:pPr>
            <a:r>
              <a:t>Imaging Spotted </a:t>
            </a:r>
          </a:p>
          <a:p>
            <a:pPr>
              <a:defRPr>
                <a:latin typeface="+mj-lt"/>
                <a:ea typeface="+mj-ea"/>
                <a:cs typeface="+mj-cs"/>
                <a:sym typeface="Helvetica"/>
              </a:defRPr>
            </a:pPr>
            <a:r>
              <a:t>Stellar Surfaces</a:t>
            </a:r>
          </a:p>
        </p:txBody>
      </p:sp>
      <p:sp>
        <p:nvSpPr>
          <p:cNvPr id="39" name="Subtitle 2"/>
          <p:cNvSpPr txBox="1"/>
          <p:nvPr>
            <p:ph type="subTitle" sz="quarter" idx="1"/>
          </p:nvPr>
        </p:nvSpPr>
        <p:spPr>
          <a:xfrm>
            <a:off x="1524000" y="3792537"/>
            <a:ext cx="9144000" cy="1655762"/>
          </a:xfrm>
          <a:prstGeom prst="rect">
            <a:avLst/>
          </a:prstGeom>
        </p:spPr>
        <p:txBody>
          <a:bodyPr/>
          <a:lstStyle/>
          <a:p>
            <a:pPr defTabSz="347472">
              <a:lnSpc>
                <a:spcPct val="100000"/>
              </a:lnSpc>
              <a:spcBef>
                <a:spcPts val="0"/>
              </a:spcBef>
              <a:defRPr sz="3242">
                <a:latin typeface="+mj-lt"/>
                <a:ea typeface="+mj-ea"/>
                <a:cs typeface="+mj-cs"/>
                <a:sym typeface="Helvetica"/>
              </a:defRPr>
            </a:pPr>
            <a:r>
              <a:t>Rachael Roettenbacher</a:t>
            </a:r>
          </a:p>
          <a:p>
            <a:pPr defTabSz="347472">
              <a:lnSpc>
                <a:spcPct val="100000"/>
              </a:lnSpc>
              <a:spcBef>
                <a:spcPts val="0"/>
              </a:spcBef>
              <a:defRPr sz="3242">
                <a:latin typeface="+mj-lt"/>
                <a:ea typeface="+mj-ea"/>
                <a:cs typeface="+mj-cs"/>
                <a:sym typeface="Helvetica"/>
              </a:defRPr>
            </a:pPr>
            <a:endParaRPr sz="912"/>
          </a:p>
          <a:p>
            <a:pPr algn="l" defTabSz="347472">
              <a:lnSpc>
                <a:spcPct val="100000"/>
              </a:lnSpc>
              <a:spcBef>
                <a:spcPts val="0"/>
              </a:spcBef>
              <a:defRPr sz="912">
                <a:latin typeface="+mj-lt"/>
                <a:ea typeface="+mj-ea"/>
                <a:cs typeface="+mj-cs"/>
                <a:sym typeface="Helvetica"/>
              </a:defRPr>
            </a:pPr>
          </a:p>
          <a:p>
            <a:pPr defTabSz="347472">
              <a:lnSpc>
                <a:spcPct val="100000"/>
              </a:lnSpc>
              <a:spcBef>
                <a:spcPts val="0"/>
              </a:spcBef>
              <a:defRPr sz="1824">
                <a:latin typeface="+mj-lt"/>
                <a:ea typeface="+mj-ea"/>
                <a:cs typeface="+mj-cs"/>
                <a:sym typeface="Helvetica"/>
              </a:defRPr>
            </a:pPr>
            <a:r>
              <a:t>51 Peg b Fellow</a:t>
            </a:r>
          </a:p>
          <a:p>
            <a:pPr defTabSz="347472">
              <a:lnSpc>
                <a:spcPct val="100000"/>
              </a:lnSpc>
              <a:spcBef>
                <a:spcPts val="0"/>
              </a:spcBef>
              <a:defRPr sz="2432">
                <a:latin typeface="+mj-lt"/>
                <a:ea typeface="+mj-ea"/>
                <a:cs typeface="+mj-cs"/>
                <a:sym typeface="Helvetica"/>
              </a:defRPr>
            </a:pPr>
            <a:r>
              <a:rPr sz="1824"/>
              <a:t>University of Michigan</a:t>
            </a:r>
            <a:r>
              <a:t> </a:t>
            </a:r>
            <a:endParaRPr sz="912"/>
          </a:p>
        </p:txBody>
      </p:sp>
      <p:sp>
        <p:nvSpPr>
          <p:cNvPr id="40" name="Slide Number Placeholder 4"/>
          <p:cNvSpPr txBox="1"/>
          <p:nvPr>
            <p:ph type="sldNum" sz="quarter" idx="2"/>
          </p:nvPr>
        </p:nvSpPr>
        <p:spPr>
          <a:xfrm>
            <a:off x="11873066" y="6453436"/>
            <a:ext cx="181382" cy="24830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Footer Placeholder 3"/>
          <p:cNvSpPr txBox="1"/>
          <p:nvPr/>
        </p:nvSpPr>
        <p:spPr>
          <a:xfrm>
            <a:off x="177338" y="6453436"/>
            <a:ext cx="1736371" cy="2483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200">
                <a:solidFill>
                  <a:srgbClr val="888888"/>
                </a:solidFill>
              </a:defRPr>
            </a:lvl1pPr>
          </a:lstStyle>
          <a:p>
            <a:pPr/>
            <a:r>
              <a:t>Imaging Spotted Stars</a:t>
            </a:r>
          </a:p>
        </p:txBody>
      </p:sp>
      <p:sp>
        <p:nvSpPr>
          <p:cNvPr id="122" name="Slide Number Placeholder 4"/>
          <p:cNvSpPr txBox="1"/>
          <p:nvPr>
            <p:ph type="sldNum" sz="quarter" idx="2"/>
          </p:nvPr>
        </p:nvSpPr>
        <p:spPr>
          <a:xfrm>
            <a:off x="11795824" y="6453436"/>
            <a:ext cx="258624" cy="24830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23" name="ζ And"/>
          <p:cNvSpPr txBox="1"/>
          <p:nvPr/>
        </p:nvSpPr>
        <p:spPr>
          <a:xfrm>
            <a:off x="1176670" y="612353"/>
            <a:ext cx="1471128" cy="764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lnSpc>
                <a:spcPct val="90000"/>
              </a:lnSpc>
              <a:defRPr sz="4400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ζ And</a:t>
            </a:r>
          </a:p>
        </p:txBody>
      </p:sp>
      <p:sp>
        <p:nvSpPr>
          <p:cNvPr id="124" name="TextBox 4"/>
          <p:cNvSpPr txBox="1"/>
          <p:nvPr/>
        </p:nvSpPr>
        <p:spPr>
          <a:xfrm>
            <a:off x="9317938" y="5955464"/>
            <a:ext cx="2505453" cy="332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1600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Roettenbacher et al. 2016</a:t>
            </a:r>
          </a:p>
        </p:txBody>
      </p:sp>
      <p:pic>
        <p:nvPicPr>
          <p:cNvPr id="125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rot="16200000">
            <a:off x="1395243" y="273784"/>
            <a:ext cx="8548632" cy="6617275"/>
          </a:xfrm>
          <a:prstGeom prst="rect">
            <a:avLst/>
          </a:prstGeom>
          <a:ln w="12700">
            <a:miter lim="400000"/>
          </a:ln>
        </p:spPr>
      </p:pic>
      <p:pic>
        <p:nvPicPr>
          <p:cNvPr id="126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16200000">
            <a:off x="1395244" y="2813197"/>
            <a:ext cx="8548631" cy="6617275"/>
          </a:xfrm>
          <a:prstGeom prst="rect">
            <a:avLst/>
          </a:prstGeom>
          <a:ln w="12700">
            <a:miter lim="400000"/>
          </a:ln>
        </p:spPr>
      </p:pic>
      <p:sp>
        <p:nvSpPr>
          <p:cNvPr id="127" name="Rectangle"/>
          <p:cNvSpPr/>
          <p:nvPr/>
        </p:nvSpPr>
        <p:spPr>
          <a:xfrm>
            <a:off x="3426854" y="839111"/>
            <a:ext cx="2108995" cy="39878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28" name="TextBox 45"/>
          <p:cNvSpPr txBox="1"/>
          <p:nvPr/>
        </p:nvSpPr>
        <p:spPr>
          <a:xfrm>
            <a:off x="3657780" y="809203"/>
            <a:ext cx="2415574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solidFill>
                  <a:srgbClr val="E84C22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2011</a:t>
            </a:r>
          </a:p>
        </p:txBody>
      </p:sp>
      <p:sp>
        <p:nvSpPr>
          <p:cNvPr id="129" name="Rectangle"/>
          <p:cNvSpPr/>
          <p:nvPr/>
        </p:nvSpPr>
        <p:spPr>
          <a:xfrm>
            <a:off x="3381313" y="3476725"/>
            <a:ext cx="1965417" cy="32004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30" name="TextBox 45"/>
          <p:cNvSpPr txBox="1"/>
          <p:nvPr/>
        </p:nvSpPr>
        <p:spPr>
          <a:xfrm>
            <a:off x="3574139" y="3368077"/>
            <a:ext cx="112830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solidFill>
                  <a:srgbClr val="E84C22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2013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Footer Placeholder 3"/>
          <p:cNvSpPr txBox="1"/>
          <p:nvPr/>
        </p:nvSpPr>
        <p:spPr>
          <a:xfrm>
            <a:off x="177338" y="6453436"/>
            <a:ext cx="1736371" cy="2483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200">
                <a:solidFill>
                  <a:srgbClr val="888888"/>
                </a:solidFill>
              </a:defRPr>
            </a:lvl1pPr>
          </a:lstStyle>
          <a:p>
            <a:pPr/>
            <a:r>
              <a:t>Imaging Spotted Stars</a:t>
            </a:r>
          </a:p>
        </p:txBody>
      </p:sp>
      <p:sp>
        <p:nvSpPr>
          <p:cNvPr id="133" name="Slide Number Placeholder 4"/>
          <p:cNvSpPr txBox="1"/>
          <p:nvPr>
            <p:ph type="sldNum" sz="quarter" idx="2"/>
          </p:nvPr>
        </p:nvSpPr>
        <p:spPr>
          <a:xfrm>
            <a:off x="11795824" y="6453436"/>
            <a:ext cx="258624" cy="24830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34" name="geHmgQJF_kUUfLVxhMbD138Qhs4tL7K0eF6SIYe7sCpZRfz9Cdj8FgmkP_H72eqzOcvHqKDsf7UWwCoZcUpfCMw9vOHnWbw_Akof0dQdUJZF8ypphpLFioClH5tBY-JHG8YaPIeEs6TO3DVKZVpWUCgGIt6Eor2tu7essC_f5XwhaMTRG_XQsOUi2KFGzKsITTE=s2048.png" descr="geHmgQJF_kUUfLVxhMbD138Qhs4tL7K0eF6SIYe7sCpZRfz9Cdj8FgmkP_H72eqzOcvHqKDsf7UWwCoZcUpfCMw9vOHnWbw_Akof0dQdUJZF8ypphpLFioClH5tBY-JHG8YaPIeEs6TO3DVKZVpWUCgGIt6Eor2tu7essC_f5XwhaMTRG_XQsOUi2KFGzKsITTE=s2048.png"/>
          <p:cNvPicPr>
            <a:picLocks noChangeAspect="1"/>
          </p:cNvPicPr>
          <p:nvPr/>
        </p:nvPicPr>
        <p:blipFill>
          <a:blip r:embed="rId2">
            <a:extLst/>
          </a:blip>
          <a:srcRect l="0" t="5114" r="0" b="12017"/>
          <a:stretch>
            <a:fillRect/>
          </a:stretch>
        </p:blipFill>
        <p:spPr>
          <a:xfrm rot="10800000">
            <a:off x="-36144" y="-6779"/>
            <a:ext cx="4834168" cy="2463000"/>
          </a:xfrm>
          <a:prstGeom prst="rect">
            <a:avLst/>
          </a:prstGeom>
          <a:ln w="12700">
            <a:miter lim="400000"/>
          </a:ln>
        </p:spPr>
      </p:pic>
      <p:sp>
        <p:nvSpPr>
          <p:cNvPr id="135" name="TextBox 45"/>
          <p:cNvSpPr txBox="1"/>
          <p:nvPr/>
        </p:nvSpPr>
        <p:spPr>
          <a:xfrm>
            <a:off x="4758994" y="367040"/>
            <a:ext cx="2415573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solidFill>
                  <a:srgbClr val="E84C22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late July-early August</a:t>
            </a:r>
          </a:p>
        </p:txBody>
      </p:sp>
      <p:sp>
        <p:nvSpPr>
          <p:cNvPr id="136" name="TextBox 4"/>
          <p:cNvSpPr txBox="1"/>
          <p:nvPr/>
        </p:nvSpPr>
        <p:spPr>
          <a:xfrm>
            <a:off x="457523" y="5938596"/>
            <a:ext cx="2820540" cy="332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1600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Roettenbacher et al. in prep.</a:t>
            </a:r>
          </a:p>
        </p:txBody>
      </p:sp>
      <p:sp>
        <p:nvSpPr>
          <p:cNvPr id="137" name="ζ And"/>
          <p:cNvSpPr txBox="1"/>
          <p:nvPr/>
        </p:nvSpPr>
        <p:spPr>
          <a:xfrm>
            <a:off x="552559" y="3046730"/>
            <a:ext cx="1471128" cy="7645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lnSpc>
                <a:spcPct val="90000"/>
              </a:lnSpc>
              <a:defRPr sz="4400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ζ And</a:t>
            </a:r>
          </a:p>
        </p:txBody>
      </p:sp>
      <p:sp>
        <p:nvSpPr>
          <p:cNvPr id="138" name="TextBox 45"/>
          <p:cNvSpPr txBox="1"/>
          <p:nvPr/>
        </p:nvSpPr>
        <p:spPr>
          <a:xfrm>
            <a:off x="986718" y="3770454"/>
            <a:ext cx="2415574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solidFill>
                  <a:srgbClr val="E84C22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2019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Footer Placeholder 3"/>
          <p:cNvSpPr txBox="1"/>
          <p:nvPr/>
        </p:nvSpPr>
        <p:spPr>
          <a:xfrm>
            <a:off x="177338" y="6453436"/>
            <a:ext cx="1736371" cy="2483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200">
                <a:solidFill>
                  <a:srgbClr val="888888"/>
                </a:solidFill>
              </a:defRPr>
            </a:lvl1pPr>
          </a:lstStyle>
          <a:p>
            <a:pPr/>
            <a:r>
              <a:t>Imaging Spotted Stars</a:t>
            </a:r>
          </a:p>
        </p:txBody>
      </p:sp>
      <p:sp>
        <p:nvSpPr>
          <p:cNvPr id="141" name="Slide Number Placeholder 4"/>
          <p:cNvSpPr txBox="1"/>
          <p:nvPr>
            <p:ph type="sldNum" sz="quarter" idx="2"/>
          </p:nvPr>
        </p:nvSpPr>
        <p:spPr>
          <a:xfrm>
            <a:off x="11795824" y="6453436"/>
            <a:ext cx="258624" cy="24830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42" name="ZZm6i2-UdtH6etlJIPZAIx8P6XeShXP2MQ5mGBlkZja8wVhYAOs9zbkUjPFR5tSXWxrcbkICjuBkMid4dTYvo1xr00cn3IxQi-83o112dOdwapaRI2F2UByJWHASl7q5dWbez2RG8VgVLBwl8IpIEK6SQR-gOOLczyClLX3oUupPy2QoVQQ35sBX1t8goJyIUPs=s2048.png" descr="ZZm6i2-UdtH6etlJIPZAIx8P6XeShXP2MQ5mGBlkZja8wVhYAOs9zbkUjPFR5tSXWxrcbkICjuBkMid4dTYvo1xr00cn3IxQi-83o112dOdwapaRI2F2UByJWHASl7q5dWbez2RG8VgVLBwl8IpIEK6SQR-gOOLczyClLX3oUupPy2QoVQQ35sBX1t8goJyIUPs=s2048.png"/>
          <p:cNvPicPr>
            <a:picLocks noChangeAspect="1"/>
          </p:cNvPicPr>
          <p:nvPr/>
        </p:nvPicPr>
        <p:blipFill>
          <a:blip r:embed="rId2">
            <a:extLst/>
          </a:blip>
          <a:srcRect l="0" t="5168" r="0" b="12626"/>
          <a:stretch>
            <a:fillRect/>
          </a:stretch>
        </p:blipFill>
        <p:spPr>
          <a:xfrm rot="10800000">
            <a:off x="3866239" y="2125775"/>
            <a:ext cx="4834319" cy="2443361"/>
          </a:xfrm>
          <a:prstGeom prst="rect">
            <a:avLst/>
          </a:prstGeom>
          <a:ln w="12700">
            <a:miter lim="400000"/>
          </a:ln>
        </p:spPr>
      </p:pic>
      <p:pic>
        <p:nvPicPr>
          <p:cNvPr id="143" name="geHmgQJF_kUUfLVxhMbD138Qhs4tL7K0eF6SIYe7sCpZRfz9Cdj8FgmkP_H72eqzOcvHqKDsf7UWwCoZcUpfCMw9vOHnWbw_Akof0dQdUJZF8ypphpLFioClH5tBY-JHG8YaPIeEs6TO3DVKZVpWUCgGIt6Eor2tu7essC_f5XwhaMTRG_XQsOUi2KFGzKsITTE=s2048.png" descr="geHmgQJF_kUUfLVxhMbD138Qhs4tL7K0eF6SIYe7sCpZRfz9Cdj8FgmkP_H72eqzOcvHqKDsf7UWwCoZcUpfCMw9vOHnWbw_Akof0dQdUJZF8ypphpLFioClH5tBY-JHG8YaPIeEs6TO3DVKZVpWUCgGIt6Eor2tu7essC_f5XwhaMTRG_XQsOUi2KFGzKsITTE=s2048.png"/>
          <p:cNvPicPr>
            <a:picLocks noChangeAspect="1"/>
          </p:cNvPicPr>
          <p:nvPr/>
        </p:nvPicPr>
        <p:blipFill>
          <a:blip r:embed="rId3">
            <a:extLst/>
          </a:blip>
          <a:srcRect l="0" t="5114" r="0" b="12017"/>
          <a:stretch>
            <a:fillRect/>
          </a:stretch>
        </p:blipFill>
        <p:spPr>
          <a:xfrm rot="10800000">
            <a:off x="-36144" y="-6779"/>
            <a:ext cx="4834168" cy="2463000"/>
          </a:xfrm>
          <a:prstGeom prst="rect">
            <a:avLst/>
          </a:prstGeom>
          <a:ln w="12700">
            <a:miter lim="400000"/>
          </a:ln>
        </p:spPr>
      </p:pic>
      <p:sp>
        <p:nvSpPr>
          <p:cNvPr id="144" name="TextBox 45"/>
          <p:cNvSpPr txBox="1"/>
          <p:nvPr/>
        </p:nvSpPr>
        <p:spPr>
          <a:xfrm>
            <a:off x="4758994" y="367040"/>
            <a:ext cx="2415573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solidFill>
                  <a:srgbClr val="E84C22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late July-early August</a:t>
            </a:r>
          </a:p>
        </p:txBody>
      </p:sp>
      <p:sp>
        <p:nvSpPr>
          <p:cNvPr id="145" name="TextBox 45"/>
          <p:cNvSpPr txBox="1"/>
          <p:nvPr/>
        </p:nvSpPr>
        <p:spPr>
          <a:xfrm>
            <a:off x="8346004" y="1949348"/>
            <a:ext cx="2415574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solidFill>
                  <a:srgbClr val="E84C22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end of August-mid September</a:t>
            </a:r>
          </a:p>
        </p:txBody>
      </p:sp>
      <p:sp>
        <p:nvSpPr>
          <p:cNvPr id="146" name="TextBox 4"/>
          <p:cNvSpPr txBox="1"/>
          <p:nvPr/>
        </p:nvSpPr>
        <p:spPr>
          <a:xfrm>
            <a:off x="457523" y="5938596"/>
            <a:ext cx="2820540" cy="332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1600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Roettenbacher et al. in prep.</a:t>
            </a:r>
          </a:p>
        </p:txBody>
      </p:sp>
      <p:sp>
        <p:nvSpPr>
          <p:cNvPr id="147" name="ζ And"/>
          <p:cNvSpPr txBox="1"/>
          <p:nvPr/>
        </p:nvSpPr>
        <p:spPr>
          <a:xfrm>
            <a:off x="552559" y="3046729"/>
            <a:ext cx="1471128" cy="764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lnSpc>
                <a:spcPct val="90000"/>
              </a:lnSpc>
              <a:defRPr sz="4400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ζ And</a:t>
            </a:r>
          </a:p>
        </p:txBody>
      </p:sp>
      <p:sp>
        <p:nvSpPr>
          <p:cNvPr id="148" name="TextBox 45"/>
          <p:cNvSpPr txBox="1"/>
          <p:nvPr/>
        </p:nvSpPr>
        <p:spPr>
          <a:xfrm>
            <a:off x="986718" y="3770454"/>
            <a:ext cx="2415574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solidFill>
                  <a:srgbClr val="E84C22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2019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Footer Placeholder 3"/>
          <p:cNvSpPr txBox="1"/>
          <p:nvPr/>
        </p:nvSpPr>
        <p:spPr>
          <a:xfrm>
            <a:off x="177338" y="6453436"/>
            <a:ext cx="1736371" cy="2483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200">
                <a:solidFill>
                  <a:srgbClr val="888888"/>
                </a:solidFill>
              </a:defRPr>
            </a:lvl1pPr>
          </a:lstStyle>
          <a:p>
            <a:pPr/>
            <a:r>
              <a:t>Imaging Spotted Stars</a:t>
            </a:r>
          </a:p>
        </p:txBody>
      </p:sp>
      <p:sp>
        <p:nvSpPr>
          <p:cNvPr id="151" name="Slide Number Placeholder 4"/>
          <p:cNvSpPr txBox="1"/>
          <p:nvPr>
            <p:ph type="sldNum" sz="quarter" idx="2"/>
          </p:nvPr>
        </p:nvSpPr>
        <p:spPr>
          <a:xfrm>
            <a:off x="11795824" y="6453436"/>
            <a:ext cx="258624" cy="24830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52" name="Y5PAlWYORgEHl6gE6al7cw6ft0EnkMVeGFPh3FnVHfAKhoR6oma0WJX1t2d2UG8YKZ4QrUsqH-gQyZc7yFkWIowFF2CCTBlKkBaF-S0w8U-2WEXZOBLgy41DP3Gq7VmEKG7exsDKcPgSua7X_q9-HFFOh5B8YG1XkqFocQTGbI0evybaocC2jqKJZGz0QJrXv04=s2048.png" descr="Y5PAlWYORgEHl6gE6al7cw6ft0EnkMVeGFPh3FnVHfAKhoR6oma0WJX1t2d2UG8YKZ4QrUsqH-gQyZc7yFkWIowFF2CCTBlKkBaF-S0w8U-2WEXZOBLgy41DP3Gq7VmEKG7exsDKcPgSua7X_q9-HFFOh5B8YG1XkqFocQTGbI0evybaocC2jqKJZGz0QJrXv04=s2048.png"/>
          <p:cNvPicPr>
            <a:picLocks noChangeAspect="1"/>
          </p:cNvPicPr>
          <p:nvPr/>
        </p:nvPicPr>
        <p:blipFill>
          <a:blip r:embed="rId2">
            <a:extLst/>
          </a:blip>
          <a:srcRect l="0" t="5226" r="0" b="13220"/>
          <a:stretch>
            <a:fillRect/>
          </a:stretch>
        </p:blipFill>
        <p:spPr>
          <a:xfrm rot="10800000">
            <a:off x="7339975" y="4407650"/>
            <a:ext cx="4834470" cy="2424071"/>
          </a:xfrm>
          <a:prstGeom prst="rect">
            <a:avLst/>
          </a:prstGeom>
          <a:ln w="12700">
            <a:miter lim="400000"/>
          </a:ln>
        </p:spPr>
      </p:pic>
      <p:pic>
        <p:nvPicPr>
          <p:cNvPr id="153" name="ZZm6i2-UdtH6etlJIPZAIx8P6XeShXP2MQ5mGBlkZja8wVhYAOs9zbkUjPFR5tSXWxrcbkICjuBkMid4dTYvo1xr00cn3IxQi-83o112dOdwapaRI2F2UByJWHASl7q5dWbez2RG8VgVLBwl8IpIEK6SQR-gOOLczyClLX3oUupPy2QoVQQ35sBX1t8goJyIUPs=s2048.png" descr="ZZm6i2-UdtH6etlJIPZAIx8P6XeShXP2MQ5mGBlkZja8wVhYAOs9zbkUjPFR5tSXWxrcbkICjuBkMid4dTYvo1xr00cn3IxQi-83o112dOdwapaRI2F2UByJWHASl7q5dWbez2RG8VgVLBwl8IpIEK6SQR-gOOLczyClLX3oUupPy2QoVQQ35sBX1t8goJyIUPs=s2048.png"/>
          <p:cNvPicPr>
            <a:picLocks noChangeAspect="1"/>
          </p:cNvPicPr>
          <p:nvPr/>
        </p:nvPicPr>
        <p:blipFill>
          <a:blip r:embed="rId3">
            <a:extLst/>
          </a:blip>
          <a:srcRect l="0" t="5168" r="0" b="12626"/>
          <a:stretch>
            <a:fillRect/>
          </a:stretch>
        </p:blipFill>
        <p:spPr>
          <a:xfrm rot="10800000">
            <a:off x="3866239" y="2125775"/>
            <a:ext cx="4834319" cy="2443361"/>
          </a:xfrm>
          <a:prstGeom prst="rect">
            <a:avLst/>
          </a:prstGeom>
          <a:ln w="12700">
            <a:miter lim="400000"/>
          </a:ln>
        </p:spPr>
      </p:pic>
      <p:pic>
        <p:nvPicPr>
          <p:cNvPr id="154" name="geHmgQJF_kUUfLVxhMbD138Qhs4tL7K0eF6SIYe7sCpZRfz9Cdj8FgmkP_H72eqzOcvHqKDsf7UWwCoZcUpfCMw9vOHnWbw_Akof0dQdUJZF8ypphpLFioClH5tBY-JHG8YaPIeEs6TO3DVKZVpWUCgGIt6Eor2tu7essC_f5XwhaMTRG_XQsOUi2KFGzKsITTE=s2048.png" descr="geHmgQJF_kUUfLVxhMbD138Qhs4tL7K0eF6SIYe7sCpZRfz9Cdj8FgmkP_H72eqzOcvHqKDsf7UWwCoZcUpfCMw9vOHnWbw_Akof0dQdUJZF8ypphpLFioClH5tBY-JHG8YaPIeEs6TO3DVKZVpWUCgGIt6Eor2tu7essC_f5XwhaMTRG_XQsOUi2KFGzKsITTE=s2048.png"/>
          <p:cNvPicPr>
            <a:picLocks noChangeAspect="1"/>
          </p:cNvPicPr>
          <p:nvPr/>
        </p:nvPicPr>
        <p:blipFill>
          <a:blip r:embed="rId4">
            <a:extLst/>
          </a:blip>
          <a:srcRect l="0" t="5114" r="0" b="12017"/>
          <a:stretch>
            <a:fillRect/>
          </a:stretch>
        </p:blipFill>
        <p:spPr>
          <a:xfrm rot="10800000">
            <a:off x="-36144" y="-6779"/>
            <a:ext cx="4834168" cy="2463000"/>
          </a:xfrm>
          <a:prstGeom prst="rect">
            <a:avLst/>
          </a:prstGeom>
          <a:ln w="12700">
            <a:miter lim="400000"/>
          </a:ln>
        </p:spPr>
      </p:pic>
      <p:sp>
        <p:nvSpPr>
          <p:cNvPr id="155" name="TextBox 45"/>
          <p:cNvSpPr txBox="1"/>
          <p:nvPr/>
        </p:nvSpPr>
        <p:spPr>
          <a:xfrm>
            <a:off x="4758994" y="367040"/>
            <a:ext cx="2415573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solidFill>
                  <a:srgbClr val="E84C22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late July-early August</a:t>
            </a:r>
          </a:p>
        </p:txBody>
      </p:sp>
      <p:sp>
        <p:nvSpPr>
          <p:cNvPr id="156" name="TextBox 45"/>
          <p:cNvSpPr txBox="1"/>
          <p:nvPr/>
        </p:nvSpPr>
        <p:spPr>
          <a:xfrm>
            <a:off x="8346004" y="1949348"/>
            <a:ext cx="2415574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solidFill>
                  <a:srgbClr val="E84C22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end of August-mid September</a:t>
            </a:r>
          </a:p>
        </p:txBody>
      </p:sp>
      <p:sp>
        <p:nvSpPr>
          <p:cNvPr id="157" name="TextBox 45"/>
          <p:cNvSpPr txBox="1"/>
          <p:nvPr/>
        </p:nvSpPr>
        <p:spPr>
          <a:xfrm>
            <a:off x="10470270" y="3969319"/>
            <a:ext cx="2415574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solidFill>
                  <a:srgbClr val="E84C22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early October</a:t>
            </a:r>
          </a:p>
        </p:txBody>
      </p:sp>
      <p:sp>
        <p:nvSpPr>
          <p:cNvPr id="158" name="TextBox 45"/>
          <p:cNvSpPr txBox="1"/>
          <p:nvPr/>
        </p:nvSpPr>
        <p:spPr>
          <a:xfrm>
            <a:off x="986718" y="3770454"/>
            <a:ext cx="2415574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solidFill>
                  <a:srgbClr val="E84C22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2019</a:t>
            </a:r>
          </a:p>
        </p:txBody>
      </p:sp>
      <p:sp>
        <p:nvSpPr>
          <p:cNvPr id="159" name="TextBox 4"/>
          <p:cNvSpPr txBox="1"/>
          <p:nvPr/>
        </p:nvSpPr>
        <p:spPr>
          <a:xfrm>
            <a:off x="457523" y="5938596"/>
            <a:ext cx="2820540" cy="332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1600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Roettenbacher et al. in prep.</a:t>
            </a:r>
          </a:p>
        </p:txBody>
      </p:sp>
      <p:sp>
        <p:nvSpPr>
          <p:cNvPr id="160" name="ζ And"/>
          <p:cNvSpPr txBox="1"/>
          <p:nvPr/>
        </p:nvSpPr>
        <p:spPr>
          <a:xfrm>
            <a:off x="552559" y="3046729"/>
            <a:ext cx="1471128" cy="764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lnSpc>
                <a:spcPct val="90000"/>
              </a:lnSpc>
              <a:defRPr sz="4400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ζ And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Footer Placeholder 3"/>
          <p:cNvSpPr txBox="1"/>
          <p:nvPr/>
        </p:nvSpPr>
        <p:spPr>
          <a:xfrm>
            <a:off x="177338" y="6453436"/>
            <a:ext cx="1736371" cy="2483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200">
                <a:solidFill>
                  <a:srgbClr val="888888"/>
                </a:solidFill>
              </a:defRPr>
            </a:lvl1pPr>
          </a:lstStyle>
          <a:p>
            <a:pPr/>
            <a:r>
              <a:t>Imaging Spotted Stars</a:t>
            </a:r>
          </a:p>
        </p:txBody>
      </p:sp>
      <p:sp>
        <p:nvSpPr>
          <p:cNvPr id="163" name="Slide Number Placeholder 4"/>
          <p:cNvSpPr txBox="1"/>
          <p:nvPr>
            <p:ph type="sldNum" sz="quarter" idx="2"/>
          </p:nvPr>
        </p:nvSpPr>
        <p:spPr>
          <a:xfrm>
            <a:off x="11795824" y="6453436"/>
            <a:ext cx="258624" cy="24830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64" name="geHmgQJF_kUUfLVxhMbD138Qhs4tL7K0eF6SIYe7sCpZRfz9Cdj8FgmkP_H72eqzOcvHqKDsf7UWwCoZcUpfCMw9vOHnWbw_Akof0dQdUJZF8ypphpLFioClH5tBY-JHG8YaPIeEs6TO3DVKZVpWUCgGIt6Eor2tu7essC_f5XwhaMTRG_XQsOUi2KFGzKsITTE=s2048.png" descr="geHmgQJF_kUUfLVxhMbD138Qhs4tL7K0eF6SIYe7sCpZRfz9Cdj8FgmkP_H72eqzOcvHqKDsf7UWwCoZcUpfCMw9vOHnWbw_Akof0dQdUJZF8ypphpLFioClH5tBY-JHG8YaPIeEs6TO3DVKZVpWUCgGIt6Eor2tu7essC_f5XwhaMTRG_XQsOUi2KFGzKsITTE=s2048.png"/>
          <p:cNvPicPr>
            <a:picLocks noChangeAspect="1"/>
          </p:cNvPicPr>
          <p:nvPr/>
        </p:nvPicPr>
        <p:blipFill>
          <a:blip r:embed="rId2">
            <a:extLst/>
          </a:blip>
          <a:srcRect l="0" t="5114" r="0" b="12017"/>
          <a:stretch>
            <a:fillRect/>
          </a:stretch>
        </p:blipFill>
        <p:spPr>
          <a:xfrm rot="10800000">
            <a:off x="6349768" y="11454"/>
            <a:ext cx="4499736" cy="2292607"/>
          </a:xfrm>
          <a:prstGeom prst="rect">
            <a:avLst/>
          </a:prstGeom>
          <a:ln w="12700">
            <a:miter lim="400000"/>
          </a:ln>
        </p:spPr>
      </p:pic>
      <p:pic>
        <p:nvPicPr>
          <p:cNvPr id="165" name="ZZm6i2-UdtH6etlJIPZAIx8P6XeShXP2MQ5mGBlkZja8wVhYAOs9zbkUjPFR5tSXWxrcbkICjuBkMid4dTYvo1xr00cn3IxQi-83o112dOdwapaRI2F2UByJWHASl7q5dWbez2RG8VgVLBwl8IpIEK6SQR-gOOLczyClLX3oUupPy2QoVQQ35sBX1t8goJyIUPs=s2048.png" descr="ZZm6i2-UdtH6etlJIPZAIx8P6XeShXP2MQ5mGBlkZja8wVhYAOs9zbkUjPFR5tSXWxrcbkICjuBkMid4dTYvo1xr00cn3IxQi-83o112dOdwapaRI2F2UByJWHASl7q5dWbez2RG8VgVLBwl8IpIEK6SQR-gOOLczyClLX3oUupPy2QoVQQ35sBX1t8goJyIUPs=s2048.png"/>
          <p:cNvPicPr>
            <a:picLocks noChangeAspect="1"/>
          </p:cNvPicPr>
          <p:nvPr/>
        </p:nvPicPr>
        <p:blipFill>
          <a:blip r:embed="rId3">
            <a:extLst/>
          </a:blip>
          <a:srcRect l="0" t="5168" r="0" b="12626"/>
          <a:stretch>
            <a:fillRect/>
          </a:stretch>
        </p:blipFill>
        <p:spPr>
          <a:xfrm rot="10800000">
            <a:off x="6344212" y="2285133"/>
            <a:ext cx="4499760" cy="22742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6" name="Y5PAlWYORgEHl6gE6al7cw6ft0EnkMVeGFPh3FnVHfAKhoR6oma0WJX1t2d2UG8YKZ4QrUsqH-gQyZc7yFkWIowFF2CCTBlKkBaF-S0w8U-2WEXZOBLgy41DP3Gq7VmEKG7exsDKcPgSua7X_q9-HFFOh5B8YG1XkqFocQTGbI0evybaocC2jqKJZGz0QJrXv04=s2048.png" descr="Y5PAlWYORgEHl6gE6al7cw6ft0EnkMVeGFPh3FnVHfAKhoR6oma0WJX1t2d2UG8YKZ4QrUsqH-gQyZc7yFkWIowFF2CCTBlKkBaF-S0w8U-2WEXZOBLgy41DP3Gq7VmEKG7exsDKcPgSua7X_q9-HFFOh5B8YG1XkqFocQTGbI0evybaocC2jqKJZGz0QJrXv04=s2048.png"/>
          <p:cNvPicPr>
            <a:picLocks noChangeAspect="1"/>
          </p:cNvPicPr>
          <p:nvPr/>
        </p:nvPicPr>
        <p:blipFill>
          <a:blip r:embed="rId4">
            <a:extLst/>
          </a:blip>
          <a:srcRect l="0" t="5226" r="0" b="13220"/>
          <a:stretch>
            <a:fillRect/>
          </a:stretch>
        </p:blipFill>
        <p:spPr>
          <a:xfrm rot="10800000">
            <a:off x="6347948" y="4590311"/>
            <a:ext cx="4499809" cy="2256268"/>
          </a:xfrm>
          <a:prstGeom prst="rect">
            <a:avLst/>
          </a:prstGeom>
          <a:ln w="12700">
            <a:miter lim="400000"/>
          </a:ln>
        </p:spPr>
      </p:pic>
      <p:sp>
        <p:nvSpPr>
          <p:cNvPr id="167" name="TextBox 45"/>
          <p:cNvSpPr txBox="1"/>
          <p:nvPr/>
        </p:nvSpPr>
        <p:spPr>
          <a:xfrm>
            <a:off x="4269769" y="238471"/>
            <a:ext cx="2415573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solidFill>
                  <a:srgbClr val="E84C22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late July-early August</a:t>
            </a:r>
          </a:p>
        </p:txBody>
      </p:sp>
      <p:sp>
        <p:nvSpPr>
          <p:cNvPr id="168" name="TextBox 45"/>
          <p:cNvSpPr txBox="1"/>
          <p:nvPr/>
        </p:nvSpPr>
        <p:spPr>
          <a:xfrm>
            <a:off x="4269769" y="2427091"/>
            <a:ext cx="2415573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solidFill>
                  <a:srgbClr val="E84C22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end of August-mid September</a:t>
            </a:r>
          </a:p>
        </p:txBody>
      </p:sp>
      <p:sp>
        <p:nvSpPr>
          <p:cNvPr id="169" name="TextBox 45"/>
          <p:cNvSpPr txBox="1"/>
          <p:nvPr/>
        </p:nvSpPr>
        <p:spPr>
          <a:xfrm>
            <a:off x="4269769" y="4590311"/>
            <a:ext cx="2415573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solidFill>
                  <a:srgbClr val="E84C22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early October</a:t>
            </a:r>
          </a:p>
        </p:txBody>
      </p:sp>
      <p:sp>
        <p:nvSpPr>
          <p:cNvPr id="170" name="TextBox 45"/>
          <p:cNvSpPr txBox="1"/>
          <p:nvPr/>
        </p:nvSpPr>
        <p:spPr>
          <a:xfrm>
            <a:off x="1579730" y="1299698"/>
            <a:ext cx="2415573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solidFill>
                  <a:srgbClr val="E84C22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2019</a:t>
            </a:r>
          </a:p>
        </p:txBody>
      </p:sp>
      <p:sp>
        <p:nvSpPr>
          <p:cNvPr id="171" name="TextBox 4"/>
          <p:cNvSpPr txBox="1"/>
          <p:nvPr/>
        </p:nvSpPr>
        <p:spPr>
          <a:xfrm>
            <a:off x="457523" y="5938596"/>
            <a:ext cx="2820540" cy="332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1600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Roettenbacher et al. in prep.</a:t>
            </a:r>
          </a:p>
        </p:txBody>
      </p:sp>
      <p:sp>
        <p:nvSpPr>
          <p:cNvPr id="172" name="ζ And"/>
          <p:cNvSpPr txBox="1"/>
          <p:nvPr/>
        </p:nvSpPr>
        <p:spPr>
          <a:xfrm>
            <a:off x="1176670" y="612353"/>
            <a:ext cx="1471128" cy="764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lnSpc>
                <a:spcPct val="90000"/>
              </a:lnSpc>
              <a:defRPr sz="4400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ζ And</a:t>
            </a:r>
          </a:p>
        </p:txBody>
      </p:sp>
      <p:pic>
        <p:nvPicPr>
          <p:cNvPr id="173" name="Image" descr="Image"/>
          <p:cNvPicPr>
            <a:picLocks noChangeAspect="1"/>
          </p:cNvPicPr>
          <p:nvPr/>
        </p:nvPicPr>
        <p:blipFill>
          <a:blip r:embed="rId5">
            <a:extLst/>
          </a:blip>
          <a:srcRect l="80635" t="0" r="0" b="0"/>
          <a:stretch>
            <a:fillRect/>
          </a:stretch>
        </p:blipFill>
        <p:spPr>
          <a:xfrm>
            <a:off x="10840618" y="29569"/>
            <a:ext cx="558252" cy="2256415"/>
          </a:xfrm>
          <a:prstGeom prst="rect">
            <a:avLst/>
          </a:prstGeom>
          <a:ln w="12700">
            <a:miter lim="400000"/>
          </a:ln>
        </p:spPr>
      </p:pic>
      <p:pic>
        <p:nvPicPr>
          <p:cNvPr id="174" name="Image" descr="Image"/>
          <p:cNvPicPr>
            <a:picLocks noChangeAspect="1"/>
          </p:cNvPicPr>
          <p:nvPr/>
        </p:nvPicPr>
        <p:blipFill>
          <a:blip r:embed="rId6">
            <a:extLst/>
          </a:blip>
          <a:srcRect l="79839" t="0" r="0" b="0"/>
          <a:stretch>
            <a:fillRect/>
          </a:stretch>
        </p:blipFill>
        <p:spPr>
          <a:xfrm>
            <a:off x="10813829" y="2269637"/>
            <a:ext cx="611966" cy="2375818"/>
          </a:xfrm>
          <a:prstGeom prst="rect">
            <a:avLst/>
          </a:prstGeom>
          <a:ln w="12700">
            <a:miter lim="400000"/>
          </a:ln>
        </p:spPr>
      </p:pic>
      <p:pic>
        <p:nvPicPr>
          <p:cNvPr id="175" name="Image" descr="Image"/>
          <p:cNvPicPr>
            <a:picLocks noChangeAspect="1"/>
          </p:cNvPicPr>
          <p:nvPr/>
        </p:nvPicPr>
        <p:blipFill>
          <a:blip r:embed="rId7">
            <a:extLst/>
          </a:blip>
          <a:srcRect l="79313" t="0" r="0" b="0"/>
          <a:stretch>
            <a:fillRect/>
          </a:stretch>
        </p:blipFill>
        <p:spPr>
          <a:xfrm>
            <a:off x="10808583" y="4524871"/>
            <a:ext cx="611784" cy="231478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Footer Placeholder 3"/>
          <p:cNvSpPr txBox="1"/>
          <p:nvPr/>
        </p:nvSpPr>
        <p:spPr>
          <a:xfrm>
            <a:off x="177338" y="6453436"/>
            <a:ext cx="1736371" cy="2483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200">
                <a:solidFill>
                  <a:srgbClr val="888888"/>
                </a:solidFill>
              </a:defRPr>
            </a:lvl1pPr>
          </a:lstStyle>
          <a:p>
            <a:pPr/>
            <a:r>
              <a:t>Imaging Spotted Stars</a:t>
            </a:r>
          </a:p>
        </p:txBody>
      </p:sp>
      <p:sp>
        <p:nvSpPr>
          <p:cNvPr id="178" name="Slide Number Placeholder 4"/>
          <p:cNvSpPr txBox="1"/>
          <p:nvPr>
            <p:ph type="sldNum" sz="quarter" idx="2"/>
          </p:nvPr>
        </p:nvSpPr>
        <p:spPr>
          <a:xfrm>
            <a:off x="11795824" y="6453436"/>
            <a:ext cx="258624" cy="24830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79" name="TextBox 45"/>
          <p:cNvSpPr txBox="1"/>
          <p:nvPr/>
        </p:nvSpPr>
        <p:spPr>
          <a:xfrm>
            <a:off x="401258" y="1275251"/>
            <a:ext cx="2415574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solidFill>
                  <a:srgbClr val="E84C22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late July-early August</a:t>
            </a:r>
          </a:p>
        </p:txBody>
      </p:sp>
      <p:sp>
        <p:nvSpPr>
          <p:cNvPr id="180" name="TextBox 45"/>
          <p:cNvSpPr txBox="1"/>
          <p:nvPr/>
        </p:nvSpPr>
        <p:spPr>
          <a:xfrm>
            <a:off x="4105502" y="1275251"/>
            <a:ext cx="2415574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solidFill>
                  <a:srgbClr val="E84C22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end of August-mid September</a:t>
            </a:r>
          </a:p>
        </p:txBody>
      </p:sp>
      <p:sp>
        <p:nvSpPr>
          <p:cNvPr id="181" name="TextBox 45"/>
          <p:cNvSpPr txBox="1"/>
          <p:nvPr/>
        </p:nvSpPr>
        <p:spPr>
          <a:xfrm>
            <a:off x="8033657" y="1261549"/>
            <a:ext cx="2415574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solidFill>
                  <a:srgbClr val="E84C22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early October</a:t>
            </a:r>
          </a:p>
        </p:txBody>
      </p:sp>
      <p:pic>
        <p:nvPicPr>
          <p:cNvPr id="182" name="zetAnd2019A_int.gif" descr="zetAnd2019A_int.gi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9436" y="1894014"/>
            <a:ext cx="4085246" cy="4085246"/>
          </a:xfrm>
          <a:prstGeom prst="rect">
            <a:avLst/>
          </a:prstGeom>
          <a:ln w="12700">
            <a:miter lim="400000"/>
          </a:ln>
        </p:spPr>
      </p:pic>
      <p:pic>
        <p:nvPicPr>
          <p:cNvPr id="183" name="zetAnd2019B_int.gif" descr="zetAnd2019B_int.gif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029599" y="1894014"/>
            <a:ext cx="4085247" cy="4085246"/>
          </a:xfrm>
          <a:prstGeom prst="rect">
            <a:avLst/>
          </a:prstGeom>
          <a:ln w="12700">
            <a:miter lim="400000"/>
          </a:ln>
        </p:spPr>
      </p:pic>
      <p:pic>
        <p:nvPicPr>
          <p:cNvPr id="184" name="zetAnd2019C_int.gif" descr="zetAnd2019C_int.gif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917318" y="1894014"/>
            <a:ext cx="4085246" cy="4085246"/>
          </a:xfrm>
          <a:prstGeom prst="rect">
            <a:avLst/>
          </a:prstGeom>
          <a:ln w="12700">
            <a:miter lim="400000"/>
          </a:ln>
        </p:spPr>
      </p:pic>
      <p:sp>
        <p:nvSpPr>
          <p:cNvPr id="185" name="TextBox 4"/>
          <p:cNvSpPr txBox="1"/>
          <p:nvPr/>
        </p:nvSpPr>
        <p:spPr>
          <a:xfrm>
            <a:off x="9262550" y="5923384"/>
            <a:ext cx="2820540" cy="332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1600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Roettenbacher et al. in prep.</a:t>
            </a:r>
          </a:p>
        </p:txBody>
      </p:sp>
      <p:sp>
        <p:nvSpPr>
          <p:cNvPr id="186" name="TextBox 45"/>
          <p:cNvSpPr txBox="1"/>
          <p:nvPr/>
        </p:nvSpPr>
        <p:spPr>
          <a:xfrm>
            <a:off x="2789918" y="547748"/>
            <a:ext cx="2415573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solidFill>
                  <a:srgbClr val="E84C22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2019</a:t>
            </a:r>
          </a:p>
        </p:txBody>
      </p:sp>
      <p:sp>
        <p:nvSpPr>
          <p:cNvPr id="187" name="ζ And"/>
          <p:cNvSpPr txBox="1"/>
          <p:nvPr/>
        </p:nvSpPr>
        <p:spPr>
          <a:xfrm>
            <a:off x="1202419" y="350898"/>
            <a:ext cx="1471127" cy="764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lnSpc>
                <a:spcPct val="90000"/>
              </a:lnSpc>
              <a:defRPr sz="4400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ζ And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Footer Placeholder 3"/>
          <p:cNvSpPr txBox="1"/>
          <p:nvPr/>
        </p:nvSpPr>
        <p:spPr>
          <a:xfrm>
            <a:off x="177338" y="6453436"/>
            <a:ext cx="1736371" cy="2483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200">
                <a:solidFill>
                  <a:srgbClr val="888888"/>
                </a:solidFill>
              </a:defRPr>
            </a:lvl1pPr>
          </a:lstStyle>
          <a:p>
            <a:pPr/>
            <a:r>
              <a:t>Imaging Spotted Stars</a:t>
            </a:r>
          </a:p>
        </p:txBody>
      </p:sp>
      <p:sp>
        <p:nvSpPr>
          <p:cNvPr id="190" name="Slide Number Placeholder 4"/>
          <p:cNvSpPr txBox="1"/>
          <p:nvPr>
            <p:ph type="sldNum" sz="quarter" idx="2"/>
          </p:nvPr>
        </p:nvSpPr>
        <p:spPr>
          <a:xfrm>
            <a:off x="11795824" y="6453436"/>
            <a:ext cx="258624" cy="24830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91" name="TextBox 4"/>
          <p:cNvSpPr txBox="1"/>
          <p:nvPr/>
        </p:nvSpPr>
        <p:spPr>
          <a:xfrm>
            <a:off x="9327943" y="6028716"/>
            <a:ext cx="2820540" cy="332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1600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Roettenbacher et al. 2022</a:t>
            </a:r>
          </a:p>
        </p:txBody>
      </p:sp>
      <p:sp>
        <p:nvSpPr>
          <p:cNvPr id="192" name="ε Eri"/>
          <p:cNvSpPr txBox="1"/>
          <p:nvPr/>
        </p:nvSpPr>
        <p:spPr>
          <a:xfrm>
            <a:off x="1176670" y="612353"/>
            <a:ext cx="1253119" cy="764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lnSpc>
                <a:spcPct val="90000"/>
              </a:lnSpc>
              <a:defRPr sz="4400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ε Eri</a:t>
            </a:r>
          </a:p>
        </p:txBody>
      </p:sp>
      <p:pic>
        <p:nvPicPr>
          <p:cNvPr id="193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004959" y="3385897"/>
            <a:ext cx="4846243" cy="236276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96" name="Group"/>
          <p:cNvGrpSpPr/>
          <p:nvPr/>
        </p:nvGrpSpPr>
        <p:grpSpPr>
          <a:xfrm>
            <a:off x="3983588" y="957098"/>
            <a:ext cx="2583578" cy="2362760"/>
            <a:chOff x="0" y="0"/>
            <a:chExt cx="2583577" cy="2362758"/>
          </a:xfrm>
        </p:grpSpPr>
        <p:pic>
          <p:nvPicPr>
            <p:cNvPr id="194" name="Image" descr="Image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2583578" cy="236275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95" name="Rectangle"/>
            <p:cNvSpPr/>
            <p:nvPr/>
          </p:nvSpPr>
          <p:spPr>
            <a:xfrm>
              <a:off x="2225352" y="236349"/>
              <a:ext cx="65254" cy="1981166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99" name="Group"/>
          <p:cNvGrpSpPr/>
          <p:nvPr/>
        </p:nvGrpSpPr>
        <p:grpSpPr>
          <a:xfrm>
            <a:off x="6390861" y="946057"/>
            <a:ext cx="2583579" cy="2384842"/>
            <a:chOff x="0" y="0"/>
            <a:chExt cx="2583577" cy="2384840"/>
          </a:xfrm>
        </p:grpSpPr>
        <p:pic>
          <p:nvPicPr>
            <p:cNvPr id="197" name="Image" descr="Image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2583578" cy="238484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98" name="Rectangle"/>
            <p:cNvSpPr/>
            <p:nvPr/>
          </p:nvSpPr>
          <p:spPr>
            <a:xfrm>
              <a:off x="2244862" y="238558"/>
              <a:ext cx="65864" cy="1999681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sp>
        <p:nvSpPr>
          <p:cNvPr id="200" name="TextBox 45"/>
          <p:cNvSpPr txBox="1"/>
          <p:nvPr/>
        </p:nvSpPr>
        <p:spPr>
          <a:xfrm>
            <a:off x="2326930" y="1813358"/>
            <a:ext cx="2415574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b="1">
                <a:solidFill>
                  <a:srgbClr val="E84C22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Light-curve </a:t>
            </a:r>
          </a:p>
          <a:p>
            <a:pPr>
              <a:defRPr b="1">
                <a:solidFill>
                  <a:srgbClr val="E84C22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inversion </a:t>
            </a:r>
          </a:p>
        </p:txBody>
      </p:sp>
      <p:sp>
        <p:nvSpPr>
          <p:cNvPr id="201" name="TextBox 45"/>
          <p:cNvSpPr txBox="1"/>
          <p:nvPr/>
        </p:nvSpPr>
        <p:spPr>
          <a:xfrm>
            <a:off x="2326930" y="4242156"/>
            <a:ext cx="2415574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b="1">
                <a:solidFill>
                  <a:srgbClr val="E84C22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Interferometric </a:t>
            </a:r>
          </a:p>
          <a:p>
            <a:pPr>
              <a:defRPr b="1">
                <a:solidFill>
                  <a:srgbClr val="E84C22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spot model</a:t>
            </a:r>
          </a:p>
        </p:txBody>
      </p:sp>
      <p:sp>
        <p:nvSpPr>
          <p:cNvPr id="202" name="TextBox 45"/>
          <p:cNvSpPr txBox="1"/>
          <p:nvPr/>
        </p:nvSpPr>
        <p:spPr>
          <a:xfrm>
            <a:off x="1579730" y="1299698"/>
            <a:ext cx="2415574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solidFill>
                  <a:srgbClr val="E84C22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2020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Footer Placeholder 3"/>
          <p:cNvSpPr txBox="1"/>
          <p:nvPr/>
        </p:nvSpPr>
        <p:spPr>
          <a:xfrm>
            <a:off x="177338" y="6453436"/>
            <a:ext cx="1736371" cy="2483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200">
                <a:solidFill>
                  <a:srgbClr val="888888"/>
                </a:solidFill>
              </a:defRPr>
            </a:lvl1pPr>
          </a:lstStyle>
          <a:p>
            <a:pPr/>
            <a:r>
              <a:t>Imaging Spotted Stars</a:t>
            </a:r>
          </a:p>
        </p:txBody>
      </p:sp>
      <p:sp>
        <p:nvSpPr>
          <p:cNvPr id="205" name="Slide Number Placeholder 4"/>
          <p:cNvSpPr txBox="1"/>
          <p:nvPr>
            <p:ph type="sldNum" sz="quarter" idx="2"/>
          </p:nvPr>
        </p:nvSpPr>
        <p:spPr>
          <a:xfrm>
            <a:off x="11795824" y="6453436"/>
            <a:ext cx="258624" cy="24830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206" name="TextBox 4"/>
          <p:cNvSpPr txBox="1"/>
          <p:nvPr/>
        </p:nvSpPr>
        <p:spPr>
          <a:xfrm>
            <a:off x="9327943" y="6028716"/>
            <a:ext cx="2820540" cy="332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1600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Roettenbacher et al. 2022</a:t>
            </a:r>
          </a:p>
        </p:txBody>
      </p:sp>
      <p:sp>
        <p:nvSpPr>
          <p:cNvPr id="207" name="ε Eri"/>
          <p:cNvSpPr txBox="1"/>
          <p:nvPr/>
        </p:nvSpPr>
        <p:spPr>
          <a:xfrm>
            <a:off x="1176670" y="612353"/>
            <a:ext cx="1253119" cy="764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lnSpc>
                <a:spcPct val="90000"/>
              </a:lnSpc>
              <a:defRPr sz="4400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ε Eri</a:t>
            </a:r>
          </a:p>
        </p:txBody>
      </p:sp>
      <p:sp>
        <p:nvSpPr>
          <p:cNvPr id="208" name="TextBox 45"/>
          <p:cNvSpPr txBox="1"/>
          <p:nvPr/>
        </p:nvSpPr>
        <p:spPr>
          <a:xfrm>
            <a:off x="2326930" y="1813358"/>
            <a:ext cx="2415574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b="1">
                <a:solidFill>
                  <a:srgbClr val="E84C22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Light-curve </a:t>
            </a:r>
          </a:p>
          <a:p>
            <a:pPr>
              <a:defRPr b="1">
                <a:solidFill>
                  <a:srgbClr val="E84C22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inversion </a:t>
            </a:r>
          </a:p>
        </p:txBody>
      </p:sp>
      <p:sp>
        <p:nvSpPr>
          <p:cNvPr id="209" name="TextBox 45"/>
          <p:cNvSpPr txBox="1"/>
          <p:nvPr/>
        </p:nvSpPr>
        <p:spPr>
          <a:xfrm>
            <a:off x="2326930" y="4242156"/>
            <a:ext cx="2415574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b="1">
                <a:solidFill>
                  <a:srgbClr val="E84C22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Interferometric </a:t>
            </a:r>
          </a:p>
          <a:p>
            <a:pPr>
              <a:defRPr b="1">
                <a:solidFill>
                  <a:srgbClr val="E84C22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spot model</a:t>
            </a:r>
          </a:p>
        </p:txBody>
      </p:sp>
      <p:sp>
        <p:nvSpPr>
          <p:cNvPr id="210" name="TextBox 45"/>
          <p:cNvSpPr txBox="1"/>
          <p:nvPr/>
        </p:nvSpPr>
        <p:spPr>
          <a:xfrm>
            <a:off x="1579730" y="1299698"/>
            <a:ext cx="2415574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solidFill>
                  <a:srgbClr val="E84C22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2020</a:t>
            </a:r>
          </a:p>
        </p:txBody>
      </p:sp>
      <p:grpSp>
        <p:nvGrpSpPr>
          <p:cNvPr id="213" name="Group"/>
          <p:cNvGrpSpPr/>
          <p:nvPr/>
        </p:nvGrpSpPr>
        <p:grpSpPr>
          <a:xfrm rot="1500000">
            <a:off x="3969658" y="957098"/>
            <a:ext cx="2583579" cy="2362760"/>
            <a:chOff x="0" y="0"/>
            <a:chExt cx="2583577" cy="2362758"/>
          </a:xfrm>
        </p:grpSpPr>
        <p:pic>
          <p:nvPicPr>
            <p:cNvPr id="211" name="Image" descr="Image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2583578" cy="236275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12" name="Rectangle"/>
            <p:cNvSpPr/>
            <p:nvPr/>
          </p:nvSpPr>
          <p:spPr>
            <a:xfrm>
              <a:off x="2225352" y="236349"/>
              <a:ext cx="65254" cy="1981166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16" name="Group"/>
          <p:cNvGrpSpPr/>
          <p:nvPr/>
        </p:nvGrpSpPr>
        <p:grpSpPr>
          <a:xfrm rot="1500000">
            <a:off x="6376932" y="946058"/>
            <a:ext cx="2583578" cy="2384841"/>
            <a:chOff x="0" y="0"/>
            <a:chExt cx="2583577" cy="2384840"/>
          </a:xfrm>
        </p:grpSpPr>
        <p:pic>
          <p:nvPicPr>
            <p:cNvPr id="214" name="Image" descr="Image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2583578" cy="238484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15" name="Rectangle"/>
            <p:cNvSpPr/>
            <p:nvPr/>
          </p:nvSpPr>
          <p:spPr>
            <a:xfrm>
              <a:off x="2244862" y="238558"/>
              <a:ext cx="65864" cy="1999681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pic>
        <p:nvPicPr>
          <p:cNvPr id="217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004959" y="3385897"/>
            <a:ext cx="4846243" cy="236276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Footer Placeholder 3"/>
          <p:cNvSpPr txBox="1"/>
          <p:nvPr/>
        </p:nvSpPr>
        <p:spPr>
          <a:xfrm>
            <a:off x="177338" y="6453436"/>
            <a:ext cx="1736371" cy="2483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200">
                <a:solidFill>
                  <a:srgbClr val="888888"/>
                </a:solidFill>
              </a:defRPr>
            </a:lvl1pPr>
          </a:lstStyle>
          <a:p>
            <a:pPr/>
            <a:r>
              <a:t>Imaging Spotted Stars</a:t>
            </a:r>
          </a:p>
        </p:txBody>
      </p:sp>
      <p:sp>
        <p:nvSpPr>
          <p:cNvPr id="220" name="Slide Number Placeholder 4"/>
          <p:cNvSpPr txBox="1"/>
          <p:nvPr>
            <p:ph type="sldNum" sz="quarter" idx="2"/>
          </p:nvPr>
        </p:nvSpPr>
        <p:spPr>
          <a:xfrm>
            <a:off x="11795824" y="6453436"/>
            <a:ext cx="258624" cy="24830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221" name="TextBox 4"/>
          <p:cNvSpPr txBox="1"/>
          <p:nvPr/>
        </p:nvSpPr>
        <p:spPr>
          <a:xfrm>
            <a:off x="9327943" y="6028716"/>
            <a:ext cx="2820540" cy="332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1600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Roettenbacher et al. 2022</a:t>
            </a:r>
          </a:p>
        </p:txBody>
      </p:sp>
      <p:sp>
        <p:nvSpPr>
          <p:cNvPr id="222" name="ε Eri"/>
          <p:cNvSpPr txBox="1"/>
          <p:nvPr/>
        </p:nvSpPr>
        <p:spPr>
          <a:xfrm>
            <a:off x="1176670" y="612353"/>
            <a:ext cx="1253119" cy="764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lnSpc>
                <a:spcPct val="90000"/>
              </a:lnSpc>
              <a:defRPr sz="4400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ε Eri</a:t>
            </a:r>
          </a:p>
        </p:txBody>
      </p:sp>
      <p:sp>
        <p:nvSpPr>
          <p:cNvPr id="223" name="TextBox 45"/>
          <p:cNvSpPr txBox="1"/>
          <p:nvPr/>
        </p:nvSpPr>
        <p:spPr>
          <a:xfrm>
            <a:off x="1579730" y="1299698"/>
            <a:ext cx="2415574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solidFill>
                  <a:srgbClr val="E84C22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2020</a:t>
            </a:r>
          </a:p>
        </p:txBody>
      </p:sp>
      <p:pic>
        <p:nvPicPr>
          <p:cNvPr id="224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69247" y="1143328"/>
            <a:ext cx="7039066" cy="3829069"/>
          </a:xfrm>
          <a:prstGeom prst="rect">
            <a:avLst/>
          </a:prstGeom>
          <a:ln w="12700">
            <a:miter lim="400000"/>
          </a:ln>
        </p:spPr>
      </p:pic>
      <p:sp>
        <p:nvSpPr>
          <p:cNvPr id="225" name="TextBox 45"/>
          <p:cNvSpPr txBox="1"/>
          <p:nvPr/>
        </p:nvSpPr>
        <p:spPr>
          <a:xfrm>
            <a:off x="2812424" y="5064431"/>
            <a:ext cx="6810329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b="1">
                <a:solidFill>
                  <a:srgbClr val="E84C22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Light-curve inversion overlay with grid in grayscale</a:t>
            </a:r>
          </a:p>
          <a:p>
            <a:pPr>
              <a:defRPr b="1">
                <a:solidFill>
                  <a:srgbClr val="E84C22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Interferometric spot model in color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Footer Placeholder 3"/>
          <p:cNvSpPr txBox="1"/>
          <p:nvPr/>
        </p:nvSpPr>
        <p:spPr>
          <a:xfrm>
            <a:off x="177338" y="6453436"/>
            <a:ext cx="1736371" cy="2483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200">
                <a:solidFill>
                  <a:srgbClr val="888888"/>
                </a:solidFill>
              </a:defRPr>
            </a:lvl1pPr>
          </a:lstStyle>
          <a:p>
            <a:pPr/>
            <a:r>
              <a:t>Imaging Spotted Stars</a:t>
            </a:r>
          </a:p>
        </p:txBody>
      </p:sp>
      <p:sp>
        <p:nvSpPr>
          <p:cNvPr id="228" name="Slide Number Placeholder 4"/>
          <p:cNvSpPr txBox="1"/>
          <p:nvPr>
            <p:ph type="sldNum" sz="quarter" idx="2"/>
          </p:nvPr>
        </p:nvSpPr>
        <p:spPr>
          <a:xfrm>
            <a:off x="11795824" y="6453436"/>
            <a:ext cx="258624" cy="24830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229" name="TextBox 4"/>
          <p:cNvSpPr txBox="1"/>
          <p:nvPr/>
        </p:nvSpPr>
        <p:spPr>
          <a:xfrm>
            <a:off x="9327943" y="6028716"/>
            <a:ext cx="2820540" cy="332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1600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Roettenbacher et al. 2022</a:t>
            </a:r>
          </a:p>
        </p:txBody>
      </p:sp>
      <p:sp>
        <p:nvSpPr>
          <p:cNvPr id="230" name="ε Eri"/>
          <p:cNvSpPr txBox="1"/>
          <p:nvPr/>
        </p:nvSpPr>
        <p:spPr>
          <a:xfrm>
            <a:off x="1176670" y="612353"/>
            <a:ext cx="1253119" cy="764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lnSpc>
                <a:spcPct val="90000"/>
              </a:lnSpc>
              <a:defRPr sz="4400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ε Eri</a:t>
            </a:r>
          </a:p>
        </p:txBody>
      </p:sp>
      <p:sp>
        <p:nvSpPr>
          <p:cNvPr id="231" name="TextBox 45"/>
          <p:cNvSpPr txBox="1"/>
          <p:nvPr/>
        </p:nvSpPr>
        <p:spPr>
          <a:xfrm>
            <a:off x="1579730" y="1299698"/>
            <a:ext cx="2415574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solidFill>
                  <a:srgbClr val="E84C22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2020</a:t>
            </a:r>
          </a:p>
        </p:txBody>
      </p:sp>
      <p:pic>
        <p:nvPicPr>
          <p:cNvPr id="232" name="epsEri.gif" descr="epsEri.gi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656151" y="1855283"/>
            <a:ext cx="7187730" cy="368601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Footer Placeholder 3"/>
          <p:cNvSpPr txBox="1"/>
          <p:nvPr/>
        </p:nvSpPr>
        <p:spPr>
          <a:xfrm>
            <a:off x="177338" y="6453436"/>
            <a:ext cx="1736371" cy="2483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200">
                <a:solidFill>
                  <a:srgbClr val="888888"/>
                </a:solidFill>
              </a:defRPr>
            </a:lvl1pPr>
          </a:lstStyle>
          <a:p>
            <a:pPr/>
            <a:r>
              <a:t>Imaging Spotted Stars</a:t>
            </a:r>
          </a:p>
        </p:txBody>
      </p:sp>
      <p:sp>
        <p:nvSpPr>
          <p:cNvPr id="43" name="Slide Number Placeholder 4"/>
          <p:cNvSpPr txBox="1"/>
          <p:nvPr>
            <p:ph type="sldNum" sz="quarter" idx="2"/>
          </p:nvPr>
        </p:nvSpPr>
        <p:spPr>
          <a:xfrm>
            <a:off x="11873066" y="6453436"/>
            <a:ext cx="181382" cy="24830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44" name="sunspot1.gif" descr="sunspot1.gi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779521" y="1460545"/>
            <a:ext cx="4632958" cy="4632958"/>
          </a:xfrm>
          <a:prstGeom prst="rect">
            <a:avLst/>
          </a:prstGeom>
          <a:ln w="12700">
            <a:miter lim="400000"/>
          </a:ln>
        </p:spPr>
      </p:pic>
      <p:sp>
        <p:nvSpPr>
          <p:cNvPr id="45" name="Sunspots"/>
          <p:cNvSpPr txBox="1"/>
          <p:nvPr/>
        </p:nvSpPr>
        <p:spPr>
          <a:xfrm>
            <a:off x="1176670" y="612353"/>
            <a:ext cx="2434021" cy="764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lnSpc>
                <a:spcPct val="90000"/>
              </a:lnSpc>
              <a:defRPr sz="4400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Sunspots</a:t>
            </a:r>
          </a:p>
        </p:txBody>
      </p:sp>
      <p:sp>
        <p:nvSpPr>
          <p:cNvPr id="46" name="TextBox 4"/>
          <p:cNvSpPr txBox="1"/>
          <p:nvPr/>
        </p:nvSpPr>
        <p:spPr>
          <a:xfrm>
            <a:off x="10218963" y="5955464"/>
            <a:ext cx="1604428" cy="332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1600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SDO/HMI/NASA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Footer Placeholder 3"/>
          <p:cNvSpPr txBox="1"/>
          <p:nvPr/>
        </p:nvSpPr>
        <p:spPr>
          <a:xfrm>
            <a:off x="177338" y="6453436"/>
            <a:ext cx="1736371" cy="2483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200">
                <a:solidFill>
                  <a:srgbClr val="888888"/>
                </a:solidFill>
              </a:defRPr>
            </a:lvl1pPr>
          </a:lstStyle>
          <a:p>
            <a:pPr/>
            <a:r>
              <a:t>Imaging Spotted Stars</a:t>
            </a:r>
          </a:p>
        </p:txBody>
      </p:sp>
      <p:sp>
        <p:nvSpPr>
          <p:cNvPr id="235" name="Slide Number Placeholder 4"/>
          <p:cNvSpPr txBox="1"/>
          <p:nvPr>
            <p:ph type="sldNum" sz="quarter" idx="2"/>
          </p:nvPr>
        </p:nvSpPr>
        <p:spPr>
          <a:xfrm>
            <a:off x="11795824" y="6453436"/>
            <a:ext cx="258624" cy="24830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236" name="TextBox 45"/>
          <p:cNvSpPr txBox="1"/>
          <p:nvPr/>
        </p:nvSpPr>
        <p:spPr>
          <a:xfrm>
            <a:off x="1579730" y="1299698"/>
            <a:ext cx="2415574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solidFill>
                  <a:srgbClr val="E84C22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2021</a:t>
            </a:r>
          </a:p>
        </p:txBody>
      </p:sp>
      <p:sp>
        <p:nvSpPr>
          <p:cNvPr id="237" name="TextBox 4"/>
          <p:cNvSpPr txBox="1"/>
          <p:nvPr/>
        </p:nvSpPr>
        <p:spPr>
          <a:xfrm>
            <a:off x="9327943" y="6028716"/>
            <a:ext cx="2820540" cy="332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1600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Roettenbacher et al. in prep.</a:t>
            </a:r>
          </a:p>
        </p:txBody>
      </p:sp>
      <p:sp>
        <p:nvSpPr>
          <p:cNvPr id="238" name="ε Eri"/>
          <p:cNvSpPr txBox="1"/>
          <p:nvPr/>
        </p:nvSpPr>
        <p:spPr>
          <a:xfrm>
            <a:off x="1176670" y="612353"/>
            <a:ext cx="1253119" cy="764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lnSpc>
                <a:spcPct val="90000"/>
              </a:lnSpc>
              <a:defRPr sz="4400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ε Eri</a:t>
            </a:r>
          </a:p>
        </p:txBody>
      </p:sp>
      <p:pic>
        <p:nvPicPr>
          <p:cNvPr id="239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0" t="4996" r="0" b="11862"/>
          <a:stretch>
            <a:fillRect/>
          </a:stretch>
        </p:blipFill>
        <p:spPr>
          <a:xfrm rot="10800000">
            <a:off x="2243446" y="1246197"/>
            <a:ext cx="7705020" cy="3938671"/>
          </a:xfrm>
          <a:prstGeom prst="rect">
            <a:avLst/>
          </a:prstGeom>
          <a:ln w="12700">
            <a:miter lim="400000"/>
          </a:ln>
        </p:spPr>
      </p:pic>
      <p:pic>
        <p:nvPicPr>
          <p:cNvPr id="240" name="Image" descr="Image"/>
          <p:cNvPicPr>
            <a:picLocks noChangeAspect="1"/>
          </p:cNvPicPr>
          <p:nvPr/>
        </p:nvPicPr>
        <p:blipFill>
          <a:blip r:embed="rId3">
            <a:extLst/>
          </a:blip>
          <a:srcRect l="0" t="78322" r="0" b="0"/>
          <a:stretch>
            <a:fillRect/>
          </a:stretch>
        </p:blipFill>
        <p:spPr>
          <a:xfrm>
            <a:off x="3010495" y="5290997"/>
            <a:ext cx="6171139" cy="100895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Footer Placeholder 3"/>
          <p:cNvSpPr txBox="1"/>
          <p:nvPr/>
        </p:nvSpPr>
        <p:spPr>
          <a:xfrm>
            <a:off x="177338" y="6453436"/>
            <a:ext cx="1736371" cy="2483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200">
                <a:solidFill>
                  <a:srgbClr val="888888"/>
                </a:solidFill>
              </a:defRPr>
            </a:lvl1pPr>
          </a:lstStyle>
          <a:p>
            <a:pPr/>
            <a:r>
              <a:t>Imaging Spotted Stars</a:t>
            </a:r>
          </a:p>
        </p:txBody>
      </p:sp>
      <p:sp>
        <p:nvSpPr>
          <p:cNvPr id="243" name="Slide Number Placeholder 4"/>
          <p:cNvSpPr txBox="1"/>
          <p:nvPr>
            <p:ph type="sldNum" sz="quarter" idx="2"/>
          </p:nvPr>
        </p:nvSpPr>
        <p:spPr>
          <a:xfrm>
            <a:off x="11795824" y="6453436"/>
            <a:ext cx="258624" cy="24830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244" name="TextBox 45"/>
          <p:cNvSpPr txBox="1"/>
          <p:nvPr/>
        </p:nvSpPr>
        <p:spPr>
          <a:xfrm>
            <a:off x="1579730" y="1299698"/>
            <a:ext cx="2415574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solidFill>
                  <a:srgbClr val="E84C22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2021</a:t>
            </a:r>
          </a:p>
        </p:txBody>
      </p:sp>
      <p:sp>
        <p:nvSpPr>
          <p:cNvPr id="245" name="TextBox 4"/>
          <p:cNvSpPr txBox="1"/>
          <p:nvPr/>
        </p:nvSpPr>
        <p:spPr>
          <a:xfrm>
            <a:off x="9327943" y="6028716"/>
            <a:ext cx="2820540" cy="332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1600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Roettenbacher et al. in prep.</a:t>
            </a:r>
          </a:p>
        </p:txBody>
      </p:sp>
      <p:sp>
        <p:nvSpPr>
          <p:cNvPr id="246" name="ε Eri"/>
          <p:cNvSpPr txBox="1"/>
          <p:nvPr/>
        </p:nvSpPr>
        <p:spPr>
          <a:xfrm>
            <a:off x="1176670" y="612353"/>
            <a:ext cx="1253119" cy="764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lnSpc>
                <a:spcPct val="90000"/>
              </a:lnSpc>
              <a:defRPr sz="4400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ε Eri</a:t>
            </a:r>
          </a:p>
        </p:txBody>
      </p:sp>
      <p:pic>
        <p:nvPicPr>
          <p:cNvPr id="247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0" t="4996" r="0" b="11862"/>
          <a:stretch>
            <a:fillRect/>
          </a:stretch>
        </p:blipFill>
        <p:spPr>
          <a:xfrm rot="10800000">
            <a:off x="298825" y="1993482"/>
            <a:ext cx="5337523" cy="2728448"/>
          </a:xfrm>
          <a:prstGeom prst="rect">
            <a:avLst/>
          </a:prstGeom>
          <a:ln w="12700">
            <a:miter lim="400000"/>
          </a:ln>
        </p:spPr>
      </p:pic>
      <p:pic>
        <p:nvPicPr>
          <p:cNvPr id="248" name="Image" descr="Image"/>
          <p:cNvPicPr>
            <a:picLocks noChangeAspect="1"/>
          </p:cNvPicPr>
          <p:nvPr/>
        </p:nvPicPr>
        <p:blipFill>
          <a:blip r:embed="rId3">
            <a:extLst/>
          </a:blip>
          <a:srcRect l="0" t="78322" r="0" b="0"/>
          <a:stretch>
            <a:fillRect/>
          </a:stretch>
        </p:blipFill>
        <p:spPr>
          <a:xfrm>
            <a:off x="686721" y="4851776"/>
            <a:ext cx="4561526" cy="745792"/>
          </a:xfrm>
          <a:prstGeom prst="rect">
            <a:avLst/>
          </a:prstGeom>
          <a:ln w="12700">
            <a:miter lim="400000"/>
          </a:ln>
        </p:spPr>
      </p:pic>
      <p:sp>
        <p:nvSpPr>
          <p:cNvPr id="249" name="TextBox 45"/>
          <p:cNvSpPr txBox="1"/>
          <p:nvPr/>
        </p:nvSpPr>
        <p:spPr>
          <a:xfrm rot="724437">
            <a:off x="3560472" y="753598"/>
            <a:ext cx="2839193" cy="1463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 sz="3000">
                <a:solidFill>
                  <a:srgbClr val="E84C22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VLTI/PIONIER data to be added soon! 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Footer Placeholder 3"/>
          <p:cNvSpPr txBox="1"/>
          <p:nvPr/>
        </p:nvSpPr>
        <p:spPr>
          <a:xfrm>
            <a:off x="177338" y="6453436"/>
            <a:ext cx="1736371" cy="2483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200">
                <a:solidFill>
                  <a:srgbClr val="888888"/>
                </a:solidFill>
              </a:defRPr>
            </a:lvl1pPr>
          </a:lstStyle>
          <a:p>
            <a:pPr/>
            <a:r>
              <a:t>Imaging Spotted Stars</a:t>
            </a:r>
          </a:p>
        </p:txBody>
      </p:sp>
      <p:sp>
        <p:nvSpPr>
          <p:cNvPr id="252" name="Slide Number Placeholder 4"/>
          <p:cNvSpPr txBox="1"/>
          <p:nvPr>
            <p:ph type="sldNum" sz="quarter" idx="2"/>
          </p:nvPr>
        </p:nvSpPr>
        <p:spPr>
          <a:xfrm>
            <a:off x="11795824" y="6453436"/>
            <a:ext cx="258624" cy="24830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253" name="TextBox 45"/>
          <p:cNvSpPr txBox="1"/>
          <p:nvPr/>
        </p:nvSpPr>
        <p:spPr>
          <a:xfrm>
            <a:off x="1579730" y="1299698"/>
            <a:ext cx="2415574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solidFill>
                  <a:srgbClr val="E84C22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2021</a:t>
            </a:r>
          </a:p>
        </p:txBody>
      </p:sp>
      <p:sp>
        <p:nvSpPr>
          <p:cNvPr id="254" name="TextBox 4"/>
          <p:cNvSpPr txBox="1"/>
          <p:nvPr/>
        </p:nvSpPr>
        <p:spPr>
          <a:xfrm>
            <a:off x="9327943" y="6028716"/>
            <a:ext cx="2820540" cy="332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1600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Roettenbacher et al. in prep.</a:t>
            </a:r>
          </a:p>
        </p:txBody>
      </p:sp>
      <p:sp>
        <p:nvSpPr>
          <p:cNvPr id="255" name="ε Eri"/>
          <p:cNvSpPr txBox="1"/>
          <p:nvPr/>
        </p:nvSpPr>
        <p:spPr>
          <a:xfrm>
            <a:off x="1176670" y="612353"/>
            <a:ext cx="1253119" cy="764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lnSpc>
                <a:spcPct val="90000"/>
              </a:lnSpc>
              <a:defRPr sz="4400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ε Eri</a:t>
            </a:r>
          </a:p>
        </p:txBody>
      </p:sp>
      <p:pic>
        <p:nvPicPr>
          <p:cNvPr id="256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0" t="4996" r="0" b="11862"/>
          <a:stretch>
            <a:fillRect/>
          </a:stretch>
        </p:blipFill>
        <p:spPr>
          <a:xfrm rot="10800000">
            <a:off x="298825" y="1993482"/>
            <a:ext cx="5337523" cy="2728448"/>
          </a:xfrm>
          <a:prstGeom prst="rect">
            <a:avLst/>
          </a:prstGeom>
          <a:ln w="12700">
            <a:miter lim="400000"/>
          </a:ln>
        </p:spPr>
      </p:pic>
      <p:pic>
        <p:nvPicPr>
          <p:cNvPr id="257" name="Image" descr="Image"/>
          <p:cNvPicPr>
            <a:picLocks noChangeAspect="1"/>
          </p:cNvPicPr>
          <p:nvPr/>
        </p:nvPicPr>
        <p:blipFill>
          <a:blip r:embed="rId3">
            <a:extLst/>
          </a:blip>
          <a:srcRect l="0" t="78322" r="0" b="0"/>
          <a:stretch>
            <a:fillRect/>
          </a:stretch>
        </p:blipFill>
        <p:spPr>
          <a:xfrm>
            <a:off x="686721" y="4851776"/>
            <a:ext cx="4561526" cy="745792"/>
          </a:xfrm>
          <a:prstGeom prst="rect">
            <a:avLst/>
          </a:prstGeom>
          <a:ln w="12700">
            <a:miter lim="400000"/>
          </a:ln>
        </p:spPr>
      </p:pic>
      <p:pic>
        <p:nvPicPr>
          <p:cNvPr id="258" name="e-ptACfywjGq4JTu7SMk6UDct5efn-MSmsGct9MoU4AFrZyad6c6zrPv5t6YgtC9nnOsOfAGSQEwSGm40Rs9IIuSvY2aZgErrr4A-UL30B9AGflo0Ik8WPlePaGotHWkIDtPF2bRah71lj9oBBZkxw=s2048.png" descr="e-ptACfywjGq4JTu7SMk6UDct5efn-MSmsGct9MoU4AFrZyad6c6zrPv5t6YgtC9nnOsOfAGSQEwSGm40Rs9IIuSvY2aZgErrr4A-UL30B9AGflo0Ik8WPlePaGotHWkIDtPF2bRah71lj9oBBZkxw=s2048.png"/>
          <p:cNvPicPr>
            <a:picLocks noChangeAspect="1"/>
          </p:cNvPicPr>
          <p:nvPr/>
        </p:nvPicPr>
        <p:blipFill>
          <a:blip r:embed="rId4">
            <a:extLst/>
          </a:blip>
          <a:srcRect l="10971" t="12838" r="8159" b="8096"/>
          <a:stretch>
            <a:fillRect/>
          </a:stretch>
        </p:blipFill>
        <p:spPr>
          <a:xfrm>
            <a:off x="5929982" y="1340842"/>
            <a:ext cx="6083513" cy="4596072"/>
          </a:xfrm>
          <a:prstGeom prst="rect">
            <a:avLst/>
          </a:prstGeom>
          <a:ln w="12700">
            <a:miter lim="400000"/>
          </a:ln>
        </p:spPr>
      </p:pic>
      <p:sp>
        <p:nvSpPr>
          <p:cNvPr id="259" name="TextBox 45"/>
          <p:cNvSpPr txBox="1"/>
          <p:nvPr/>
        </p:nvSpPr>
        <p:spPr>
          <a:xfrm rot="724437">
            <a:off x="3560472" y="753598"/>
            <a:ext cx="2839193" cy="1463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 sz="3000">
                <a:solidFill>
                  <a:srgbClr val="E84C22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VLTI/PIONIER data to be added soon! 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Footer Placeholder 3"/>
          <p:cNvSpPr txBox="1"/>
          <p:nvPr/>
        </p:nvSpPr>
        <p:spPr>
          <a:xfrm>
            <a:off x="177338" y="6453436"/>
            <a:ext cx="1736371" cy="2483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200">
                <a:solidFill>
                  <a:srgbClr val="888888"/>
                </a:solidFill>
              </a:defRPr>
            </a:lvl1pPr>
          </a:lstStyle>
          <a:p>
            <a:pPr/>
            <a:r>
              <a:t>Imaging Spotted Stars</a:t>
            </a:r>
          </a:p>
        </p:txBody>
      </p:sp>
      <p:sp>
        <p:nvSpPr>
          <p:cNvPr id="262" name="Slide Number Placeholder 4"/>
          <p:cNvSpPr txBox="1"/>
          <p:nvPr>
            <p:ph type="sldNum" sz="quarter" idx="2"/>
          </p:nvPr>
        </p:nvSpPr>
        <p:spPr>
          <a:xfrm>
            <a:off x="11795824" y="6453436"/>
            <a:ext cx="258624" cy="24830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263" name="TextBox 4"/>
          <p:cNvSpPr txBox="1"/>
          <p:nvPr/>
        </p:nvSpPr>
        <p:spPr>
          <a:xfrm>
            <a:off x="9327943" y="6028716"/>
            <a:ext cx="2820540" cy="332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1600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Roettenbacher et al. in prep.</a:t>
            </a:r>
          </a:p>
        </p:txBody>
      </p:sp>
      <p:sp>
        <p:nvSpPr>
          <p:cNvPr id="264" name="To Come…"/>
          <p:cNvSpPr txBox="1"/>
          <p:nvPr/>
        </p:nvSpPr>
        <p:spPr>
          <a:xfrm>
            <a:off x="1176670" y="612353"/>
            <a:ext cx="2898960" cy="764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lnSpc>
                <a:spcPct val="90000"/>
              </a:lnSpc>
              <a:defRPr sz="4400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To Come…</a:t>
            </a:r>
          </a:p>
        </p:txBody>
      </p:sp>
      <p:pic>
        <p:nvPicPr>
          <p:cNvPr id="265" name="zetAnd2019B_int.gif" descr="zetAnd2019B_int.gi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685313" y="1685661"/>
            <a:ext cx="4085247" cy="4085247"/>
          </a:xfrm>
          <a:prstGeom prst="rect">
            <a:avLst/>
          </a:prstGeom>
          <a:ln w="12700">
            <a:miter lim="400000"/>
          </a:ln>
        </p:spPr>
      </p:pic>
      <p:sp>
        <p:nvSpPr>
          <p:cNvPr id="266" name="Quantitatively compare ζ And epochs…"/>
          <p:cNvSpPr txBox="1"/>
          <p:nvPr/>
        </p:nvSpPr>
        <p:spPr>
          <a:xfrm>
            <a:off x="1245227" y="1517202"/>
            <a:ext cx="5719474" cy="3774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220578" indent="-220578">
              <a:lnSpc>
                <a:spcPct val="90000"/>
              </a:lnSpc>
              <a:buSzPct val="100000"/>
              <a:buChar char="•"/>
              <a:defRPr sz="2400">
                <a:latin typeface="+mj-lt"/>
                <a:ea typeface="+mj-ea"/>
                <a:cs typeface="+mj-cs"/>
                <a:sym typeface="Helvetica"/>
              </a:defRPr>
            </a:pPr>
            <a:r>
              <a:t>Quantitatively compare ζ And epochs</a:t>
            </a:r>
          </a:p>
          <a:p>
            <a:pPr lvl="1" marL="601578" indent="-220578">
              <a:lnSpc>
                <a:spcPct val="90000"/>
              </a:lnSpc>
              <a:buSzPct val="100000"/>
              <a:buChar char="•"/>
              <a:defRPr sz="2400">
                <a:latin typeface="+mj-lt"/>
                <a:ea typeface="+mj-ea"/>
                <a:cs typeface="+mj-cs"/>
                <a:sym typeface="Helvetica"/>
              </a:defRPr>
            </a:pPr>
            <a:r>
              <a:t>Compare to contemporaneous Doppler images</a:t>
            </a:r>
          </a:p>
          <a:p>
            <a:pPr>
              <a:lnSpc>
                <a:spcPct val="90000"/>
              </a:lnSpc>
              <a:defRPr sz="2400">
                <a:latin typeface="+mj-lt"/>
                <a:ea typeface="+mj-ea"/>
                <a:cs typeface="+mj-cs"/>
                <a:sym typeface="Helvetica"/>
              </a:defRPr>
            </a:pPr>
          </a:p>
          <a:p>
            <a:pPr marL="220578" indent="-220578">
              <a:lnSpc>
                <a:spcPct val="90000"/>
              </a:lnSpc>
              <a:buSzPct val="100000"/>
              <a:buChar char="•"/>
              <a:defRPr sz="2400">
                <a:latin typeface="+mj-lt"/>
                <a:ea typeface="+mj-ea"/>
                <a:cs typeface="+mj-cs"/>
                <a:sym typeface="Helvetica"/>
              </a:defRPr>
            </a:pPr>
            <a:r>
              <a:t>Add VLTI/PIONIER data to ε Eri</a:t>
            </a:r>
          </a:p>
          <a:p>
            <a:pPr marL="220578" indent="-220578">
              <a:lnSpc>
                <a:spcPct val="90000"/>
              </a:lnSpc>
              <a:buSzPct val="100000"/>
              <a:buChar char="•"/>
              <a:defRPr sz="2400">
                <a:latin typeface="+mj-lt"/>
                <a:ea typeface="+mj-ea"/>
                <a:cs typeface="+mj-cs"/>
                <a:sym typeface="Helvetica"/>
              </a:defRPr>
            </a:pPr>
            <a:r>
              <a:t>Model RVs of ε Eri and compare to observations</a:t>
            </a:r>
          </a:p>
          <a:p>
            <a:pPr marL="220578" indent="-220578">
              <a:lnSpc>
                <a:spcPct val="90000"/>
              </a:lnSpc>
              <a:buSzPct val="100000"/>
              <a:buChar char="•"/>
              <a:defRPr sz="2400">
                <a:latin typeface="+mj-lt"/>
                <a:ea typeface="+mj-ea"/>
                <a:cs typeface="+mj-cs"/>
                <a:sym typeface="Helvetica"/>
              </a:defRPr>
            </a:pPr>
            <a:r>
              <a:t>Repeat for </a:t>
            </a:r>
          </a:p>
          <a:p>
            <a:pPr lvl="1" marL="601578" indent="-220578">
              <a:lnSpc>
                <a:spcPct val="90000"/>
              </a:lnSpc>
              <a:buSzPct val="100000"/>
              <a:buChar char="•"/>
              <a:defRPr sz="2400">
                <a:latin typeface="+mj-lt"/>
                <a:ea typeface="+mj-ea"/>
                <a:cs typeface="+mj-cs"/>
                <a:sym typeface="Helvetica"/>
              </a:defRPr>
            </a:pPr>
            <a:r>
              <a:t>τ Ceti</a:t>
            </a:r>
          </a:p>
          <a:p>
            <a:pPr lvl="1" marL="601578" indent="-220578">
              <a:lnSpc>
                <a:spcPct val="90000"/>
              </a:lnSpc>
              <a:buSzPct val="100000"/>
              <a:buChar char="•"/>
              <a:defRPr sz="2400">
                <a:latin typeface="+mj-lt"/>
                <a:ea typeface="+mj-ea"/>
                <a:cs typeface="+mj-cs"/>
                <a:sym typeface="Helvetica"/>
              </a:defRPr>
            </a:pPr>
            <a:r>
              <a:t>61 Cyg A</a:t>
            </a:r>
          </a:p>
          <a:p>
            <a:pPr lvl="1" marL="601578" indent="-220578">
              <a:lnSpc>
                <a:spcPct val="90000"/>
              </a:lnSpc>
              <a:buSzPct val="100000"/>
              <a:buChar char="•"/>
              <a:defRPr sz="2400">
                <a:latin typeface="+mj-lt"/>
                <a:ea typeface="+mj-ea"/>
                <a:cs typeface="+mj-cs"/>
                <a:sym typeface="Helvetica"/>
              </a:defRPr>
            </a:pPr>
            <a:r>
              <a:t>61 Cyg B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Footer Placeholder 3"/>
          <p:cNvSpPr txBox="1"/>
          <p:nvPr/>
        </p:nvSpPr>
        <p:spPr>
          <a:xfrm>
            <a:off x="177338" y="6453436"/>
            <a:ext cx="1736371" cy="2483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200">
                <a:solidFill>
                  <a:srgbClr val="888888"/>
                </a:solidFill>
              </a:defRPr>
            </a:lvl1pPr>
          </a:lstStyle>
          <a:p>
            <a:pPr/>
            <a:r>
              <a:t>Imaging Spotted Stars</a:t>
            </a:r>
          </a:p>
        </p:txBody>
      </p:sp>
      <p:sp>
        <p:nvSpPr>
          <p:cNvPr id="49" name="Slide Number Placeholder 4"/>
          <p:cNvSpPr txBox="1"/>
          <p:nvPr>
            <p:ph type="sldNum" sz="quarter" idx="2"/>
          </p:nvPr>
        </p:nvSpPr>
        <p:spPr>
          <a:xfrm>
            <a:off x="11873066" y="6453436"/>
            <a:ext cx="181382" cy="24830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50" name="Sunspots"/>
          <p:cNvSpPr txBox="1"/>
          <p:nvPr/>
        </p:nvSpPr>
        <p:spPr>
          <a:xfrm>
            <a:off x="1176670" y="612353"/>
            <a:ext cx="2434021" cy="764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lnSpc>
                <a:spcPct val="90000"/>
              </a:lnSpc>
              <a:defRPr sz="4400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Sunspots</a:t>
            </a:r>
          </a:p>
        </p:txBody>
      </p:sp>
      <p:sp>
        <p:nvSpPr>
          <p:cNvPr id="51" name="TextBox 4"/>
          <p:cNvSpPr txBox="1"/>
          <p:nvPr/>
        </p:nvSpPr>
        <p:spPr>
          <a:xfrm>
            <a:off x="9633135" y="5955464"/>
            <a:ext cx="2190256" cy="332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1600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Hale &amp; Nicholson 1938</a:t>
            </a:r>
          </a:p>
        </p:txBody>
      </p:sp>
      <p:pic>
        <p:nvPicPr>
          <p:cNvPr id="52" name="Content Placeholder 5" descr="Content Placeholder 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746265" y="1486476"/>
            <a:ext cx="4441100" cy="3721984"/>
          </a:xfrm>
          <a:prstGeom prst="rect">
            <a:avLst/>
          </a:prstGeom>
          <a:ln w="12700">
            <a:miter lim="400000"/>
          </a:ln>
        </p:spPr>
      </p:pic>
      <p:sp>
        <p:nvSpPr>
          <p:cNvPr id="53" name="TextBox 45"/>
          <p:cNvSpPr txBox="1"/>
          <p:nvPr/>
        </p:nvSpPr>
        <p:spPr>
          <a:xfrm>
            <a:off x="8366540" y="1087006"/>
            <a:ext cx="2415574" cy="828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 sz="2400">
                <a:solidFill>
                  <a:srgbClr val="D75833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Zeeman splitting</a:t>
            </a:r>
          </a:p>
        </p:txBody>
      </p:sp>
      <p:sp>
        <p:nvSpPr>
          <p:cNvPr id="54" name="Line"/>
          <p:cNvSpPr/>
          <p:nvPr/>
        </p:nvSpPr>
        <p:spPr>
          <a:xfrm flipH="1">
            <a:off x="7177260" y="2001005"/>
            <a:ext cx="1275671" cy="1275671"/>
          </a:xfrm>
          <a:prstGeom prst="line">
            <a:avLst/>
          </a:prstGeom>
          <a:ln w="88900">
            <a:solidFill>
              <a:srgbClr val="D75833"/>
            </a:solidFill>
            <a:miter/>
            <a:tailEnd type="triangle"/>
          </a:ln>
        </p:spPr>
        <p:txBody>
          <a:bodyPr lIns="45719" rIns="45719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Footer Placeholder 3"/>
          <p:cNvSpPr txBox="1"/>
          <p:nvPr/>
        </p:nvSpPr>
        <p:spPr>
          <a:xfrm>
            <a:off x="177338" y="6453436"/>
            <a:ext cx="1736371" cy="2483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200">
                <a:solidFill>
                  <a:srgbClr val="888888"/>
                </a:solidFill>
              </a:defRPr>
            </a:lvl1pPr>
          </a:lstStyle>
          <a:p>
            <a:pPr/>
            <a:r>
              <a:t>Imaging Spotted Stars</a:t>
            </a:r>
          </a:p>
        </p:txBody>
      </p:sp>
      <p:sp>
        <p:nvSpPr>
          <p:cNvPr id="57" name="Slide Number Placeholder 4"/>
          <p:cNvSpPr txBox="1"/>
          <p:nvPr>
            <p:ph type="sldNum" sz="quarter" idx="2"/>
          </p:nvPr>
        </p:nvSpPr>
        <p:spPr>
          <a:xfrm>
            <a:off x="11873066" y="6453436"/>
            <a:ext cx="181382" cy="24830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58" name="Sunspots"/>
          <p:cNvSpPr txBox="1"/>
          <p:nvPr/>
        </p:nvSpPr>
        <p:spPr>
          <a:xfrm>
            <a:off x="1176670" y="612353"/>
            <a:ext cx="2434021" cy="764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lnSpc>
                <a:spcPct val="90000"/>
              </a:lnSpc>
              <a:defRPr sz="4400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Sunspots</a:t>
            </a:r>
          </a:p>
        </p:txBody>
      </p:sp>
      <p:sp>
        <p:nvSpPr>
          <p:cNvPr id="59" name="TextBox 4"/>
          <p:cNvSpPr txBox="1"/>
          <p:nvPr/>
        </p:nvSpPr>
        <p:spPr>
          <a:xfrm>
            <a:off x="10514950" y="5955464"/>
            <a:ext cx="1308441" cy="332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1600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SOHO/RMR</a:t>
            </a:r>
          </a:p>
        </p:txBody>
      </p:sp>
      <p:pic>
        <p:nvPicPr>
          <p:cNvPr id="60" name="Content Placeholder 6" descr="Content Placeholder 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834010" y="1460630"/>
            <a:ext cx="4524023" cy="4524008"/>
          </a:xfrm>
          <a:prstGeom prst="rect">
            <a:avLst/>
          </a:prstGeom>
          <a:ln w="12700">
            <a:miter lim="400000"/>
          </a:ln>
        </p:spPr>
      </p:pic>
      <p:sp>
        <p:nvSpPr>
          <p:cNvPr id="61" name="Pie 10"/>
          <p:cNvSpPr/>
          <p:nvPr/>
        </p:nvSpPr>
        <p:spPr>
          <a:xfrm>
            <a:off x="6056509" y="2050819"/>
            <a:ext cx="1707706" cy="16862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71" y="0"/>
                </a:moveTo>
                <a:cubicBezTo>
                  <a:pt x="12051" y="0"/>
                  <a:pt x="21600" y="9671"/>
                  <a:pt x="21600" y="21600"/>
                </a:cubicBezTo>
                <a:lnTo>
                  <a:pt x="0" y="21598"/>
                </a:lnTo>
                <a:close/>
              </a:path>
            </a:pathLst>
          </a:custGeom>
          <a:solidFill>
            <a:srgbClr val="FF6600"/>
          </a:solidFill>
          <a:ln w="12700">
            <a:miter lim="400000"/>
          </a:ln>
        </p:spPr>
        <p:txBody>
          <a:bodyPr lIns="45719" rIns="45719" anchor="ctr"/>
          <a:lstStyle/>
          <a:p>
            <a:pPr algn="ctr"/>
          </a:p>
        </p:txBody>
      </p:sp>
      <p:sp>
        <p:nvSpPr>
          <p:cNvPr id="62" name="Pie 11"/>
          <p:cNvSpPr/>
          <p:nvPr/>
        </p:nvSpPr>
        <p:spPr>
          <a:xfrm>
            <a:off x="6055100" y="2502219"/>
            <a:ext cx="1251809" cy="123336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70" y="0"/>
                </a:moveTo>
                <a:cubicBezTo>
                  <a:pt x="12050" y="0"/>
                  <a:pt x="21600" y="9671"/>
                  <a:pt x="21600" y="21600"/>
                </a:cubicBezTo>
                <a:lnTo>
                  <a:pt x="0" y="21598"/>
                </a:lnTo>
                <a:close/>
              </a:path>
            </a:pathLst>
          </a:custGeom>
          <a:solidFill>
            <a:srgbClr val="FFFF00"/>
          </a:solidFill>
          <a:ln w="12700">
            <a:miter lim="400000"/>
          </a:ln>
        </p:spPr>
        <p:txBody>
          <a:bodyPr lIns="45719" rIns="45719" anchor="ctr"/>
          <a:lstStyle/>
          <a:p>
            <a:pPr algn="ctr"/>
          </a:p>
        </p:txBody>
      </p:sp>
      <p:sp>
        <p:nvSpPr>
          <p:cNvPr id="63" name="Pie 12"/>
          <p:cNvSpPr/>
          <p:nvPr/>
        </p:nvSpPr>
        <p:spPr>
          <a:xfrm>
            <a:off x="6056514" y="3433590"/>
            <a:ext cx="307245" cy="3033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71" y="0"/>
                </a:moveTo>
                <a:cubicBezTo>
                  <a:pt x="12051" y="0"/>
                  <a:pt x="21600" y="9671"/>
                  <a:pt x="21600" y="21600"/>
                </a:cubicBezTo>
                <a:lnTo>
                  <a:pt x="0" y="21598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/>
          </a:p>
        </p:txBody>
      </p:sp>
      <p:sp>
        <p:nvSpPr>
          <p:cNvPr id="64" name="TextBox 13"/>
          <p:cNvSpPr txBox="1"/>
          <p:nvPr/>
        </p:nvSpPr>
        <p:spPr>
          <a:xfrm>
            <a:off x="4267698" y="2053481"/>
            <a:ext cx="1998132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convective zone</a:t>
            </a:r>
          </a:p>
        </p:txBody>
      </p:sp>
      <p:sp>
        <p:nvSpPr>
          <p:cNvPr id="65" name="TextBox 14"/>
          <p:cNvSpPr txBox="1"/>
          <p:nvPr/>
        </p:nvSpPr>
        <p:spPr>
          <a:xfrm>
            <a:off x="4473716" y="2710795"/>
            <a:ext cx="1998132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radiative zone</a:t>
            </a:r>
          </a:p>
        </p:txBody>
      </p:sp>
      <p:sp>
        <p:nvSpPr>
          <p:cNvPr id="66" name="TextBox 15"/>
          <p:cNvSpPr txBox="1"/>
          <p:nvPr/>
        </p:nvSpPr>
        <p:spPr>
          <a:xfrm>
            <a:off x="5424804" y="3342342"/>
            <a:ext cx="1998132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core</a:t>
            </a:r>
          </a:p>
        </p:txBody>
      </p:sp>
      <p:sp>
        <p:nvSpPr>
          <p:cNvPr id="67" name="Curved Connector 16"/>
          <p:cNvSpPr/>
          <p:nvPr/>
        </p:nvSpPr>
        <p:spPr>
          <a:xfrm flipH="1" rot="10800000">
            <a:off x="6303457" y="2953675"/>
            <a:ext cx="592668" cy="5081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cubicBezTo>
                  <a:pt x="5400" y="0"/>
                  <a:pt x="10800" y="5400"/>
                  <a:pt x="10800" y="10800"/>
                </a:cubicBezTo>
                <a:cubicBezTo>
                  <a:pt x="10800" y="16200"/>
                  <a:pt x="16200" y="21600"/>
                  <a:pt x="21600" y="21600"/>
                </a:cubicBezTo>
              </a:path>
            </a:pathLst>
          </a:custGeom>
          <a:ln w="12700">
            <a:solidFill>
              <a:srgbClr val="000000"/>
            </a:solidFill>
            <a:miter/>
            <a:tailEnd type="triangle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68" name="Curved Connector 17"/>
          <p:cNvSpPr/>
          <p:nvPr/>
        </p:nvSpPr>
        <p:spPr>
          <a:xfrm flipH="1" rot="10800000">
            <a:off x="6455857" y="3433566"/>
            <a:ext cx="708378" cy="1806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cubicBezTo>
                  <a:pt x="5400" y="0"/>
                  <a:pt x="10800" y="5400"/>
                  <a:pt x="10800" y="10800"/>
                </a:cubicBezTo>
                <a:cubicBezTo>
                  <a:pt x="10800" y="16200"/>
                  <a:pt x="16200" y="21600"/>
                  <a:pt x="21600" y="21600"/>
                </a:cubicBezTo>
              </a:path>
            </a:pathLst>
          </a:custGeom>
          <a:ln w="12700">
            <a:solidFill>
              <a:srgbClr val="000000"/>
            </a:solidFill>
            <a:miter/>
            <a:tailEnd type="triangle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69" name="Curved Connector 18"/>
          <p:cNvSpPr/>
          <p:nvPr/>
        </p:nvSpPr>
        <p:spPr>
          <a:xfrm rot="16200000">
            <a:off x="5864848" y="2895574"/>
            <a:ext cx="733286" cy="1439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cubicBezTo>
                  <a:pt x="5400" y="0"/>
                  <a:pt x="10800" y="5400"/>
                  <a:pt x="10800" y="10800"/>
                </a:cubicBezTo>
                <a:cubicBezTo>
                  <a:pt x="10800" y="16200"/>
                  <a:pt x="16200" y="21600"/>
                  <a:pt x="21600" y="21600"/>
                </a:cubicBezTo>
              </a:path>
            </a:pathLst>
          </a:custGeom>
          <a:ln w="12700">
            <a:solidFill>
              <a:srgbClr val="000000"/>
            </a:solidFill>
            <a:miter/>
            <a:tailEnd type="triangle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70" name="Freeform 19"/>
          <p:cNvSpPr/>
          <p:nvPr/>
        </p:nvSpPr>
        <p:spPr>
          <a:xfrm>
            <a:off x="6142683" y="2123682"/>
            <a:ext cx="499554" cy="3983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277" h="19255" fill="norm" stroke="1" extrusionOk="0">
                <a:moveTo>
                  <a:pt x="14372" y="18432"/>
                </a:moveTo>
                <a:cubicBezTo>
                  <a:pt x="11558" y="20365"/>
                  <a:pt x="3935" y="18660"/>
                  <a:pt x="1847" y="15704"/>
                </a:cubicBezTo>
                <a:cubicBezTo>
                  <a:pt x="-240" y="12748"/>
                  <a:pt x="-966" y="2630"/>
                  <a:pt x="1847" y="698"/>
                </a:cubicBezTo>
                <a:cubicBezTo>
                  <a:pt x="4661" y="-1235"/>
                  <a:pt x="16822" y="1152"/>
                  <a:pt x="18728" y="4108"/>
                </a:cubicBezTo>
                <a:cubicBezTo>
                  <a:pt x="20634" y="7064"/>
                  <a:pt x="17185" y="16500"/>
                  <a:pt x="14372" y="18432"/>
                </a:cubicBezTo>
                <a:close/>
              </a:path>
            </a:pathLst>
          </a:custGeom>
          <a:ln w="31750">
            <a:solidFill>
              <a:srgbClr val="000000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71" name="Freeform 20"/>
          <p:cNvSpPr/>
          <p:nvPr/>
        </p:nvSpPr>
        <p:spPr>
          <a:xfrm rot="1798303">
            <a:off x="6664682" y="2360155"/>
            <a:ext cx="499553" cy="3983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277" h="19255" fill="norm" stroke="1" extrusionOk="0">
                <a:moveTo>
                  <a:pt x="14372" y="18432"/>
                </a:moveTo>
                <a:cubicBezTo>
                  <a:pt x="11558" y="20365"/>
                  <a:pt x="3935" y="18660"/>
                  <a:pt x="1847" y="15704"/>
                </a:cubicBezTo>
                <a:cubicBezTo>
                  <a:pt x="-240" y="12748"/>
                  <a:pt x="-966" y="2630"/>
                  <a:pt x="1847" y="698"/>
                </a:cubicBezTo>
                <a:cubicBezTo>
                  <a:pt x="4661" y="-1235"/>
                  <a:pt x="16822" y="1152"/>
                  <a:pt x="18728" y="4108"/>
                </a:cubicBezTo>
                <a:cubicBezTo>
                  <a:pt x="20634" y="7064"/>
                  <a:pt x="17185" y="16500"/>
                  <a:pt x="14372" y="18432"/>
                </a:cubicBezTo>
                <a:close/>
              </a:path>
            </a:pathLst>
          </a:custGeom>
          <a:ln w="31750">
            <a:solidFill>
              <a:srgbClr val="000000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72" name="Freeform 21"/>
          <p:cNvSpPr/>
          <p:nvPr/>
        </p:nvSpPr>
        <p:spPr>
          <a:xfrm rot="3125186">
            <a:off x="7041457" y="2754507"/>
            <a:ext cx="499554" cy="3983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277" h="19255" fill="norm" stroke="1" extrusionOk="0">
                <a:moveTo>
                  <a:pt x="14372" y="18432"/>
                </a:moveTo>
                <a:cubicBezTo>
                  <a:pt x="11558" y="20365"/>
                  <a:pt x="3935" y="18660"/>
                  <a:pt x="1847" y="15704"/>
                </a:cubicBezTo>
                <a:cubicBezTo>
                  <a:pt x="-240" y="12748"/>
                  <a:pt x="-966" y="2630"/>
                  <a:pt x="1847" y="698"/>
                </a:cubicBezTo>
                <a:cubicBezTo>
                  <a:pt x="4661" y="-1235"/>
                  <a:pt x="16822" y="1152"/>
                  <a:pt x="18728" y="4108"/>
                </a:cubicBezTo>
                <a:cubicBezTo>
                  <a:pt x="20634" y="7064"/>
                  <a:pt x="17185" y="16500"/>
                  <a:pt x="14372" y="18432"/>
                </a:cubicBezTo>
                <a:close/>
              </a:path>
            </a:pathLst>
          </a:custGeom>
          <a:ln w="31750">
            <a:solidFill>
              <a:srgbClr val="000000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73" name="Freeform 22"/>
          <p:cNvSpPr/>
          <p:nvPr/>
        </p:nvSpPr>
        <p:spPr>
          <a:xfrm rot="3986180">
            <a:off x="7250301" y="3245572"/>
            <a:ext cx="499554" cy="3983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277" h="19255" fill="norm" stroke="1" extrusionOk="0">
                <a:moveTo>
                  <a:pt x="14372" y="18432"/>
                </a:moveTo>
                <a:cubicBezTo>
                  <a:pt x="11558" y="20365"/>
                  <a:pt x="3935" y="18660"/>
                  <a:pt x="1847" y="15704"/>
                </a:cubicBezTo>
                <a:cubicBezTo>
                  <a:pt x="-240" y="12748"/>
                  <a:pt x="-966" y="2630"/>
                  <a:pt x="1847" y="698"/>
                </a:cubicBezTo>
                <a:cubicBezTo>
                  <a:pt x="4661" y="-1235"/>
                  <a:pt x="16822" y="1152"/>
                  <a:pt x="18728" y="4108"/>
                </a:cubicBezTo>
                <a:cubicBezTo>
                  <a:pt x="20634" y="7064"/>
                  <a:pt x="17185" y="16500"/>
                  <a:pt x="14372" y="18432"/>
                </a:cubicBezTo>
                <a:close/>
              </a:path>
            </a:pathLst>
          </a:custGeom>
          <a:ln w="31750">
            <a:solidFill>
              <a:srgbClr val="000000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74" name="Half Frame 23"/>
          <p:cNvSpPr/>
          <p:nvPr/>
        </p:nvSpPr>
        <p:spPr>
          <a:xfrm rot="20206926">
            <a:off x="6373510" y="2078963"/>
            <a:ext cx="152965" cy="15296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8918" y="2682"/>
                </a:lnTo>
                <a:lnTo>
                  <a:pt x="2820" y="2682"/>
                </a:lnTo>
                <a:lnTo>
                  <a:pt x="2820" y="18780"/>
                </a:lnTo>
                <a:lnTo>
                  <a:pt x="0" y="21600"/>
                </a:lnTo>
                <a:close/>
              </a:path>
            </a:pathLst>
          </a:custGeom>
          <a:solidFill>
            <a:srgbClr val="000000"/>
          </a:solidFill>
          <a:ln w="6350">
            <a:solidFill>
              <a:srgbClr val="000000"/>
            </a:solidFill>
            <a:miter/>
          </a:ln>
        </p:spPr>
        <p:txBody>
          <a:bodyPr lIns="45719" rIns="45719" anchor="ctr"/>
          <a:lstStyle/>
          <a:p>
            <a:pPr algn="ctr"/>
          </a:p>
        </p:txBody>
      </p:sp>
      <p:sp>
        <p:nvSpPr>
          <p:cNvPr id="75" name="Half Frame 24"/>
          <p:cNvSpPr/>
          <p:nvPr/>
        </p:nvSpPr>
        <p:spPr>
          <a:xfrm rot="9306274">
            <a:off x="6223530" y="2413320"/>
            <a:ext cx="152965" cy="15296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8918" y="2682"/>
                </a:lnTo>
                <a:lnTo>
                  <a:pt x="2820" y="2682"/>
                </a:lnTo>
                <a:lnTo>
                  <a:pt x="2820" y="18780"/>
                </a:lnTo>
                <a:lnTo>
                  <a:pt x="0" y="21600"/>
                </a:lnTo>
                <a:close/>
              </a:path>
            </a:pathLst>
          </a:custGeom>
          <a:solidFill>
            <a:srgbClr val="000000"/>
          </a:solidFill>
          <a:ln w="6350">
            <a:solidFill>
              <a:srgbClr val="000000"/>
            </a:solidFill>
            <a:miter/>
          </a:ln>
        </p:spPr>
        <p:txBody>
          <a:bodyPr lIns="45719" rIns="45719" anchor="ctr"/>
          <a:lstStyle/>
          <a:p>
            <a:pPr algn="ctr"/>
          </a:p>
        </p:txBody>
      </p:sp>
      <p:sp>
        <p:nvSpPr>
          <p:cNvPr id="76" name="Half Frame 25"/>
          <p:cNvSpPr/>
          <p:nvPr/>
        </p:nvSpPr>
        <p:spPr>
          <a:xfrm rot="455793">
            <a:off x="6731175" y="2680136"/>
            <a:ext cx="152965" cy="15296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8918" y="2682"/>
                </a:lnTo>
                <a:lnTo>
                  <a:pt x="2820" y="2682"/>
                </a:lnTo>
                <a:lnTo>
                  <a:pt x="2820" y="18780"/>
                </a:lnTo>
                <a:lnTo>
                  <a:pt x="0" y="21600"/>
                </a:lnTo>
                <a:close/>
              </a:path>
            </a:pathLst>
          </a:custGeom>
          <a:solidFill>
            <a:srgbClr val="000000"/>
          </a:solidFill>
          <a:ln w="6350">
            <a:solidFill>
              <a:srgbClr val="000000"/>
            </a:solidFill>
            <a:miter/>
          </a:ln>
        </p:spPr>
        <p:txBody>
          <a:bodyPr lIns="45719" rIns="45719" anchor="ctr"/>
          <a:lstStyle/>
          <a:p>
            <a:pPr algn="ctr"/>
          </a:p>
        </p:txBody>
      </p:sp>
      <p:sp>
        <p:nvSpPr>
          <p:cNvPr id="77" name="Half Frame 26"/>
          <p:cNvSpPr/>
          <p:nvPr/>
        </p:nvSpPr>
        <p:spPr>
          <a:xfrm rot="11145618">
            <a:off x="6908243" y="2269298"/>
            <a:ext cx="152965" cy="15296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8918" y="2682"/>
                </a:lnTo>
                <a:lnTo>
                  <a:pt x="2820" y="2682"/>
                </a:lnTo>
                <a:lnTo>
                  <a:pt x="2820" y="18780"/>
                </a:lnTo>
                <a:lnTo>
                  <a:pt x="0" y="21600"/>
                </a:lnTo>
                <a:close/>
              </a:path>
            </a:pathLst>
          </a:custGeom>
          <a:solidFill>
            <a:srgbClr val="000000"/>
          </a:solidFill>
          <a:ln w="6350">
            <a:solidFill>
              <a:srgbClr val="000000"/>
            </a:solidFill>
            <a:miter/>
          </a:ln>
        </p:spPr>
        <p:txBody>
          <a:bodyPr lIns="45719" rIns="45719" anchor="ctr"/>
          <a:lstStyle/>
          <a:p>
            <a:pPr algn="ctr"/>
          </a:p>
        </p:txBody>
      </p:sp>
      <p:sp>
        <p:nvSpPr>
          <p:cNvPr id="78" name="Half Frame 27"/>
          <p:cNvSpPr/>
          <p:nvPr/>
        </p:nvSpPr>
        <p:spPr>
          <a:xfrm rot="1349751">
            <a:off x="7421554" y="2864575"/>
            <a:ext cx="152965" cy="15296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8918" y="2682"/>
                </a:lnTo>
                <a:lnTo>
                  <a:pt x="2820" y="2682"/>
                </a:lnTo>
                <a:lnTo>
                  <a:pt x="2820" y="18780"/>
                </a:lnTo>
                <a:lnTo>
                  <a:pt x="0" y="21600"/>
                </a:lnTo>
                <a:close/>
              </a:path>
            </a:pathLst>
          </a:custGeom>
          <a:solidFill>
            <a:srgbClr val="000000"/>
          </a:solidFill>
          <a:ln w="6350">
            <a:solidFill>
              <a:srgbClr val="000000"/>
            </a:solidFill>
            <a:miter/>
          </a:ln>
        </p:spPr>
        <p:txBody>
          <a:bodyPr lIns="45719" rIns="45719" anchor="ctr"/>
          <a:lstStyle/>
          <a:p>
            <a:pPr algn="ctr"/>
          </a:p>
        </p:txBody>
      </p:sp>
      <p:sp>
        <p:nvSpPr>
          <p:cNvPr id="79" name="Half Frame 28"/>
          <p:cNvSpPr/>
          <p:nvPr/>
        </p:nvSpPr>
        <p:spPr>
          <a:xfrm rot="12049099">
            <a:off x="7016444" y="2904974"/>
            <a:ext cx="152965" cy="15296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8918" y="2682"/>
                </a:lnTo>
                <a:lnTo>
                  <a:pt x="2820" y="2682"/>
                </a:lnTo>
                <a:lnTo>
                  <a:pt x="2820" y="18780"/>
                </a:lnTo>
                <a:lnTo>
                  <a:pt x="0" y="21600"/>
                </a:lnTo>
                <a:close/>
              </a:path>
            </a:pathLst>
          </a:custGeom>
          <a:solidFill>
            <a:srgbClr val="000000"/>
          </a:solidFill>
          <a:ln w="6350">
            <a:solidFill>
              <a:srgbClr val="000000"/>
            </a:solidFill>
            <a:miter/>
          </a:ln>
        </p:spPr>
        <p:txBody>
          <a:bodyPr lIns="45719" rIns="45719" anchor="ctr"/>
          <a:lstStyle/>
          <a:p>
            <a:pPr algn="ctr"/>
          </a:p>
        </p:txBody>
      </p:sp>
      <p:sp>
        <p:nvSpPr>
          <p:cNvPr id="80" name="Half Frame 29"/>
          <p:cNvSpPr/>
          <p:nvPr/>
        </p:nvSpPr>
        <p:spPr>
          <a:xfrm rot="1975768">
            <a:off x="7247396" y="3485557"/>
            <a:ext cx="152965" cy="15296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8918" y="2682"/>
                </a:lnTo>
                <a:lnTo>
                  <a:pt x="2820" y="2682"/>
                </a:lnTo>
                <a:lnTo>
                  <a:pt x="2820" y="18780"/>
                </a:lnTo>
                <a:lnTo>
                  <a:pt x="0" y="21600"/>
                </a:lnTo>
                <a:close/>
              </a:path>
            </a:pathLst>
          </a:custGeom>
          <a:solidFill>
            <a:srgbClr val="000000"/>
          </a:solidFill>
          <a:ln w="6350">
            <a:solidFill>
              <a:srgbClr val="000000"/>
            </a:solidFill>
            <a:miter/>
          </a:ln>
        </p:spPr>
        <p:txBody>
          <a:bodyPr lIns="45719" rIns="45719" anchor="ctr"/>
          <a:lstStyle/>
          <a:p>
            <a:pPr algn="ctr"/>
          </a:p>
        </p:txBody>
      </p:sp>
      <p:sp>
        <p:nvSpPr>
          <p:cNvPr id="81" name="Half Frame 30"/>
          <p:cNvSpPr/>
          <p:nvPr/>
        </p:nvSpPr>
        <p:spPr>
          <a:xfrm rot="12665593">
            <a:off x="7597840" y="3271620"/>
            <a:ext cx="152965" cy="15296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8918" y="2682"/>
                </a:lnTo>
                <a:lnTo>
                  <a:pt x="2820" y="2682"/>
                </a:lnTo>
                <a:lnTo>
                  <a:pt x="2820" y="18780"/>
                </a:lnTo>
                <a:lnTo>
                  <a:pt x="0" y="21600"/>
                </a:lnTo>
                <a:close/>
              </a:path>
            </a:pathLst>
          </a:custGeom>
          <a:solidFill>
            <a:srgbClr val="000000"/>
          </a:solidFill>
          <a:ln w="6350">
            <a:solidFill>
              <a:srgbClr val="000000"/>
            </a:solidFill>
            <a:miter/>
          </a:ln>
        </p:spPr>
        <p:txBody>
          <a:bodyPr lIns="45719" rIns="45719" anchor="ctr"/>
          <a:lstStyle/>
          <a:p>
            <a:pPr algn="ctr"/>
          </a:p>
        </p:txBody>
      </p:sp>
      <p:sp>
        <p:nvSpPr>
          <p:cNvPr id="82" name="TextBox 14"/>
          <p:cNvSpPr txBox="1"/>
          <p:nvPr/>
        </p:nvSpPr>
        <p:spPr>
          <a:xfrm>
            <a:off x="4869285" y="2314907"/>
            <a:ext cx="1998132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tachocline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Footer Placeholder 3"/>
          <p:cNvSpPr txBox="1"/>
          <p:nvPr/>
        </p:nvSpPr>
        <p:spPr>
          <a:xfrm>
            <a:off x="177338" y="6453436"/>
            <a:ext cx="1736371" cy="2483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200">
                <a:solidFill>
                  <a:srgbClr val="888888"/>
                </a:solidFill>
              </a:defRPr>
            </a:lvl1pPr>
          </a:lstStyle>
          <a:p>
            <a:pPr/>
            <a:r>
              <a:t>Imaging Spotted Stars</a:t>
            </a:r>
          </a:p>
        </p:txBody>
      </p:sp>
      <p:sp>
        <p:nvSpPr>
          <p:cNvPr id="85" name="Slide Number Placeholder 4"/>
          <p:cNvSpPr txBox="1"/>
          <p:nvPr>
            <p:ph type="sldNum" sz="quarter" idx="2"/>
          </p:nvPr>
        </p:nvSpPr>
        <p:spPr>
          <a:xfrm>
            <a:off x="11873066" y="6453436"/>
            <a:ext cx="181382" cy="24830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86" name="Sunspots"/>
          <p:cNvSpPr txBox="1"/>
          <p:nvPr/>
        </p:nvSpPr>
        <p:spPr>
          <a:xfrm>
            <a:off x="1176670" y="612353"/>
            <a:ext cx="2434021" cy="764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lnSpc>
                <a:spcPct val="90000"/>
              </a:lnSpc>
              <a:defRPr sz="4400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Sunspots</a:t>
            </a:r>
          </a:p>
        </p:txBody>
      </p:sp>
      <p:sp>
        <p:nvSpPr>
          <p:cNvPr id="87" name="TextBox 4"/>
          <p:cNvSpPr txBox="1"/>
          <p:nvPr/>
        </p:nvSpPr>
        <p:spPr>
          <a:xfrm>
            <a:off x="10218962" y="5955464"/>
            <a:ext cx="1604430" cy="332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1600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Babcock 1961</a:t>
            </a:r>
          </a:p>
        </p:txBody>
      </p:sp>
      <p:pic>
        <p:nvPicPr>
          <p:cNvPr id="88" name="Picture 33" descr="Picture 3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64212" y="1924050"/>
            <a:ext cx="3560614" cy="352289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Footer Placeholder 3"/>
          <p:cNvSpPr txBox="1"/>
          <p:nvPr/>
        </p:nvSpPr>
        <p:spPr>
          <a:xfrm>
            <a:off x="177338" y="6453436"/>
            <a:ext cx="1736371" cy="2483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200">
                <a:solidFill>
                  <a:srgbClr val="888888"/>
                </a:solidFill>
              </a:defRPr>
            </a:lvl1pPr>
          </a:lstStyle>
          <a:p>
            <a:pPr/>
            <a:r>
              <a:t>Imaging Spotted Stars</a:t>
            </a:r>
          </a:p>
        </p:txBody>
      </p:sp>
      <p:sp>
        <p:nvSpPr>
          <p:cNvPr id="91" name="Slide Number Placeholder 4"/>
          <p:cNvSpPr txBox="1"/>
          <p:nvPr>
            <p:ph type="sldNum" sz="quarter" idx="2"/>
          </p:nvPr>
        </p:nvSpPr>
        <p:spPr>
          <a:xfrm>
            <a:off x="11873066" y="6453436"/>
            <a:ext cx="181382" cy="24830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92" name="Sunspots"/>
          <p:cNvSpPr txBox="1"/>
          <p:nvPr/>
        </p:nvSpPr>
        <p:spPr>
          <a:xfrm>
            <a:off x="1176670" y="612353"/>
            <a:ext cx="2434021" cy="764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lnSpc>
                <a:spcPct val="90000"/>
              </a:lnSpc>
              <a:defRPr sz="4400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Sunspots</a:t>
            </a:r>
          </a:p>
        </p:txBody>
      </p:sp>
      <p:sp>
        <p:nvSpPr>
          <p:cNvPr id="93" name="TextBox 4"/>
          <p:cNvSpPr txBox="1"/>
          <p:nvPr/>
        </p:nvSpPr>
        <p:spPr>
          <a:xfrm>
            <a:off x="10218963" y="5955464"/>
            <a:ext cx="1604429" cy="332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1600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Babcock 1961</a:t>
            </a:r>
          </a:p>
        </p:txBody>
      </p:sp>
      <p:pic>
        <p:nvPicPr>
          <p:cNvPr id="94" name="Picture 31" descr="Picture 3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634353" y="2201450"/>
            <a:ext cx="2923294" cy="2968095"/>
          </a:xfrm>
          <a:prstGeom prst="rect">
            <a:avLst/>
          </a:prstGeom>
          <a:ln w="12700">
            <a:miter lim="400000"/>
          </a:ln>
        </p:spPr>
      </p:pic>
      <p:pic>
        <p:nvPicPr>
          <p:cNvPr id="95" name="Picture 33" descr="Picture 3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64212" y="1924050"/>
            <a:ext cx="3560614" cy="352289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Footer Placeholder 3"/>
          <p:cNvSpPr txBox="1"/>
          <p:nvPr/>
        </p:nvSpPr>
        <p:spPr>
          <a:xfrm>
            <a:off x="177338" y="6453436"/>
            <a:ext cx="1736371" cy="2483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200">
                <a:solidFill>
                  <a:srgbClr val="888888"/>
                </a:solidFill>
              </a:defRPr>
            </a:lvl1pPr>
          </a:lstStyle>
          <a:p>
            <a:pPr/>
            <a:r>
              <a:t>Imaging Spotted Stars</a:t>
            </a:r>
          </a:p>
        </p:txBody>
      </p:sp>
      <p:sp>
        <p:nvSpPr>
          <p:cNvPr id="98" name="Slide Number Placeholder 4"/>
          <p:cNvSpPr txBox="1"/>
          <p:nvPr>
            <p:ph type="sldNum" sz="quarter" idx="2"/>
          </p:nvPr>
        </p:nvSpPr>
        <p:spPr>
          <a:xfrm>
            <a:off x="11873066" y="6453436"/>
            <a:ext cx="181382" cy="24830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99" name="Sunspots"/>
          <p:cNvSpPr txBox="1"/>
          <p:nvPr/>
        </p:nvSpPr>
        <p:spPr>
          <a:xfrm>
            <a:off x="1176670" y="612353"/>
            <a:ext cx="2434021" cy="764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lnSpc>
                <a:spcPct val="90000"/>
              </a:lnSpc>
              <a:defRPr sz="4400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Sunspots</a:t>
            </a:r>
          </a:p>
        </p:txBody>
      </p:sp>
      <p:sp>
        <p:nvSpPr>
          <p:cNvPr id="100" name="TextBox 4"/>
          <p:cNvSpPr txBox="1"/>
          <p:nvPr/>
        </p:nvSpPr>
        <p:spPr>
          <a:xfrm>
            <a:off x="10218963" y="5955464"/>
            <a:ext cx="1604429" cy="332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1600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Babcock 1961</a:t>
            </a:r>
          </a:p>
        </p:txBody>
      </p:sp>
      <p:pic>
        <p:nvPicPr>
          <p:cNvPr id="101" name="Picture 31" descr="Picture 3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634353" y="2201450"/>
            <a:ext cx="2923294" cy="2968095"/>
          </a:xfrm>
          <a:prstGeom prst="rect">
            <a:avLst/>
          </a:prstGeom>
          <a:ln w="12700">
            <a:miter lim="400000"/>
          </a:ln>
        </p:spPr>
      </p:pic>
      <p:pic>
        <p:nvPicPr>
          <p:cNvPr id="102" name="Picture 33" descr="Picture 3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64212" y="1924050"/>
            <a:ext cx="3560614" cy="3522895"/>
          </a:xfrm>
          <a:prstGeom prst="rect">
            <a:avLst/>
          </a:prstGeom>
          <a:ln w="12700">
            <a:miter lim="400000"/>
          </a:ln>
        </p:spPr>
      </p:pic>
      <p:pic>
        <p:nvPicPr>
          <p:cNvPr id="103" name="Content Placeholder 10" descr="Content Placeholder 10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193744" y="2102674"/>
            <a:ext cx="2381315" cy="316570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Footer Placeholder 3"/>
          <p:cNvSpPr txBox="1"/>
          <p:nvPr/>
        </p:nvSpPr>
        <p:spPr>
          <a:xfrm>
            <a:off x="177338" y="6453436"/>
            <a:ext cx="1736371" cy="2483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200">
                <a:solidFill>
                  <a:srgbClr val="888888"/>
                </a:solidFill>
              </a:defRPr>
            </a:lvl1pPr>
          </a:lstStyle>
          <a:p>
            <a:pPr/>
            <a:r>
              <a:t>Imaging Spotted Stars</a:t>
            </a:r>
          </a:p>
        </p:txBody>
      </p:sp>
      <p:sp>
        <p:nvSpPr>
          <p:cNvPr id="106" name="Slide Number Placeholder 4"/>
          <p:cNvSpPr txBox="1"/>
          <p:nvPr>
            <p:ph type="sldNum" sz="quarter" idx="2"/>
          </p:nvPr>
        </p:nvSpPr>
        <p:spPr>
          <a:xfrm>
            <a:off x="11873066" y="6453436"/>
            <a:ext cx="181382" cy="24830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07" name="Starspots"/>
          <p:cNvSpPr txBox="1"/>
          <p:nvPr/>
        </p:nvSpPr>
        <p:spPr>
          <a:xfrm>
            <a:off x="1176670" y="612353"/>
            <a:ext cx="2464580" cy="764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lnSpc>
                <a:spcPct val="90000"/>
              </a:lnSpc>
              <a:defRPr sz="4400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Starspots</a:t>
            </a:r>
          </a:p>
        </p:txBody>
      </p:sp>
      <p:sp>
        <p:nvSpPr>
          <p:cNvPr id="108" name="TextBox 4"/>
          <p:cNvSpPr txBox="1"/>
          <p:nvPr/>
        </p:nvSpPr>
        <p:spPr>
          <a:xfrm>
            <a:off x="10218963" y="5955464"/>
            <a:ext cx="1604429" cy="332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1600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Babcock 1961</a:t>
            </a:r>
          </a:p>
        </p:txBody>
      </p:sp>
      <p:pic>
        <p:nvPicPr>
          <p:cNvPr id="109" name="Picture 31" descr="Picture 3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634353" y="2201450"/>
            <a:ext cx="2923294" cy="2968095"/>
          </a:xfrm>
          <a:prstGeom prst="rect">
            <a:avLst/>
          </a:prstGeom>
          <a:ln w="12700">
            <a:miter lim="400000"/>
          </a:ln>
        </p:spPr>
      </p:pic>
      <p:pic>
        <p:nvPicPr>
          <p:cNvPr id="110" name="Picture 33" descr="Picture 3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64212" y="1924050"/>
            <a:ext cx="3560614" cy="3522895"/>
          </a:xfrm>
          <a:prstGeom prst="rect">
            <a:avLst/>
          </a:prstGeom>
          <a:ln w="12700">
            <a:miter lim="400000"/>
          </a:ln>
        </p:spPr>
      </p:pic>
      <p:pic>
        <p:nvPicPr>
          <p:cNvPr id="111" name="Content Placeholder 10" descr="Content Placeholder 10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193744" y="2102674"/>
            <a:ext cx="2381315" cy="316570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Footer Placeholder 3"/>
          <p:cNvSpPr txBox="1"/>
          <p:nvPr/>
        </p:nvSpPr>
        <p:spPr>
          <a:xfrm>
            <a:off x="177338" y="6453436"/>
            <a:ext cx="1736371" cy="2483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200">
                <a:solidFill>
                  <a:srgbClr val="888888"/>
                </a:solidFill>
              </a:defRPr>
            </a:lvl1pPr>
          </a:lstStyle>
          <a:p>
            <a:pPr/>
            <a:r>
              <a:t>Imaging Spotted Stars</a:t>
            </a:r>
          </a:p>
        </p:txBody>
      </p:sp>
      <p:sp>
        <p:nvSpPr>
          <p:cNvPr id="114" name="Slide Number Placeholder 4"/>
          <p:cNvSpPr txBox="1"/>
          <p:nvPr>
            <p:ph type="sldNum" sz="quarter" idx="2"/>
          </p:nvPr>
        </p:nvSpPr>
        <p:spPr>
          <a:xfrm>
            <a:off x="11873066" y="6453436"/>
            <a:ext cx="181382" cy="24830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15" name="ζ And"/>
          <p:cNvSpPr txBox="1"/>
          <p:nvPr/>
        </p:nvSpPr>
        <p:spPr>
          <a:xfrm>
            <a:off x="1176670" y="612353"/>
            <a:ext cx="1471128" cy="764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lnSpc>
                <a:spcPct val="90000"/>
              </a:lnSpc>
              <a:defRPr sz="4400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ζ And</a:t>
            </a:r>
          </a:p>
        </p:txBody>
      </p:sp>
      <p:sp>
        <p:nvSpPr>
          <p:cNvPr id="116" name="TextBox 4"/>
          <p:cNvSpPr txBox="1"/>
          <p:nvPr/>
        </p:nvSpPr>
        <p:spPr>
          <a:xfrm>
            <a:off x="9317939" y="5955464"/>
            <a:ext cx="2505453" cy="332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1600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Roettenbacher et al. 2016</a:t>
            </a:r>
          </a:p>
        </p:txBody>
      </p:sp>
      <p:pic>
        <p:nvPicPr>
          <p:cNvPr id="117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rot="16200000">
            <a:off x="1395243" y="273784"/>
            <a:ext cx="8548632" cy="6617275"/>
          </a:xfrm>
          <a:prstGeom prst="rect">
            <a:avLst/>
          </a:prstGeom>
          <a:ln w="12700">
            <a:miter lim="400000"/>
          </a:ln>
        </p:spPr>
      </p:pic>
      <p:sp>
        <p:nvSpPr>
          <p:cNvPr id="118" name="Rectangle"/>
          <p:cNvSpPr/>
          <p:nvPr/>
        </p:nvSpPr>
        <p:spPr>
          <a:xfrm>
            <a:off x="3426854" y="839111"/>
            <a:ext cx="2108995" cy="39878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19" name="TextBox 45"/>
          <p:cNvSpPr txBox="1"/>
          <p:nvPr/>
        </p:nvSpPr>
        <p:spPr>
          <a:xfrm>
            <a:off x="3657780" y="809203"/>
            <a:ext cx="2415574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solidFill>
                  <a:srgbClr val="E84C22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2011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