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317" r:id="rId3"/>
    <p:sldId id="321" r:id="rId4"/>
    <p:sldId id="322" r:id="rId5"/>
    <p:sldId id="323" r:id="rId6"/>
    <p:sldId id="315" r:id="rId7"/>
    <p:sldId id="318" r:id="rId8"/>
    <p:sldId id="319" r:id="rId9"/>
    <p:sldId id="325" r:id="rId10"/>
    <p:sldId id="259" r:id="rId11"/>
    <p:sldId id="313" r:id="rId12"/>
    <p:sldId id="310" r:id="rId13"/>
    <p:sldId id="299" r:id="rId14"/>
    <p:sldId id="327" r:id="rId15"/>
    <p:sldId id="326" r:id="rId16"/>
    <p:sldId id="268" r:id="rId17"/>
    <p:sldId id="309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608"/>
    <p:restoredTop sz="96197"/>
  </p:normalViewPr>
  <p:slideViewPr>
    <p:cSldViewPr snapToGrid="0">
      <p:cViewPr varScale="1">
        <p:scale>
          <a:sx n="106" d="100"/>
          <a:sy n="106" d="100"/>
        </p:scale>
        <p:origin x="200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E7DB7-D9C7-9946-847F-C7125E9D8640}" type="datetimeFigureOut">
              <a:rPr lang="en-US" smtClean="0"/>
              <a:t>3/15/23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3E9E34-836D-0D44-8358-D72A9C7B5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806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3500" indent="-28980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59231" indent="-231846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2923" indent="-231846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86615" indent="-231846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0307" indent="-23184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14000" indent="-23184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77692" indent="-23184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41384" indent="-23184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3FCA3EB-D0DF-0444-B7D1-95158F217E12}" type="slidenum">
              <a:rPr lang="en-US" sz="1200">
                <a:solidFill>
                  <a:srgbClr val="000000"/>
                </a:solidFill>
              </a:rPr>
              <a:pPr/>
              <a:t>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126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3580" y="4367530"/>
            <a:ext cx="5628640" cy="413766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548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3500" indent="-28980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59231" indent="-231846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2923" indent="-231846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86615" indent="-231846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0307" indent="-23184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14000" indent="-23184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77692" indent="-23184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41384" indent="-23184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3FCA3EB-D0DF-0444-B7D1-95158F217E12}" type="slidenum">
              <a:rPr lang="en-US" sz="1200">
                <a:solidFill>
                  <a:srgbClr val="000000"/>
                </a:solidFill>
              </a:rPr>
              <a:pPr/>
              <a:t>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126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3580" y="4367530"/>
            <a:ext cx="5628640" cy="413766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198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3500" indent="-28980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59231" indent="-231846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2923" indent="-231846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86615" indent="-231846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0307" indent="-23184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14000" indent="-23184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77692" indent="-23184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41384" indent="-23184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5FD0806-4BDA-B746-A5A1-FDC9F91D887B}" type="slidenum">
              <a:rPr lang="en-US" sz="1200">
                <a:solidFill>
                  <a:srgbClr val="000000"/>
                </a:solidFill>
              </a:rPr>
              <a:pPr/>
              <a:t>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126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3580" y="4367530"/>
            <a:ext cx="5628640" cy="413766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53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9AF9F-8991-C948-B265-AB7939B127FD}" type="datetimeFigureOut">
              <a:rPr lang="en-US" smtClean="0"/>
              <a:t>3/15/23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9F83-3731-B540-81F6-E03548BD7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996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9AF9F-8991-C948-B265-AB7939B127FD}" type="datetimeFigureOut">
              <a:rPr lang="en-US" smtClean="0"/>
              <a:t>3/15/23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9F83-3731-B540-81F6-E03548BD7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176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9AF9F-8991-C948-B265-AB7939B127FD}" type="datetimeFigureOut">
              <a:rPr lang="en-US" smtClean="0"/>
              <a:t>3/15/23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9F83-3731-B540-81F6-E03548BD7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457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9AF9F-8991-C948-B265-AB7939B127FD}" type="datetimeFigureOut">
              <a:rPr lang="en-US" smtClean="0"/>
              <a:t>3/15/23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9F83-3731-B540-81F6-E03548BD7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724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9AF9F-8991-C948-B265-AB7939B127FD}" type="datetimeFigureOut">
              <a:rPr lang="en-US" smtClean="0"/>
              <a:t>3/15/23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9F83-3731-B540-81F6-E03548BD7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541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9AF9F-8991-C948-B265-AB7939B127FD}" type="datetimeFigureOut">
              <a:rPr lang="en-US" smtClean="0"/>
              <a:t>3/15/23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9F83-3731-B540-81F6-E03548BD7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34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9AF9F-8991-C948-B265-AB7939B127FD}" type="datetimeFigureOut">
              <a:rPr lang="en-US" smtClean="0"/>
              <a:t>3/15/23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9F83-3731-B540-81F6-E03548BD7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75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9AF9F-8991-C948-B265-AB7939B127FD}" type="datetimeFigureOut">
              <a:rPr lang="en-US" smtClean="0"/>
              <a:t>3/15/23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9F83-3731-B540-81F6-E03548BD7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761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9AF9F-8991-C948-B265-AB7939B127FD}" type="datetimeFigureOut">
              <a:rPr lang="en-US" smtClean="0"/>
              <a:t>3/15/23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9F83-3731-B540-81F6-E03548BD7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721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9AF9F-8991-C948-B265-AB7939B127FD}" type="datetimeFigureOut">
              <a:rPr lang="en-US" smtClean="0"/>
              <a:t>3/15/23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9F83-3731-B540-81F6-E03548BD7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246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9AF9F-8991-C948-B265-AB7939B127FD}" type="datetimeFigureOut">
              <a:rPr lang="en-US" smtClean="0"/>
              <a:t>3/15/23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9F83-3731-B540-81F6-E03548BD7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145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9AF9F-8991-C948-B265-AB7939B127FD}" type="datetimeFigureOut">
              <a:rPr lang="en-US" smtClean="0"/>
              <a:t>3/15/23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99F83-3731-B540-81F6-E03548BD7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62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B52C38-8FC6-0EAD-D04D-996104BCC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30158" y="0"/>
            <a:ext cx="10274158" cy="6858000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68179006-C311-3B40-327A-7B9F70207F91}"/>
              </a:ext>
            </a:extLst>
          </p:cNvPr>
          <p:cNvSpPr txBox="1">
            <a:spLocks noChangeArrowheads="1"/>
          </p:cNvSpPr>
          <p:nvPr/>
        </p:nvSpPr>
        <p:spPr>
          <a:xfrm>
            <a:off x="1938744" y="638034"/>
            <a:ext cx="6896527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400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Open Cluster Ages from Red Giant Star Sizes</a:t>
            </a:r>
            <a:endParaRPr lang="en-US" sz="4400" dirty="0">
              <a:solidFill>
                <a:schemeClr val="bg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Text Box 20">
            <a:extLst>
              <a:ext uri="{FF2B5EF4-FFF2-40B4-BE49-F238E27FC236}">
                <a16:creationId xmlns:a16="http://schemas.microsoft.com/office/drawing/2014/main" id="{9E76B43B-1B39-7246-BDDE-B86D90BF4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598" y="5866023"/>
            <a:ext cx="523467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47625" cmpd="thinThick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The Hyades Star Cluster – Face of the Bull in Taurus.  Image credit: Jerry </a:t>
            </a:r>
            <a:r>
              <a:rPr lang="en-US" sz="2000" dirty="0" err="1">
                <a:solidFill>
                  <a:schemeClr val="bg1"/>
                </a:solidFill>
                <a:latin typeface="Helvetica" pitchFamily="2" charset="0"/>
              </a:rPr>
              <a:t>Lodriguss</a:t>
            </a:r>
            <a:endParaRPr lang="en-US" sz="20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78E35BEA-6B1F-E425-1D72-30EB142A1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9671" y="1552434"/>
            <a:ext cx="2895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47625" cmpd="thinThick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Helvetica" charset="0"/>
              </a:rPr>
              <a:t>Russel White (GSU)</a:t>
            </a:r>
          </a:p>
        </p:txBody>
      </p:sp>
    </p:spTree>
    <p:extLst>
      <p:ext uri="{BB962C8B-B14F-4D97-AF65-F5344CB8AC3E}">
        <p14:creationId xmlns:p14="http://schemas.microsoft.com/office/powerpoint/2010/main" val="1127596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h_red_dwarf_02">
            <a:extLst>
              <a:ext uri="{FF2B5EF4-FFF2-40B4-BE49-F238E27FC236}">
                <a16:creationId xmlns:a16="http://schemas.microsoft.com/office/drawing/2014/main" id="{881C228E-C4E4-97FA-A74F-2C219132C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48" y="2133617"/>
            <a:ext cx="3352800" cy="23880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images">
            <a:extLst>
              <a:ext uri="{FF2B5EF4-FFF2-40B4-BE49-F238E27FC236}">
                <a16:creationId xmlns:a16="http://schemas.microsoft.com/office/drawing/2014/main" id="{C05EEF85-02DE-E6C5-4EFD-78C21521D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55259" y="2874684"/>
            <a:ext cx="2790825" cy="9086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hart, diagram&#10;&#10;Description automatically generated">
            <a:extLst>
              <a:ext uri="{FF2B5EF4-FFF2-40B4-BE49-F238E27FC236}">
                <a16:creationId xmlns:a16="http://schemas.microsoft.com/office/drawing/2014/main" id="{6F52FA64-36D7-5E47-CECB-7BFBBD014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7607" y="301326"/>
            <a:ext cx="4402891" cy="59515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B14F5A-FABE-64B4-C89A-B04550E0EA0F}"/>
              </a:ext>
            </a:extLst>
          </p:cNvPr>
          <p:cNvSpPr txBox="1"/>
          <p:nvPr/>
        </p:nvSpPr>
        <p:spPr>
          <a:xfrm>
            <a:off x="5486400" y="6372008"/>
            <a:ext cx="2505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</a:t>
            </a:r>
            <a:r>
              <a:rPr lang="en-US" dirty="0" err="1"/>
              <a:t>Lamers</a:t>
            </a:r>
            <a:r>
              <a:rPr lang="en-US" dirty="0"/>
              <a:t> &amp; Levesque</a:t>
            </a: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B641C288-4744-BBF9-352F-BC058C6A9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74499"/>
            <a:ext cx="3723993" cy="13849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47625" cmpd="thinThick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Helvetica" charset="0"/>
              </a:rPr>
              <a:t>While sizes provide more accurate stellar properties …</a:t>
            </a:r>
            <a:endParaRPr lang="en-US" sz="2000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D090A39F-594E-09FE-C37C-F83253CBB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307" y="5032701"/>
            <a:ext cx="3723993" cy="13849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47625" cmpd="thinThick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Helvetica" charset="0"/>
              </a:rPr>
              <a:t>… extracting ages requires careful comparisons. </a:t>
            </a:r>
            <a:endParaRPr lang="en-US" sz="2000" dirty="0">
              <a:solidFill>
                <a:srgbClr val="FF000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270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990600" y="1219204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 rot="20271138">
            <a:off x="5553075" y="5770567"/>
            <a:ext cx="19812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chemeClr val="bg1"/>
                </a:solidFill>
              </a:rPr>
              <a:t>CHARA</a:t>
            </a:r>
          </a:p>
        </p:txBody>
      </p:sp>
      <p:pic>
        <p:nvPicPr>
          <p:cNvPr id="4" name="Picture 1" descr="Hya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0488"/>
            <a:ext cx="9144000" cy="549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>
            <a:spLocks noGrp="1" noChangeArrowheads="1"/>
          </p:cNvSpPr>
          <p:nvPr>
            <p:ph type="title"/>
          </p:nvPr>
        </p:nvSpPr>
        <p:spPr>
          <a:xfrm>
            <a:off x="647700" y="178575"/>
            <a:ext cx="7848600" cy="1143000"/>
          </a:xfrm>
          <a:noFill/>
          <a:ln/>
        </p:spPr>
        <p:txBody>
          <a:bodyPr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Open Cluster Ages from Giant Star Sizes</a:t>
            </a:r>
            <a:endParaRPr lang="en-US" sz="2400" dirty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524000" y="1828804"/>
            <a:ext cx="4038128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47625" cmpd="thinThick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3333CC"/>
                </a:solidFill>
                <a:latin typeface="Helvetica" charset="0"/>
              </a:rPr>
              <a:t>Ages require a ‘likelihood analysis’ that accounts for the temporal evolution</a:t>
            </a: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6705600" y="3962404"/>
            <a:ext cx="1676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Hyades giants</a:t>
            </a: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6858000" y="4724404"/>
            <a:ext cx="152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dirty="0" err="1"/>
              <a:t>Boyajian</a:t>
            </a:r>
            <a:r>
              <a:rPr lang="en-US" dirty="0"/>
              <a:t> et al. (2009)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03ECD5-BB8F-90E8-E4A2-182E0EACBC14}"/>
              </a:ext>
            </a:extLst>
          </p:cNvPr>
          <p:cNvSpPr txBox="1"/>
          <p:nvPr/>
        </p:nvSpPr>
        <p:spPr>
          <a:xfrm>
            <a:off x="1524000" y="3068046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Jorgensen &amp; </a:t>
            </a:r>
            <a:r>
              <a:rPr lang="en-US" dirty="0" err="1"/>
              <a:t>Lindegren</a:t>
            </a:r>
            <a:r>
              <a:rPr lang="en-US" dirty="0"/>
              <a:t> (2005); </a:t>
            </a:r>
            <a:r>
              <a:rPr lang="en-US" dirty="0" err="1"/>
              <a:t>Ligi</a:t>
            </a:r>
            <a:r>
              <a:rPr lang="en-US" dirty="0"/>
              <a:t> et al. (2016)</a:t>
            </a:r>
          </a:p>
        </p:txBody>
      </p:sp>
    </p:spTree>
    <p:extLst>
      <p:ext uri="{BB962C8B-B14F-4D97-AF65-F5344CB8AC3E}">
        <p14:creationId xmlns:p14="http://schemas.microsoft.com/office/powerpoint/2010/main" val="1215193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990600" y="1219204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 rot="20271138">
            <a:off x="5553075" y="5770567"/>
            <a:ext cx="19812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chemeClr val="bg1"/>
                </a:solidFill>
              </a:rPr>
              <a:t>CHARA</a:t>
            </a:r>
          </a:p>
        </p:txBody>
      </p:sp>
      <p:pic>
        <p:nvPicPr>
          <p:cNvPr id="4" name="Picture 1" descr="Hya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0488"/>
            <a:ext cx="9144000" cy="549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Screen Shot 2016-09-01 at 6.51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04800"/>
            <a:ext cx="4419600" cy="382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6705600" y="3962404"/>
            <a:ext cx="1676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Hyades giants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562600" y="457204"/>
            <a:ext cx="2895600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47625" cmpd="thinThick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3333CC"/>
                </a:solidFill>
                <a:latin typeface="Helvetica" charset="0"/>
              </a:rPr>
              <a:t>Mostly likely mass for 1 star</a:t>
            </a:r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629400" y="3429000"/>
            <a:ext cx="228600" cy="228600"/>
          </a:xfrm>
          <a:prstGeom prst="ellipse">
            <a:avLst/>
          </a:prstGeom>
          <a:solidFill>
            <a:schemeClr val="bg1">
              <a:alpha val="0"/>
            </a:schemeClr>
          </a:solidFill>
          <a:ln w="47625" cap="flat" cmpd="thinThick" algn="ctr">
            <a:solidFill>
              <a:srgbClr val="FF33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cxnSp>
        <p:nvCxnSpPr>
          <p:cNvPr id="11" name="Straight Connector 10"/>
          <p:cNvCxnSpPr>
            <a:endCxn id="10" idx="1"/>
          </p:cNvCxnSpPr>
          <p:nvPr/>
        </p:nvCxnSpPr>
        <p:spPr bwMode="auto">
          <a:xfrm>
            <a:off x="5486400" y="2819400"/>
            <a:ext cx="1176478" cy="64307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6858000" y="4724404"/>
            <a:ext cx="152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dirty="0" err="1"/>
              <a:t>Boyajian</a:t>
            </a:r>
            <a:r>
              <a:rPr lang="en-US" dirty="0"/>
              <a:t> et al. (2009)</a:t>
            </a:r>
          </a:p>
        </p:txBody>
      </p:sp>
    </p:spTree>
    <p:extLst>
      <p:ext uri="{BB962C8B-B14F-4D97-AF65-F5344CB8AC3E}">
        <p14:creationId xmlns:p14="http://schemas.microsoft.com/office/powerpoint/2010/main" val="4172711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990600" y="1219204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 rot="20271138">
            <a:off x="5553075" y="5770567"/>
            <a:ext cx="19812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chemeClr val="bg1"/>
                </a:solidFill>
              </a:rPr>
              <a:t>CHARA</a:t>
            </a:r>
          </a:p>
        </p:txBody>
      </p:sp>
      <p:pic>
        <p:nvPicPr>
          <p:cNvPr id="4" name="Picture 1" descr="Hya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0488"/>
            <a:ext cx="9144000" cy="549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6705600" y="3962404"/>
            <a:ext cx="1676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Hyades giants</a:t>
            </a: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6858000" y="4724404"/>
            <a:ext cx="152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dirty="0" err="1"/>
              <a:t>Boyajian</a:t>
            </a:r>
            <a:r>
              <a:rPr lang="en-US" dirty="0"/>
              <a:t> et al. (2009)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5C3179-98B7-AD37-CBDF-BC981947D07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17" y="368639"/>
            <a:ext cx="2326341" cy="367197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912096-3A2A-FBCF-53D3-AF1D2EF772A8}"/>
              </a:ext>
            </a:extLst>
          </p:cNvPr>
          <p:cNvSpPr txBox="1"/>
          <p:nvPr/>
        </p:nvSpPr>
        <p:spPr>
          <a:xfrm>
            <a:off x="3426978" y="1943014"/>
            <a:ext cx="2441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610 </a:t>
            </a:r>
            <a:r>
              <a:rPr lang="en-US" sz="2800" baseline="30000" dirty="0"/>
              <a:t>+110 </a:t>
            </a:r>
            <a:r>
              <a:rPr lang="en-US" sz="2800" baseline="-25000" dirty="0"/>
              <a:t>-140 </a:t>
            </a:r>
            <a:r>
              <a:rPr lang="en-US" sz="2800" dirty="0" err="1"/>
              <a:t>Myr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6378CE-7F07-892A-9606-4586EA51D89A}"/>
              </a:ext>
            </a:extLst>
          </p:cNvPr>
          <p:cNvSpPr txBox="1"/>
          <p:nvPr/>
        </p:nvSpPr>
        <p:spPr>
          <a:xfrm>
            <a:off x="2529042" y="4041955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BB7DFE-B69E-D2D0-A528-473A6E56EE66}"/>
              </a:ext>
            </a:extLst>
          </p:cNvPr>
          <p:cNvSpPr txBox="1"/>
          <p:nvPr/>
        </p:nvSpPr>
        <p:spPr>
          <a:xfrm>
            <a:off x="3426978" y="404060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DAEEB3-6DA9-6772-6AC1-B79035C63BDD}"/>
              </a:ext>
            </a:extLst>
          </p:cNvPr>
          <p:cNvSpPr txBox="1"/>
          <p:nvPr/>
        </p:nvSpPr>
        <p:spPr>
          <a:xfrm rot="16038039">
            <a:off x="1269523" y="1915924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PDF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426978" y="490578"/>
            <a:ext cx="3724835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47625" cmpd="thinThick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3333CC"/>
                </a:solidFill>
                <a:latin typeface="Helvetica" charset="0"/>
              </a:rPr>
              <a:t>Mostly likely age assuming all 4 are coeval</a:t>
            </a:r>
            <a:endParaRPr lang="en-US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766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990600" y="1219204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 rot="20271138">
            <a:off x="5553075" y="5770567"/>
            <a:ext cx="19812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chemeClr val="bg1"/>
                </a:solidFill>
              </a:rPr>
              <a:t>CHARA</a:t>
            </a:r>
          </a:p>
        </p:txBody>
      </p:sp>
      <p:pic>
        <p:nvPicPr>
          <p:cNvPr id="4" name="Picture 1" descr="Hya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0488"/>
            <a:ext cx="9144000" cy="549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6705600" y="3962404"/>
            <a:ext cx="1676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Hyades giants</a:t>
            </a: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6858000" y="4724404"/>
            <a:ext cx="152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dirty="0" err="1"/>
              <a:t>Boyajian</a:t>
            </a:r>
            <a:r>
              <a:rPr lang="en-US" dirty="0"/>
              <a:t> et al. (2009)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5AF58E27-6EB1-5D83-458C-9D8D4C37E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477" y="386789"/>
            <a:ext cx="8382000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47625" cmpd="thinThick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rgbClr val="FF0000"/>
                </a:solidFill>
                <a:latin typeface="Helvetica" charset="0"/>
              </a:rPr>
              <a:t>How to Improve Red Giant Ages?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6FC922-CEC8-4FF8-BF36-22743E12BFE0}"/>
              </a:ext>
            </a:extLst>
          </p:cNvPr>
          <p:cNvSpPr txBox="1"/>
          <p:nvPr/>
        </p:nvSpPr>
        <p:spPr>
          <a:xfrm>
            <a:off x="1474839" y="1710922"/>
            <a:ext cx="4572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3300"/>
                </a:solidFill>
                <a:latin typeface="Helvetica" charset="0"/>
              </a:rPr>
              <a:t>Asteroseismology</a:t>
            </a:r>
          </a:p>
          <a:p>
            <a:r>
              <a:rPr lang="en-US" dirty="0">
                <a:solidFill>
                  <a:srgbClr val="FF3300"/>
                </a:solidFill>
                <a:latin typeface="Helvetica" charset="0"/>
              </a:rPr>
              <a:t> - </a:t>
            </a:r>
            <a:r>
              <a:rPr lang="en-US" dirty="0" err="1">
                <a:solidFill>
                  <a:srgbClr val="FF3300"/>
                </a:solidFill>
                <a:latin typeface="Helvetica" charset="0"/>
              </a:rPr>
              <a:t>Arentoft</a:t>
            </a:r>
            <a:r>
              <a:rPr lang="en-US" dirty="0">
                <a:solidFill>
                  <a:srgbClr val="FF3300"/>
                </a:solidFill>
                <a:latin typeface="Helvetica" charset="0"/>
              </a:rPr>
              <a:t> et al. (2019) – 𝛆 Tau</a:t>
            </a:r>
          </a:p>
          <a:p>
            <a:endParaRPr lang="en-US" dirty="0">
              <a:solidFill>
                <a:srgbClr val="FF3300"/>
              </a:solidFill>
              <a:latin typeface="Helvetica" charset="0"/>
            </a:endParaRPr>
          </a:p>
          <a:p>
            <a:r>
              <a:rPr lang="en-US" dirty="0">
                <a:solidFill>
                  <a:srgbClr val="FF3300"/>
                </a:solidFill>
                <a:latin typeface="Helvetica" charset="0"/>
              </a:rPr>
              <a:t>New Sizes / Images</a:t>
            </a:r>
          </a:p>
          <a:p>
            <a:r>
              <a:rPr lang="en-US" dirty="0">
                <a:solidFill>
                  <a:srgbClr val="FF3300"/>
                </a:solidFill>
                <a:latin typeface="Helvetica" charset="0"/>
              </a:rPr>
              <a:t> - MIRC-X, MYSTIC, SPICA</a:t>
            </a:r>
          </a:p>
          <a:p>
            <a:endParaRPr lang="en-US" dirty="0">
              <a:solidFill>
                <a:srgbClr val="FF3300"/>
              </a:solidFill>
              <a:latin typeface="Helvetica" charset="0"/>
            </a:endParaRPr>
          </a:p>
          <a:p>
            <a:r>
              <a:rPr lang="en-US" sz="1800" dirty="0">
                <a:solidFill>
                  <a:srgbClr val="FF3300"/>
                </a:solidFill>
                <a:latin typeface="Helvetica" charset="0"/>
              </a:rPr>
              <a:t>Resolve</a:t>
            </a:r>
            <a:r>
              <a:rPr lang="en-US" dirty="0">
                <a:solidFill>
                  <a:srgbClr val="FF3300"/>
                </a:solidFill>
                <a:latin typeface="Helvetica" charset="0"/>
              </a:rPr>
              <a:t> SB1s (e.g., 𝛄 Tau, 𝜃</a:t>
            </a:r>
            <a:r>
              <a:rPr lang="en-US" baseline="30000" dirty="0">
                <a:solidFill>
                  <a:srgbClr val="FF3300"/>
                </a:solidFill>
                <a:latin typeface="Helvetica" charset="0"/>
              </a:rPr>
              <a:t>1</a:t>
            </a:r>
            <a:r>
              <a:rPr lang="en-US" dirty="0">
                <a:solidFill>
                  <a:srgbClr val="FF3300"/>
                </a:solidFill>
                <a:latin typeface="Helvetica" charset="0"/>
              </a:rPr>
              <a:t> Tau)</a:t>
            </a:r>
          </a:p>
          <a:p>
            <a:r>
              <a:rPr lang="en-US" sz="1800" dirty="0">
                <a:solidFill>
                  <a:srgbClr val="FF3300"/>
                </a:solidFill>
                <a:latin typeface="Helvetica" charset="0"/>
              </a:rPr>
              <a:t> - ARMADA techniques</a:t>
            </a:r>
          </a:p>
        </p:txBody>
      </p:sp>
    </p:spTree>
    <p:extLst>
      <p:ext uri="{BB962C8B-B14F-4D97-AF65-F5344CB8AC3E}">
        <p14:creationId xmlns:p14="http://schemas.microsoft.com/office/powerpoint/2010/main" val="1566108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990600" y="1219204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 rot="20271138">
            <a:off x="5553075" y="5770567"/>
            <a:ext cx="19812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chemeClr val="bg1"/>
                </a:solidFill>
              </a:rPr>
              <a:t>CHARA</a:t>
            </a:r>
          </a:p>
        </p:txBody>
      </p:sp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126B6A3D-04CC-8FE9-1A64-0411B36F5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92" y="1992358"/>
            <a:ext cx="5050824" cy="4696676"/>
          </a:xfrm>
          <a:prstGeom prst="rect">
            <a:avLst/>
          </a:prstGeom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011FAAB3-E8AB-FE22-9719-7AF0DCA05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477" y="386789"/>
            <a:ext cx="3984523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47625" cmpd="thinThick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rgbClr val="FF0000"/>
                </a:solidFill>
                <a:latin typeface="Helvetica" charset="0"/>
              </a:rPr>
              <a:t>Other Samples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BC722F-5F10-966F-78D2-23D048D8D249}"/>
              </a:ext>
            </a:extLst>
          </p:cNvPr>
          <p:cNvSpPr/>
          <p:nvPr/>
        </p:nvSpPr>
        <p:spPr>
          <a:xfrm>
            <a:off x="6474542" y="437000"/>
            <a:ext cx="250723" cy="253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807567-C642-6133-FD63-91723C7852B3}"/>
              </a:ext>
            </a:extLst>
          </p:cNvPr>
          <p:cNvSpPr txBox="1"/>
          <p:nvPr/>
        </p:nvSpPr>
        <p:spPr>
          <a:xfrm>
            <a:off x="6474542" y="867233"/>
            <a:ext cx="23813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Ruprecht 147</a:t>
            </a:r>
          </a:p>
          <a:p>
            <a:r>
              <a:rPr lang="en-US" dirty="0"/>
              <a:t>(e.g. Curtis et al. 2013)</a:t>
            </a:r>
          </a:p>
          <a:p>
            <a:r>
              <a:rPr lang="en-US" sz="2400" dirty="0"/>
              <a:t>Age = 2.7 By</a:t>
            </a:r>
          </a:p>
          <a:p>
            <a:r>
              <a:rPr lang="en-US" sz="2400" dirty="0"/>
              <a:t>D = 300 pc</a:t>
            </a:r>
          </a:p>
          <a:p>
            <a:r>
              <a:rPr lang="en-US" sz="2400" dirty="0"/>
              <a:t>Fe/H = +0.10</a:t>
            </a:r>
          </a:p>
          <a:p>
            <a:r>
              <a:rPr lang="en-US" sz="2400" i="1" dirty="0"/>
              <a:t>REU student W. </a:t>
            </a:r>
            <a:r>
              <a:rPr lang="en-US" sz="2400" i="1" dirty="0" err="1"/>
              <a:t>Brennom</a:t>
            </a:r>
            <a:endParaRPr lang="en-US" sz="24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88AE85-2B7C-7475-31A4-6074BB76E478}"/>
              </a:ext>
            </a:extLst>
          </p:cNvPr>
          <p:cNvSpPr txBox="1"/>
          <p:nvPr/>
        </p:nvSpPr>
        <p:spPr>
          <a:xfrm>
            <a:off x="796413" y="4853966"/>
            <a:ext cx="3075454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0000"/>
              </a:solidFill>
              <a:latin typeface="Helvetica" pitchFamily="2" charset="0"/>
            </a:endParaRPr>
          </a:p>
          <a:p>
            <a:endParaRPr lang="en-US" sz="2400" dirty="0">
              <a:solidFill>
                <a:srgbClr val="FF0000"/>
              </a:solidFill>
              <a:latin typeface="Helvetica" pitchFamily="2" charset="0"/>
            </a:endParaRPr>
          </a:p>
          <a:p>
            <a:endParaRPr lang="en-US" sz="2400" dirty="0">
              <a:solidFill>
                <a:srgbClr val="FF0000"/>
              </a:solidFill>
              <a:latin typeface="Helvetica" pitchFamily="2" charset="0"/>
            </a:endParaRPr>
          </a:p>
          <a:p>
            <a:endParaRPr lang="en-US" sz="2400" dirty="0">
              <a:solidFill>
                <a:srgbClr val="FF0000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918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2063160-7F7A-8A60-6937-5FF015FA9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5" y="285750"/>
            <a:ext cx="8977745" cy="6172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4C0CB3-3FCB-26F2-B5A6-DC81F8B576DC}"/>
              </a:ext>
            </a:extLst>
          </p:cNvPr>
          <p:cNvSpPr txBox="1"/>
          <p:nvPr/>
        </p:nvSpPr>
        <p:spPr>
          <a:xfrm>
            <a:off x="1579673" y="1270108"/>
            <a:ext cx="448191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FF0000"/>
              </a:solidFill>
              <a:latin typeface="Helvetica" pitchFamily="2" charset="0"/>
            </a:endParaRPr>
          </a:p>
          <a:p>
            <a:endParaRPr lang="en-US" sz="2400" dirty="0">
              <a:solidFill>
                <a:srgbClr val="FF0000"/>
              </a:solidFill>
              <a:latin typeface="Helvetica" pitchFamily="2" charset="0"/>
            </a:endParaRPr>
          </a:p>
          <a:p>
            <a:endParaRPr lang="en-US" sz="2400" dirty="0">
              <a:solidFill>
                <a:srgbClr val="FF0000"/>
              </a:solidFill>
              <a:latin typeface="Helvetica" pitchFamily="2" charset="0"/>
            </a:endParaRP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86300EA5-F0B0-2AF1-44B0-E8253955C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717" y="236944"/>
            <a:ext cx="8128820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47625" cmpd="thinThick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rgbClr val="FF0000"/>
                </a:solidFill>
                <a:latin typeface="Helvetica" charset="0"/>
              </a:rPr>
              <a:t>11 Red Giants in Ruprecht 147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A47CBE-DD18-A94B-B042-309074E79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672" y="1327437"/>
            <a:ext cx="3213553" cy="2080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E56661-2D92-BB62-F13C-BFB9B584FB1F}"/>
              </a:ext>
            </a:extLst>
          </p:cNvPr>
          <p:cNvSpPr txBox="1"/>
          <p:nvPr/>
        </p:nvSpPr>
        <p:spPr>
          <a:xfrm>
            <a:off x="4811418" y="1464081"/>
            <a:ext cx="2341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K2 campaign 7 observed these</a:t>
            </a:r>
          </a:p>
          <a:p>
            <a:r>
              <a:rPr lang="en-US" dirty="0"/>
              <a:t>(J. Curtis, priv. comm.)</a:t>
            </a:r>
          </a:p>
        </p:txBody>
      </p:sp>
    </p:spTree>
    <p:extLst>
      <p:ext uri="{BB962C8B-B14F-4D97-AF65-F5344CB8AC3E}">
        <p14:creationId xmlns:p14="http://schemas.microsoft.com/office/powerpoint/2010/main" val="4288291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158308-F0EA-A858-7224-64EC4D3B4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30158" y="0"/>
            <a:ext cx="10274158" cy="6858000"/>
          </a:xfrm>
          <a:prstGeom prst="rect">
            <a:avLst/>
          </a:prstGeom>
        </p:spPr>
      </p:pic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Summary</a:t>
            </a:r>
            <a:endParaRPr lang="en-US" dirty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8458200" cy="504507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Open clusters are useful benchmarks for stellar and planetary evolution</a:t>
            </a:r>
            <a:endParaRPr lang="en-US" dirty="0">
              <a:solidFill>
                <a:schemeClr val="bg1"/>
              </a:solidFill>
              <a:latin typeface="Helvetica" charset="0"/>
              <a:ea typeface="ＭＳ Ｐゴシック" charset="0"/>
            </a:endParaRPr>
          </a:p>
          <a:p>
            <a:pPr lvl="1"/>
            <a:endParaRPr lang="en-US" dirty="0">
              <a:latin typeface="Helvetica" charset="0"/>
              <a:ea typeface="ＭＳ Ｐゴシック" charset="0"/>
            </a:endParaRPr>
          </a:p>
          <a:p>
            <a:pPr lvl="1"/>
            <a:endParaRPr lang="en-US" dirty="0">
              <a:latin typeface="Helvetica" charset="0"/>
              <a:ea typeface="ＭＳ Ｐゴシック" charset="0"/>
            </a:endParaRPr>
          </a:p>
          <a:p>
            <a:r>
              <a:rPr lang="en-US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Precise CHARA sizes can constrain ages …</a:t>
            </a:r>
            <a:endParaRPr lang="en-US" sz="2000" dirty="0">
              <a:solidFill>
                <a:schemeClr val="bg1"/>
              </a:solidFill>
              <a:latin typeface="Helvetica" charset="0"/>
              <a:ea typeface="ＭＳ Ｐゴシック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 - new measurements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 - mass information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... and constrain evolution theory			         across the HR diagram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131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6DB4175-383A-5EA1-0F02-2DA5E33C05D7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91506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94BDD84-A808-C1A5-A038-C2A8B566BD41}"/>
                </a:ext>
              </a:extLst>
            </p:cNvPr>
            <p:cNvGrpSpPr/>
            <p:nvPr/>
          </p:nvGrpSpPr>
          <p:grpSpPr>
            <a:xfrm>
              <a:off x="0" y="0"/>
              <a:ext cx="9144000" cy="6915069"/>
              <a:chOff x="-366314" y="79826"/>
              <a:chExt cx="9387564" cy="6778174"/>
            </a:xfrm>
          </p:grpSpPr>
          <p:pic>
            <p:nvPicPr>
              <p:cNvPr id="14" name="Picture 13" descr="Chart, line chart&#10;&#10;Description automatically generated">
                <a:extLst>
                  <a:ext uri="{FF2B5EF4-FFF2-40B4-BE49-F238E27FC236}">
                    <a16:creationId xmlns:a16="http://schemas.microsoft.com/office/drawing/2014/main" id="{087E9A73-B770-FD39-7F8F-9E434CF180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366314" y="79826"/>
                <a:ext cx="9387564" cy="6778174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7BEF68-FFDF-515B-DEB6-8743117699AA}"/>
                  </a:ext>
                </a:extLst>
              </p:cNvPr>
              <p:cNvSpPr txBox="1"/>
              <p:nvPr/>
            </p:nvSpPr>
            <p:spPr>
              <a:xfrm>
                <a:off x="5781564" y="406941"/>
                <a:ext cx="2239706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09FA903-4E01-383C-047F-33118606ABA4}"/>
                  </a:ext>
                </a:extLst>
              </p:cNvPr>
              <p:cNvSpPr txBox="1"/>
              <p:nvPr/>
            </p:nvSpPr>
            <p:spPr>
              <a:xfrm>
                <a:off x="4572000" y="822439"/>
                <a:ext cx="4020035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381D02F-BCDD-1E1B-6320-1D196B8B3B71}"/>
                  </a:ext>
                </a:extLst>
              </p:cNvPr>
              <p:cNvSpPr txBox="1"/>
              <p:nvPr/>
            </p:nvSpPr>
            <p:spPr>
              <a:xfrm>
                <a:off x="2873373" y="462243"/>
                <a:ext cx="5600714" cy="100384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3200" dirty="0">
                    <a:solidFill>
                      <a:srgbClr val="FF0000"/>
                    </a:solidFill>
                    <a:latin typeface="Helvetica" pitchFamily="2" charset="0"/>
                  </a:rPr>
                  <a:t>The 625 </a:t>
                </a:r>
                <a:r>
                  <a:rPr lang="en-US" sz="3200" dirty="0" err="1">
                    <a:solidFill>
                      <a:srgbClr val="FF0000"/>
                    </a:solidFill>
                    <a:latin typeface="Helvetica" pitchFamily="2" charset="0"/>
                  </a:rPr>
                  <a:t>Myr</a:t>
                </a:r>
                <a:r>
                  <a:rPr lang="en-US" sz="3200" dirty="0">
                    <a:solidFill>
                      <a:srgbClr val="FF0000"/>
                    </a:solidFill>
                    <a:latin typeface="Helvetica" pitchFamily="2" charset="0"/>
                  </a:rPr>
                  <a:t> Hyades Cluster </a:t>
                </a:r>
                <a:r>
                  <a:rPr lang="en-US" sz="2800" dirty="0">
                    <a:solidFill>
                      <a:srgbClr val="FF0000"/>
                    </a:solidFill>
                    <a:latin typeface="Helvetica" pitchFamily="2" charset="0"/>
                  </a:rPr>
                  <a:t>(data from </a:t>
                </a:r>
                <a:r>
                  <a:rPr lang="en-US" sz="2800" dirty="0" err="1">
                    <a:solidFill>
                      <a:srgbClr val="FF0000"/>
                    </a:solidFill>
                    <a:latin typeface="Helvetica" pitchFamily="2" charset="0"/>
                  </a:rPr>
                  <a:t>Brandner</a:t>
                </a:r>
                <a:r>
                  <a:rPr lang="en-US" sz="2800" dirty="0">
                    <a:solidFill>
                      <a:srgbClr val="FF0000"/>
                    </a:solidFill>
                    <a:latin typeface="Helvetica" pitchFamily="2" charset="0"/>
                  </a:rPr>
                  <a:t> et al. 2022)</a:t>
                </a: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72C85C0-8421-8374-88FF-75F4A07AF876}"/>
                  </a:ext>
                </a:extLst>
              </p:cNvPr>
              <p:cNvSpPr txBox="1"/>
              <p:nvPr/>
            </p:nvSpPr>
            <p:spPr>
              <a:xfrm>
                <a:off x="3496196" y="2153007"/>
                <a:ext cx="1477586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E5A1F8-2931-34BA-1A5F-F0DF933A4317}"/>
                  </a:ext>
                </a:extLst>
              </p:cNvPr>
              <p:cNvSpPr txBox="1"/>
              <p:nvPr/>
            </p:nvSpPr>
            <p:spPr>
              <a:xfrm>
                <a:off x="817419" y="4320124"/>
                <a:ext cx="4003963" cy="156966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endParaRPr lang="en-US" sz="4800" dirty="0">
                  <a:solidFill>
                    <a:srgbClr val="FF0000"/>
                  </a:solidFill>
                </a:endParaRPr>
              </a:p>
              <a:p>
                <a:pPr algn="r"/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4C0A087-3D08-60AF-499E-6E85981BAF0E}"/>
                </a:ext>
              </a:extLst>
            </p:cNvPr>
            <p:cNvSpPr txBox="1"/>
            <p:nvPr/>
          </p:nvSpPr>
          <p:spPr>
            <a:xfrm rot="2760582">
              <a:off x="1460034" y="2215776"/>
              <a:ext cx="143924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endParaRPr lang="en-US" sz="3600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FFAD1BB-F81D-2BCD-DE4D-85F5BE0BCC79}"/>
                </a:ext>
              </a:extLst>
            </p:cNvPr>
            <p:cNvSpPr txBox="1"/>
            <p:nvPr/>
          </p:nvSpPr>
          <p:spPr>
            <a:xfrm rot="1755098">
              <a:off x="3318895" y="3571418"/>
              <a:ext cx="143924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8ADC922-32C3-973F-2DBF-220F4CF49136}"/>
                </a:ext>
              </a:extLst>
            </p:cNvPr>
            <p:cNvSpPr txBox="1"/>
            <p:nvPr/>
          </p:nvSpPr>
          <p:spPr>
            <a:xfrm rot="1390883">
              <a:off x="6651208" y="5125004"/>
              <a:ext cx="89468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7CD308E-4106-AC4A-4D30-484DA4698C1E}"/>
              </a:ext>
            </a:extLst>
          </p:cNvPr>
          <p:cNvSpPr txBox="1"/>
          <p:nvPr/>
        </p:nvSpPr>
        <p:spPr>
          <a:xfrm>
            <a:off x="1355695" y="4298026"/>
            <a:ext cx="273317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Helvetica" pitchFamily="2" charset="0"/>
              </a:rPr>
              <a:t>Clusters provide</a:t>
            </a:r>
          </a:p>
          <a:p>
            <a:r>
              <a:rPr lang="en-US" sz="2400" dirty="0">
                <a:solidFill>
                  <a:srgbClr val="FF0000"/>
                </a:solidFill>
                <a:latin typeface="Helvetica" pitchFamily="2" charset="0"/>
              </a:rPr>
              <a:t>benchmarks for stellar evolution</a:t>
            </a:r>
          </a:p>
        </p:txBody>
      </p:sp>
    </p:spTree>
    <p:extLst>
      <p:ext uri="{BB962C8B-B14F-4D97-AF65-F5344CB8AC3E}">
        <p14:creationId xmlns:p14="http://schemas.microsoft.com/office/powerpoint/2010/main" val="3438015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990600" y="1219204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1621" name="Rectangle 5"/>
          <p:cNvSpPr>
            <a:spLocks noChangeArrowheads="1"/>
          </p:cNvSpPr>
          <p:nvPr/>
        </p:nvSpPr>
        <p:spPr bwMode="auto">
          <a:xfrm>
            <a:off x="6677025" y="6143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253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0467"/>
            <a:ext cx="9144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3" descr="ar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112" y="614363"/>
            <a:ext cx="4441825" cy="249872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>
            <a:cxnSpLocks/>
          </p:cNvCxnSpPr>
          <p:nvPr/>
        </p:nvCxnSpPr>
        <p:spPr bwMode="auto">
          <a:xfrm>
            <a:off x="3210339" y="1219204"/>
            <a:ext cx="1189417" cy="182296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>
            <a:cxnSpLocks/>
          </p:cNvCxnSpPr>
          <p:nvPr/>
        </p:nvCxnSpPr>
        <p:spPr bwMode="auto">
          <a:xfrm flipV="1">
            <a:off x="3210339" y="622649"/>
            <a:ext cx="1189417" cy="35842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4555434" y="3244334"/>
            <a:ext cx="3962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en-US" dirty="0">
                <a:solidFill>
                  <a:prstClr val="white"/>
                </a:solidFill>
              </a:rPr>
              <a:t>see Quinn et al. 2012, Quinn 2014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555434" y="2734191"/>
            <a:ext cx="17757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400" dirty="0">
                <a:solidFill>
                  <a:prstClr val="white"/>
                </a:solidFill>
              </a:rPr>
              <a:t>Artist credit: R. Hurt</a:t>
            </a: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5221357" y="3560246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en-US" dirty="0">
                <a:solidFill>
                  <a:prstClr val="white"/>
                </a:solidFill>
              </a:rPr>
              <a:t>(</a:t>
            </a:r>
            <a:r>
              <a:rPr lang="en-US" dirty="0" err="1">
                <a:solidFill>
                  <a:prstClr val="white"/>
                </a:solidFill>
              </a:rPr>
              <a:t>Praesepe</a:t>
            </a:r>
            <a:r>
              <a:rPr lang="en-US" dirty="0">
                <a:solidFill>
                  <a:prstClr val="white"/>
                </a:solidFill>
              </a:rPr>
              <a:t>)</a:t>
            </a:r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6973957" y="3586956"/>
            <a:ext cx="1371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en-US" dirty="0">
                <a:solidFill>
                  <a:prstClr val="white"/>
                </a:solidFill>
              </a:rPr>
              <a:t>(Hyades)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60212D-311F-9387-12A8-FC53C5FE8A97}"/>
              </a:ext>
            </a:extLst>
          </p:cNvPr>
          <p:cNvSpPr txBox="1"/>
          <p:nvPr/>
        </p:nvSpPr>
        <p:spPr>
          <a:xfrm>
            <a:off x="368704" y="1713359"/>
            <a:ext cx="235461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Helvetica" pitchFamily="2" charset="0"/>
              </a:rPr>
              <a:t>And now</a:t>
            </a:r>
          </a:p>
          <a:p>
            <a:r>
              <a:rPr lang="en-US" sz="2400" dirty="0">
                <a:solidFill>
                  <a:srgbClr val="FF0000"/>
                </a:solidFill>
                <a:latin typeface="Helvetica" pitchFamily="2" charset="0"/>
              </a:rPr>
              <a:t>benchmarks for planet evolution</a:t>
            </a:r>
          </a:p>
        </p:txBody>
      </p:sp>
    </p:spTree>
    <p:extLst>
      <p:ext uri="{BB962C8B-B14F-4D97-AF65-F5344CB8AC3E}">
        <p14:creationId xmlns:p14="http://schemas.microsoft.com/office/powerpoint/2010/main" val="3215260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990600" y="1219204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1621" name="Rectangle 5"/>
          <p:cNvSpPr>
            <a:spLocks noChangeArrowheads="1"/>
          </p:cNvSpPr>
          <p:nvPr/>
        </p:nvSpPr>
        <p:spPr bwMode="auto">
          <a:xfrm>
            <a:off x="6677025" y="6143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253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0467"/>
            <a:ext cx="9144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3" descr="ar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112" y="614363"/>
            <a:ext cx="4441825" cy="249872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>
            <a:cxnSpLocks/>
          </p:cNvCxnSpPr>
          <p:nvPr/>
        </p:nvCxnSpPr>
        <p:spPr bwMode="auto">
          <a:xfrm>
            <a:off x="3210339" y="1219204"/>
            <a:ext cx="1189417" cy="182296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>
            <a:cxnSpLocks/>
          </p:cNvCxnSpPr>
          <p:nvPr/>
        </p:nvCxnSpPr>
        <p:spPr bwMode="auto">
          <a:xfrm flipV="1">
            <a:off x="3210339" y="622649"/>
            <a:ext cx="1189417" cy="35842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4555434" y="3244334"/>
            <a:ext cx="3962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en-US" dirty="0">
                <a:solidFill>
                  <a:prstClr val="white"/>
                </a:solidFill>
              </a:rPr>
              <a:t>see Quinn et al. 2012, Quinn 2014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555434" y="2734191"/>
            <a:ext cx="17757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400" dirty="0">
                <a:solidFill>
                  <a:prstClr val="white"/>
                </a:solidFill>
              </a:rPr>
              <a:t>Artist credit: R. Hurt</a:t>
            </a: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5221357" y="3560246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en-US" dirty="0">
                <a:solidFill>
                  <a:prstClr val="white"/>
                </a:solidFill>
              </a:rPr>
              <a:t>(</a:t>
            </a:r>
            <a:r>
              <a:rPr lang="en-US" dirty="0" err="1">
                <a:solidFill>
                  <a:prstClr val="white"/>
                </a:solidFill>
              </a:rPr>
              <a:t>Praesepe</a:t>
            </a:r>
            <a:r>
              <a:rPr lang="en-US" dirty="0">
                <a:solidFill>
                  <a:prstClr val="white"/>
                </a:solidFill>
              </a:rPr>
              <a:t>)</a:t>
            </a:r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6973957" y="3586956"/>
            <a:ext cx="1371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en-US" dirty="0">
                <a:solidFill>
                  <a:prstClr val="white"/>
                </a:solidFill>
              </a:rPr>
              <a:t>(Hyades)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621A45-F5F0-A458-6FA0-DF05CC663F56}"/>
              </a:ext>
            </a:extLst>
          </p:cNvPr>
          <p:cNvSpPr txBox="1"/>
          <p:nvPr/>
        </p:nvSpPr>
        <p:spPr>
          <a:xfrm>
            <a:off x="368704" y="1713359"/>
            <a:ext cx="235461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Helvetica" pitchFamily="2" charset="0"/>
              </a:rPr>
              <a:t>And now</a:t>
            </a:r>
          </a:p>
          <a:p>
            <a:r>
              <a:rPr lang="en-US" sz="2400" dirty="0">
                <a:solidFill>
                  <a:srgbClr val="FF0000"/>
                </a:solidFill>
                <a:latin typeface="Helvetica" pitchFamily="2" charset="0"/>
              </a:rPr>
              <a:t>benchmarks for planet evolution</a:t>
            </a:r>
          </a:p>
        </p:txBody>
      </p:sp>
      <p:pic>
        <p:nvPicPr>
          <p:cNvPr id="2" name="Picture 1" descr="ComaBerPlanet.png">
            <a:extLst>
              <a:ext uri="{FF2B5EF4-FFF2-40B4-BE49-F238E27FC236}">
                <a16:creationId xmlns:a16="http://schemas.microsoft.com/office/drawing/2014/main" id="{63CC0335-A3FC-1CC8-E1C9-EE149B2E8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04" y="4056204"/>
            <a:ext cx="5105400" cy="2688351"/>
          </a:xfrm>
          <a:prstGeom prst="rect">
            <a:avLst/>
          </a:prstGeom>
        </p:spPr>
      </p:pic>
      <p:sp>
        <p:nvSpPr>
          <p:cNvPr id="3" name="Text Box 9">
            <a:extLst>
              <a:ext uri="{FF2B5EF4-FFF2-40B4-BE49-F238E27FC236}">
                <a16:creationId xmlns:a16="http://schemas.microsoft.com/office/drawing/2014/main" id="{8F07FFB5-266E-933E-4146-A801BAC53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4635584"/>
            <a:ext cx="301818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47625" cmpd="thinThick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latin typeface="Helvetica" charset="0"/>
              </a:rPr>
              <a:t>A new double-planet system in Coma Berenices!</a:t>
            </a:r>
          </a:p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latin typeface="Helvetica" charset="0"/>
              </a:rPr>
              <a:t>Quinn et al. (in prep)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167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871EC156-71A6-5C13-15B9-3BD0E9B8B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92" y="672209"/>
            <a:ext cx="6470517" cy="601682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62A257D-C63E-CCD8-6CFC-412A01A291D7}"/>
              </a:ext>
            </a:extLst>
          </p:cNvPr>
          <p:cNvSpPr txBox="1"/>
          <p:nvPr/>
        </p:nvSpPr>
        <p:spPr>
          <a:xfrm>
            <a:off x="288092" y="168966"/>
            <a:ext cx="856781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FF0000"/>
                </a:solidFill>
                <a:latin typeface="Helvetica" pitchFamily="2" charset="0"/>
              </a:rPr>
              <a:t>The Nearest Open Clusters (and their planets)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108E38-6AA3-A9DD-E126-A4DC64D9622F}"/>
              </a:ext>
            </a:extLst>
          </p:cNvPr>
          <p:cNvSpPr txBox="1"/>
          <p:nvPr/>
        </p:nvSpPr>
        <p:spPr>
          <a:xfrm>
            <a:off x="923988" y="4508350"/>
            <a:ext cx="3936247" cy="17731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03B5CC-C96C-C0A9-89B2-8B1B09D328AE}"/>
              </a:ext>
            </a:extLst>
          </p:cNvPr>
          <p:cNvSpPr txBox="1"/>
          <p:nvPr/>
        </p:nvSpPr>
        <p:spPr>
          <a:xfrm>
            <a:off x="6566854" y="964596"/>
            <a:ext cx="248081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Helvetica" pitchFamily="2" charset="0"/>
              </a:rPr>
              <a:t>From the dissertation of Dr. </a:t>
            </a:r>
            <a:r>
              <a:rPr lang="en-US" sz="1600" dirty="0" err="1">
                <a:solidFill>
                  <a:srgbClr val="FF0000"/>
                </a:solidFill>
                <a:latin typeface="Helvetica" pitchFamily="2" charset="0"/>
              </a:rPr>
              <a:t>Azmain</a:t>
            </a:r>
            <a:r>
              <a:rPr lang="en-US" sz="1600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Helvetica" pitchFamily="2" charset="0"/>
              </a:rPr>
              <a:t>Nisak</a:t>
            </a:r>
            <a:r>
              <a:rPr lang="en-US" sz="1600" dirty="0">
                <a:solidFill>
                  <a:srgbClr val="FF0000"/>
                </a:solidFill>
                <a:latin typeface="Helvetica" pitchFamily="2" charset="0"/>
              </a:rPr>
              <a:t> (2022)</a:t>
            </a:r>
          </a:p>
        </p:txBody>
      </p:sp>
    </p:spTree>
    <p:extLst>
      <p:ext uri="{BB962C8B-B14F-4D97-AF65-F5344CB8AC3E}">
        <p14:creationId xmlns:p14="http://schemas.microsoft.com/office/powerpoint/2010/main" val="3605595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hart, line chart&#10;&#10;Description automatically generated">
            <a:extLst>
              <a:ext uri="{FF2B5EF4-FFF2-40B4-BE49-F238E27FC236}">
                <a16:creationId xmlns:a16="http://schemas.microsoft.com/office/drawing/2014/main" id="{087E9A73-B770-FD39-7F8F-9E434CF18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32" y="39913"/>
            <a:ext cx="9078268" cy="68180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EBB514-10E9-73AA-1A41-CB619A71526E}"/>
              </a:ext>
            </a:extLst>
          </p:cNvPr>
          <p:cNvSpPr txBox="1"/>
          <p:nvPr/>
        </p:nvSpPr>
        <p:spPr>
          <a:xfrm>
            <a:off x="4234070" y="386921"/>
            <a:ext cx="437696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FF0000"/>
                </a:solidFill>
                <a:latin typeface="Helvetica" pitchFamily="2" charset="0"/>
              </a:rPr>
              <a:t>Is the Hyades really 625 </a:t>
            </a:r>
            <a:r>
              <a:rPr lang="en-US" sz="3200" dirty="0" err="1">
                <a:solidFill>
                  <a:srgbClr val="FF0000"/>
                </a:solidFill>
                <a:latin typeface="Helvetica" pitchFamily="2" charset="0"/>
              </a:rPr>
              <a:t>Myr</a:t>
            </a:r>
            <a:r>
              <a:rPr lang="en-US" sz="3200" dirty="0">
                <a:solidFill>
                  <a:srgbClr val="FF0000"/>
                </a:solidFill>
                <a:latin typeface="Helvetica" pitchFamily="2" charset="0"/>
              </a:rPr>
              <a:t> old?</a:t>
            </a:r>
          </a:p>
        </p:txBody>
      </p:sp>
    </p:spTree>
    <p:extLst>
      <p:ext uri="{BB962C8B-B14F-4D97-AF65-F5344CB8AC3E}">
        <p14:creationId xmlns:p14="http://schemas.microsoft.com/office/powerpoint/2010/main" val="2845654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990600" y="1219204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1621" name="Rectangle 5"/>
          <p:cNvSpPr>
            <a:spLocks noChangeArrowheads="1"/>
          </p:cNvSpPr>
          <p:nvPr/>
        </p:nvSpPr>
        <p:spPr bwMode="auto">
          <a:xfrm>
            <a:off x="6677025" y="6143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81000" y="6179010"/>
            <a:ext cx="8382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47625" cmpd="thinThick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Helvetica" charset="0"/>
              </a:rPr>
              <a:t>Brandt &amp; Huang (2015) suggest ~800 </a:t>
            </a:r>
            <a:r>
              <a:rPr lang="en-US" sz="2800" dirty="0" err="1">
                <a:solidFill>
                  <a:srgbClr val="FF0000"/>
                </a:solidFill>
                <a:latin typeface="Helvetica" charset="0"/>
              </a:rPr>
              <a:t>Myr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B8A96BB1-9A48-2A08-3F1D-0C6472C65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74499"/>
            <a:ext cx="8382000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47625" cmpd="thinThick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Helvetica" charset="0"/>
              </a:rPr>
              <a:t>Main Sequence Turnoff Age … is complicated by rapid rotation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8" name="Picture 7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96EEFBD7-DB0B-11BE-C6AA-25456458B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059166" y="1649420"/>
            <a:ext cx="1885806" cy="33984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52F536-A3E7-7D4E-DF0F-C2A1FD91D1C3}"/>
              </a:ext>
            </a:extLst>
          </p:cNvPr>
          <p:cNvSpPr txBox="1"/>
          <p:nvPr/>
        </p:nvSpPr>
        <p:spPr>
          <a:xfrm>
            <a:off x="5302827" y="4291565"/>
            <a:ext cx="33984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 CHARA image of the rapidly rotating star Regulus (Che et al. 2011)</a:t>
            </a:r>
          </a:p>
        </p:txBody>
      </p:sp>
      <p:pic>
        <p:nvPicPr>
          <p:cNvPr id="2" name="Picture 1" descr="Brant20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63317"/>
            <a:ext cx="4921827" cy="522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420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990600" y="1219204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title"/>
          </p:nvPr>
        </p:nvSpPr>
        <p:spPr>
          <a:xfrm>
            <a:off x="478064" y="306845"/>
            <a:ext cx="4093936" cy="1824718"/>
          </a:xfrm>
          <a:noFill/>
          <a:ln/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3333CC"/>
                </a:solidFill>
                <a:latin typeface="Helvetica" charset="0"/>
                <a:ea typeface="ＭＳ Ｐゴシック" charset="0"/>
                <a:cs typeface="ＭＳ Ｐゴシック" charset="0"/>
              </a:rPr>
              <a:t>CHARA size measurements of spectral type A stars in Ursa </a:t>
            </a:r>
            <a:r>
              <a:rPr lang="en-US" sz="2800" dirty="0" err="1">
                <a:solidFill>
                  <a:srgbClr val="3333CC"/>
                </a:solidFill>
                <a:latin typeface="Helvetica" charset="0"/>
                <a:ea typeface="ＭＳ Ｐゴシック" charset="0"/>
                <a:cs typeface="ＭＳ Ｐゴシック" charset="0"/>
              </a:rPr>
              <a:t>Majoris</a:t>
            </a:r>
            <a:r>
              <a:rPr lang="en-US" sz="2800" dirty="0">
                <a:solidFill>
                  <a:srgbClr val="3333CC"/>
                </a:solidFill>
                <a:latin typeface="Helvetica" charset="0"/>
                <a:ea typeface="ＭＳ Ｐゴシック" charset="0"/>
                <a:cs typeface="ＭＳ Ｐゴシック" charset="0"/>
              </a:rPr>
              <a:t> …</a:t>
            </a:r>
            <a:endParaRPr lang="en-US" sz="280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 descr="UMa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5" y="3048000"/>
            <a:ext cx="4921867" cy="3810000"/>
          </a:xfrm>
          <a:prstGeom prst="rect">
            <a:avLst/>
          </a:prstGeom>
        </p:spPr>
      </p:pic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741135" y="2734975"/>
            <a:ext cx="426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dirty="0"/>
              <a:t>Jeremy Jones et al. (2015)</a:t>
            </a: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5285014" y="4504484"/>
            <a:ext cx="3450771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47625" cmpd="thinThick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3300"/>
                </a:solidFill>
                <a:latin typeface="Helvetica" charset="0"/>
              </a:rPr>
              <a:t> … account for gravity darkening and improve the age (414 ± 23 </a:t>
            </a:r>
            <a:r>
              <a:rPr lang="en-US" sz="2800" dirty="0" err="1">
                <a:solidFill>
                  <a:srgbClr val="FF3300"/>
                </a:solidFill>
                <a:latin typeface="Helvetica" charset="0"/>
              </a:rPr>
              <a:t>Myr</a:t>
            </a:r>
            <a:r>
              <a:rPr lang="en-US" sz="2800" dirty="0">
                <a:solidFill>
                  <a:srgbClr val="FF3300"/>
                </a:solidFill>
                <a:latin typeface="Helvetica" charset="0"/>
              </a:rPr>
              <a:t>)</a:t>
            </a:r>
            <a:endParaRPr lang="en-US" sz="2800" baseline="-25000" dirty="0">
              <a:solidFill>
                <a:srgbClr val="FF3300"/>
              </a:solidFill>
              <a:latin typeface="Helvetica" charset="0"/>
            </a:endParaRPr>
          </a:p>
        </p:txBody>
      </p:sp>
      <p:pic>
        <p:nvPicPr>
          <p:cNvPr id="16" name="Picture 15" descr="Chart, scatter chart&#10;&#10;Description automatically generated">
            <a:extLst>
              <a:ext uri="{FF2B5EF4-FFF2-40B4-BE49-F238E27FC236}">
                <a16:creationId xmlns:a16="http://schemas.microsoft.com/office/drawing/2014/main" id="{6451D6BE-385A-2A7D-A571-BFF353509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87040"/>
            <a:ext cx="4267200" cy="327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26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74335AC7-631A-8D50-C2AF-E37D27B7A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76" y="699748"/>
            <a:ext cx="6247703" cy="567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7718E2B4-8650-B787-5494-AC4780883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74499"/>
            <a:ext cx="5976257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47625" cmpd="thinThick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Helvetica" charset="0"/>
              </a:rPr>
              <a:t>Can this be done with the Hyades? </a:t>
            </a:r>
            <a:r>
              <a:rPr lang="en-US" sz="2000" dirty="0">
                <a:solidFill>
                  <a:srgbClr val="FF0000"/>
                </a:solidFill>
                <a:latin typeface="Helvetica" charset="0"/>
              </a:rPr>
              <a:t>(from Jeremy Jones’ talk)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CEAA141-7A87-8AC8-8BD7-E5FFBF38B52D}"/>
              </a:ext>
            </a:extLst>
          </p:cNvPr>
          <p:cNvCxnSpPr>
            <a:cxnSpLocks/>
          </p:cNvCxnSpPr>
          <p:nvPr/>
        </p:nvCxnSpPr>
        <p:spPr bwMode="auto">
          <a:xfrm>
            <a:off x="1893167" y="1292619"/>
            <a:ext cx="0" cy="453123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Text Box 20">
            <a:extLst>
              <a:ext uri="{FF2B5EF4-FFF2-40B4-BE49-F238E27FC236}">
                <a16:creationId xmlns:a16="http://schemas.microsoft.com/office/drawing/2014/main" id="{2629C69B-A62C-0921-6EC0-132A80F0C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3625" y="810816"/>
            <a:ext cx="3009895" cy="3703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47625" cmpd="thinThick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3300"/>
                </a:solidFill>
                <a:latin typeface="Helvetica" charset="0"/>
              </a:rPr>
              <a:t>Jones NSF/AAG Hyades proposal:</a:t>
            </a:r>
          </a:p>
          <a:p>
            <a:endParaRPr lang="en-US" sz="2000" dirty="0">
              <a:solidFill>
                <a:srgbClr val="FF3300"/>
              </a:solidFill>
              <a:latin typeface="Helvetica" charset="0"/>
            </a:endParaRPr>
          </a:p>
          <a:p>
            <a:r>
              <a:rPr lang="en-US" sz="2000" dirty="0">
                <a:solidFill>
                  <a:srgbClr val="FF3300"/>
                </a:solidFill>
                <a:latin typeface="Helvetica" charset="0"/>
              </a:rPr>
              <a:t>G. Schaefer –</a:t>
            </a:r>
          </a:p>
          <a:p>
            <a:r>
              <a:rPr lang="en-US" sz="2000" dirty="0">
                <a:solidFill>
                  <a:srgbClr val="FF3300"/>
                </a:solidFill>
                <a:latin typeface="Helvetica" charset="0"/>
              </a:rPr>
              <a:t>MS binaries</a:t>
            </a:r>
          </a:p>
          <a:p>
            <a:endParaRPr lang="en-US" sz="2000" dirty="0">
              <a:solidFill>
                <a:srgbClr val="FF3300"/>
              </a:solidFill>
              <a:latin typeface="Helvetica" charset="0"/>
            </a:endParaRPr>
          </a:p>
          <a:p>
            <a:r>
              <a:rPr lang="en-US" sz="2000" dirty="0">
                <a:solidFill>
                  <a:srgbClr val="FF3300"/>
                </a:solidFill>
                <a:latin typeface="Helvetica" charset="0"/>
              </a:rPr>
              <a:t>J. Jones – rapidly rotating MS turn-off stars</a:t>
            </a:r>
          </a:p>
          <a:p>
            <a:endParaRPr lang="en-US" sz="2000" dirty="0">
              <a:solidFill>
                <a:srgbClr val="FF3300"/>
              </a:solidFill>
              <a:latin typeface="Helvetica" charset="0"/>
            </a:endParaRPr>
          </a:p>
          <a:p>
            <a:r>
              <a:rPr lang="en-US" sz="2000" dirty="0">
                <a:solidFill>
                  <a:srgbClr val="FF3300"/>
                </a:solidFill>
                <a:latin typeface="Helvetica" charset="0"/>
              </a:rPr>
              <a:t>R. White – red giants</a:t>
            </a:r>
          </a:p>
          <a:p>
            <a:endParaRPr lang="en-US" sz="2800" baseline="-25000" dirty="0">
              <a:solidFill>
                <a:srgbClr val="FF3300"/>
              </a:solidFill>
              <a:latin typeface="Helvetica" charset="0"/>
            </a:endParaRPr>
          </a:p>
        </p:txBody>
      </p:sp>
      <p:pic>
        <p:nvPicPr>
          <p:cNvPr id="5" name="Picture 4" descr="Stars and gas in space&#10;&#10;Description automatically generated with medium confidence">
            <a:extLst>
              <a:ext uri="{FF2B5EF4-FFF2-40B4-BE49-F238E27FC236}">
                <a16:creationId xmlns:a16="http://schemas.microsoft.com/office/drawing/2014/main" id="{A85B9697-DFF7-39CE-8016-92AD07E6F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728" y="4205396"/>
            <a:ext cx="2282127" cy="220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127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1816</TotalTime>
  <Words>524</Words>
  <Application>Microsoft Macintosh PowerPoint</Application>
  <PresentationFormat>On-screen Show (4:3)</PresentationFormat>
  <Paragraphs>97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Helvetica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CHARA size measurements of spectral type A stars in Ursa Majoris …</vt:lpstr>
      <vt:lpstr>PowerPoint Presentation</vt:lpstr>
      <vt:lpstr>PowerPoint Presentation</vt:lpstr>
      <vt:lpstr>Open Cluster Ages from Giant Star Sizes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Russel Joseph White</dc:creator>
  <cp:lastModifiedBy>Russel Joseph White</cp:lastModifiedBy>
  <cp:revision>20</cp:revision>
  <dcterms:created xsi:type="dcterms:W3CDTF">2023-03-11T16:38:50Z</dcterms:created>
  <dcterms:modified xsi:type="dcterms:W3CDTF">2023-03-15T17:37:02Z</dcterms:modified>
</cp:coreProperties>
</file>