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56" r:id="rId3"/>
    <p:sldId id="257" r:id="rId4"/>
    <p:sldId id="260" r:id="rId5"/>
    <p:sldId id="258" r:id="rId6"/>
    <p:sldId id="265" r:id="rId7"/>
    <p:sldId id="266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6"/>
  </p:normalViewPr>
  <p:slideViewPr>
    <p:cSldViewPr snapToGrid="0" snapToObjects="1">
      <p:cViewPr varScale="1">
        <p:scale>
          <a:sx n="96" d="100"/>
          <a:sy n="96" d="100"/>
        </p:scale>
        <p:origin x="60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0FA8-2E2D-CC47-9F12-41210C0FEBC0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4355-2EDA-014E-97D8-D27E31D8C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993" y="6395026"/>
            <a:ext cx="1827810" cy="365125"/>
          </a:xfrm>
        </p:spPr>
        <p:txBody>
          <a:bodyPr/>
          <a:lstStyle/>
          <a:p>
            <a:r>
              <a:rPr lang="en-US" dirty="0"/>
              <a:t>Your 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tif"/><Relationship Id="rId9" Type="http://schemas.openxmlformats.org/officeDocument/2006/relationships/image" Target="../media/image7.svg"/><Relationship Id="rId14" Type="http://schemas.openxmlformats.org/officeDocument/2006/relationships/image" Target="../media/image1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868" y="6395027"/>
            <a:ext cx="1827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484E-D9B0-EF48-8060-2F19FFE281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4730381" y="1337"/>
            <a:ext cx="2486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baseline="0" dirty="0">
                <a:solidFill>
                  <a:schemeClr val="tx2"/>
                </a:solidFill>
                <a:latin typeface="Times New Roman" charset="0"/>
              </a:rPr>
              <a:t>The CHARA Science Meeting 2023</a:t>
            </a: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152400" y="762000"/>
            <a:ext cx="0" cy="56408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7401425" y="152400"/>
            <a:ext cx="4653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12039600" y="152400"/>
            <a:ext cx="11873" cy="624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 flipV="1">
            <a:off x="914400" y="152399"/>
            <a:ext cx="3560613" cy="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C83FCF-3CFD-36CE-9715-E6C9792278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9448" y="6264519"/>
            <a:ext cx="768465" cy="594360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ECCEE3-04F1-E682-81A4-FC14253ED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5576" y="6308444"/>
            <a:ext cx="1128308" cy="548640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ED4177D5-D5D6-3DAA-EE95-702F56929E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2243" y="6417911"/>
            <a:ext cx="1308440" cy="365760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4B9D84AB-5864-8FB8-9DF1-6B3E9228F1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56902" y="6405984"/>
            <a:ext cx="387565" cy="411480"/>
          </a:xfrm>
          <a:prstGeom prst="rect">
            <a:avLst/>
          </a:prstGeom>
        </p:spPr>
      </p:pic>
      <p:pic>
        <p:nvPicPr>
          <p:cNvPr id="31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AA4DEF-D6B2-F0A1-2519-1FA6A80467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94065" y="6417911"/>
            <a:ext cx="1280160" cy="38404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557B0C1E-C9D8-769D-4BC3-6A9705E3CE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0899" y="6454772"/>
            <a:ext cx="922095" cy="32004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86C8126-150F-21E2-D799-11080FC286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36716" y="6458581"/>
            <a:ext cx="908914" cy="320040"/>
          </a:xfrm>
          <a:prstGeom prst="rect">
            <a:avLst/>
          </a:prstGeom>
        </p:spPr>
      </p:pic>
      <p:pic>
        <p:nvPicPr>
          <p:cNvPr id="39" name="Picture 38" descr="A picture containing logo&#10;&#10;Description automatically generated">
            <a:extLst>
              <a:ext uri="{FF2B5EF4-FFF2-40B4-BE49-F238E27FC236}">
                <a16:creationId xmlns:a16="http://schemas.microsoft.com/office/drawing/2014/main" id="{43CE3FAF-ABAB-6A98-40A2-D4A3363D8D0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6817" y="6456548"/>
            <a:ext cx="908720" cy="365760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2C78B3B4-C110-3D56-3F2B-23A0A4D539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989" y="91458"/>
            <a:ext cx="814533" cy="80467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A37841A-4B73-3055-1F47-243B862359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25411" y="6454602"/>
            <a:ext cx="10668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A481-37F0-597C-4E81-60AE0B5AA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734" y="1987447"/>
            <a:ext cx="5559287" cy="1074185"/>
          </a:xfrm>
        </p:spPr>
        <p:txBody>
          <a:bodyPr/>
          <a:lstStyle/>
          <a:p>
            <a:r>
              <a:rPr lang="en-US" dirty="0"/>
              <a:t>Be Star Disk </a:t>
            </a:r>
            <a:br>
              <a:rPr lang="en-US" dirty="0"/>
            </a:br>
            <a:r>
              <a:rPr lang="en-US" dirty="0"/>
              <a:t>Asymmetries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EEED-6E26-51DF-E866-A748C55D7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94" y="3333681"/>
            <a:ext cx="4436166" cy="1655762"/>
          </a:xfrm>
        </p:spPr>
        <p:txBody>
          <a:bodyPr/>
          <a:lstStyle/>
          <a:p>
            <a:r>
              <a:rPr lang="en-US" dirty="0"/>
              <a:t>Peter Wysocki</a:t>
            </a:r>
          </a:p>
          <a:p>
            <a:r>
              <a:rPr lang="en-US" dirty="0"/>
              <a:t>Georgia State University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F5C04-14F9-1FA2-695A-9ACC0BBF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D67AD-2A32-3D87-9112-7F4DA445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36D8A-0EB5-B1B3-2B07-8873C3EC7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64" t="25603" r="11448" b="31419"/>
          <a:stretch/>
        </p:blipFill>
        <p:spPr>
          <a:xfrm>
            <a:off x="6694556" y="778290"/>
            <a:ext cx="4803245" cy="47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6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A947-6A2C-4910-DC8D-217210539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DCFDB-D725-F9E7-5236-82EF64D2D9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9900E-9BB6-5AFE-708A-83689416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AE057-24ED-432B-3A80-2FD923BD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CAD5FE-7B73-2A86-9500-C93FF48D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13" y="1243012"/>
            <a:ext cx="5276850" cy="437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80EC76-4440-75A6-AFDA-7C70A2AEA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1243012"/>
            <a:ext cx="59626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5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B5C6-AE1E-F138-79BF-239A245A9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42E16-70BB-32BF-C645-2C234AAB83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33043-E6A0-49E2-4067-FD365230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FECB1-AA79-C68B-2714-0FCD7972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8C39E-4861-F444-C9F2-47B6D4F1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7" y="421510"/>
            <a:ext cx="3361814" cy="2905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D6910D-B08B-C056-AFC0-EFB2C37E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867" y="447839"/>
            <a:ext cx="3449334" cy="2981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4400F-FA71-3492-AA6E-F822B05D2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963" y="421510"/>
            <a:ext cx="3371898" cy="2914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B6C38C-7F03-3E90-D85B-96C718567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867" y="3407267"/>
            <a:ext cx="3449334" cy="29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7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439C-63CE-3AB0-454F-D69074011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D168E-3C8B-589C-B521-40908CE60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A6F0C-6D6E-D70F-2023-0C4FEA87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AA503-542D-0435-451D-82459CD3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9CCB229-7206-6A29-844A-0F89BFD1F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99" y="443735"/>
            <a:ext cx="2572837" cy="24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AD5FB4-43D8-CBD1-9703-0BFA6A38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322" y="443735"/>
            <a:ext cx="3130158" cy="25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9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439C-63CE-3AB0-454F-D69074011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D168E-3C8B-589C-B521-40908CE60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A6F0C-6D6E-D70F-2023-0C4FEA87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AA503-542D-0435-451D-82459CD3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ABFE122-AC45-8F95-D86A-31DCD91D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28" y="3751200"/>
            <a:ext cx="2532241" cy="24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18C4BE-DBAF-3169-2441-74AEAD1F4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322" y="3833859"/>
            <a:ext cx="3108325" cy="2561167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9CCB229-7206-6A29-844A-0F89BFD1F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99" y="443735"/>
            <a:ext cx="2572837" cy="24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AD5FB4-43D8-CBD1-9703-0BFA6A38E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322" y="443735"/>
            <a:ext cx="3130158" cy="25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C3DB-52EC-296B-8E9F-59CD87C1F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369" y="510566"/>
            <a:ext cx="9144000" cy="1331359"/>
          </a:xfrm>
        </p:spPr>
        <p:txBody>
          <a:bodyPr/>
          <a:lstStyle/>
          <a:p>
            <a:r>
              <a:rPr lang="en-US" dirty="0"/>
              <a:t>Visibility of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F9A22-3FE3-CE4C-A4F2-F1BE0A944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D106-F268-38C1-7FA3-50E7449D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74040-F2A4-629D-2A87-F6004B6E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96D9A-B2A4-FD82-F1DD-55669859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48" y="2003595"/>
            <a:ext cx="4772025" cy="3981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EB97F-A70C-A071-0B42-F0D85321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369" y="2003595"/>
            <a:ext cx="51720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2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456B-A57A-07D9-5A56-E3B97463D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5855"/>
            <a:ext cx="9319591" cy="1233557"/>
          </a:xfrm>
        </p:spPr>
        <p:txBody>
          <a:bodyPr/>
          <a:lstStyle/>
          <a:p>
            <a:r>
              <a:rPr lang="en-US" dirty="0"/>
              <a:t>Differential Visibility of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5D3CF-B927-8857-6710-3A3678F85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E7FE0-0653-8E78-4842-4F7C607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3D4B2-D971-CD40-CA45-CE612FAC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1A353-BB8B-390B-B686-191C04EF7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1919289"/>
            <a:ext cx="50863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0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7E3D-E171-1CB5-0094-2BA66B4BD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98" y="279253"/>
            <a:ext cx="11275944" cy="1799820"/>
          </a:xfrm>
        </p:spPr>
        <p:txBody>
          <a:bodyPr/>
          <a:lstStyle/>
          <a:p>
            <a:r>
              <a:rPr lang="en-US" dirty="0"/>
              <a:t>VEGA Differential Visibility and Phase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EA547-7D4B-6A85-C596-79506EB351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A6CB0-AF64-28F5-FF5F-BB4DEBCD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460CC-0393-D78C-014A-578841D6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E64AF-329D-F17F-ADDF-8B7C194C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52" y="2079073"/>
            <a:ext cx="5400675" cy="41148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A0BA45A-4521-6F41-C827-C2DC4D02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21" y="2079073"/>
            <a:ext cx="55530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36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9CFD-E52D-51ED-D360-2D1E7A853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5678"/>
            <a:ext cx="9144000" cy="940698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B476C-F096-B4CA-1BAC-4B067A5B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4C17B-483C-084C-8285-747AB708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5564E-4A1A-A8E1-E21C-A569E15CA737}"/>
              </a:ext>
            </a:extLst>
          </p:cNvPr>
          <p:cNvSpPr txBox="1"/>
          <p:nvPr/>
        </p:nvSpPr>
        <p:spPr>
          <a:xfrm>
            <a:off x="1172817" y="2082248"/>
            <a:ext cx="340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0149C-9DEE-76A5-3D54-D7744B758938}"/>
              </a:ext>
            </a:extLst>
          </p:cNvPr>
          <p:cNvSpPr txBox="1"/>
          <p:nvPr/>
        </p:nvSpPr>
        <p:spPr>
          <a:xfrm>
            <a:off x="6848061" y="2082248"/>
            <a:ext cx="305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FE216-5E69-614F-435D-CD1930859509}"/>
              </a:ext>
            </a:extLst>
          </p:cNvPr>
          <p:cNvSpPr txBox="1"/>
          <p:nvPr/>
        </p:nvSpPr>
        <p:spPr>
          <a:xfrm>
            <a:off x="1172817" y="2628900"/>
            <a:ext cx="4273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Validate that my visibilities for my images are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Begin comparing VEGA data to my models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C6741-CC71-C0CF-2E2A-EEEAB8754AF7}"/>
              </a:ext>
            </a:extLst>
          </p:cNvPr>
          <p:cNvSpPr txBox="1"/>
          <p:nvPr/>
        </p:nvSpPr>
        <p:spPr>
          <a:xfrm>
            <a:off x="6848061" y="2628900"/>
            <a:ext cx="4273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Begin determining which parameters fit H-alpha profile, differential visibility amplitudes, and differential visibility 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to all of my stars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to MIRC-X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3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3464"/>
            <a:ext cx="3236843" cy="1089094"/>
          </a:xfrm>
        </p:spPr>
        <p:txBody>
          <a:bodyPr/>
          <a:lstStyle/>
          <a:p>
            <a:r>
              <a:rPr lang="en-US" dirty="0"/>
              <a:t>Be Stars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1965048"/>
            <a:ext cx="5020917" cy="1655762"/>
          </a:xfrm>
        </p:spPr>
        <p:txBody>
          <a:bodyPr/>
          <a:lstStyle/>
          <a:p>
            <a:r>
              <a:rPr lang="en-US" sz="2400" dirty="0"/>
              <a:t>Rapidly rotating massive stars that show emission from a </a:t>
            </a:r>
            <a:r>
              <a:rPr lang="en-US" sz="2400" dirty="0" err="1"/>
              <a:t>decretion</a:t>
            </a:r>
            <a:r>
              <a:rPr lang="en-US" sz="2400" dirty="0"/>
              <a:t> disk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Your Talk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BE2FA-7BF3-5684-FA7A-CBB724542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7" t="8126" r="4458" b="10034"/>
          <a:stretch/>
        </p:blipFill>
        <p:spPr>
          <a:xfrm>
            <a:off x="1959428" y="3100926"/>
            <a:ext cx="8115300" cy="299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8DD2C-D42E-91D1-D8B5-76CD70BDA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152" y="288199"/>
            <a:ext cx="4555505" cy="2682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54A3E-4737-CD23-DBD6-4D5FEF2AD92A}"/>
              </a:ext>
            </a:extLst>
          </p:cNvPr>
          <p:cNvSpPr txBox="1"/>
          <p:nvPr/>
        </p:nvSpPr>
        <p:spPr>
          <a:xfrm>
            <a:off x="10074728" y="2934277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Bill Pounds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F5B15-4836-89BF-7493-46BFFFDE0E80}"/>
              </a:ext>
            </a:extLst>
          </p:cNvPr>
          <p:cNvSpPr txBox="1"/>
          <p:nvPr/>
        </p:nvSpPr>
        <p:spPr>
          <a:xfrm>
            <a:off x="6792604" y="604413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NASA/ESA/G. Bacon (</a:t>
            </a:r>
            <a:r>
              <a:rPr lang="en-US" dirty="0" err="1"/>
              <a:t>STScI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92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A0D2-CDB4-4B8F-60C5-5CE273B54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409" y="501925"/>
            <a:ext cx="4876800" cy="1154389"/>
          </a:xfrm>
        </p:spPr>
        <p:txBody>
          <a:bodyPr/>
          <a:lstStyle/>
          <a:p>
            <a:r>
              <a:rPr lang="en-US" dirty="0"/>
              <a:t>V/R Variations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FB54B-4CB4-299E-53DB-F017D5270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713FF-D14F-8C8A-9720-ACE0FAC2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B5C81-A355-ED25-42F1-F5BB3AB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3C710-1C04-3688-A4E2-DF32CE0DB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71"/>
          <a:stretch/>
        </p:blipFill>
        <p:spPr>
          <a:xfrm>
            <a:off x="1009898" y="1656314"/>
            <a:ext cx="29114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5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A0D2-CDB4-4B8F-60C5-5CE273B54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409" y="501925"/>
            <a:ext cx="4876800" cy="1154389"/>
          </a:xfrm>
        </p:spPr>
        <p:txBody>
          <a:bodyPr/>
          <a:lstStyle/>
          <a:p>
            <a:r>
              <a:rPr lang="en-US" dirty="0"/>
              <a:t>V/R Variations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FB54B-4CB4-299E-53DB-F017D5270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713FF-D14F-8C8A-9720-ACE0FAC2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B5C81-A355-ED25-42F1-F5BB3AB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3C710-1C04-3688-A4E2-DF32CE0DB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71"/>
          <a:stretch/>
        </p:blipFill>
        <p:spPr>
          <a:xfrm>
            <a:off x="1009898" y="1656314"/>
            <a:ext cx="2911475" cy="4476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46FF9-D60F-8675-D2C8-980710855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252" y="1761089"/>
            <a:ext cx="52768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3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428C-EF53-9CB4-B11C-4CDFF563B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1500"/>
            <a:ext cx="5035826" cy="1094754"/>
          </a:xfrm>
        </p:spPr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5C327-7E11-2289-951D-64307C180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778" y="1953039"/>
            <a:ext cx="6313004" cy="3314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Variations likely caused by 1-armed spiral density perturbations (Okazaki 2016)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Carciofi et al. (2009) showed a global oscillation model for the disk of zeta Tau matches the V/R Variations and asymmetries implied by interferometric VLTI/AMBER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CA9FC-FCE2-35B2-4828-FAA42E95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10B84-25E2-9E3A-8F22-AD7D8515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6EA22-2CF7-B57B-3FA6-B050A4E48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39" t="45463" r="43457" b="24352"/>
          <a:stretch/>
        </p:blipFill>
        <p:spPr>
          <a:xfrm>
            <a:off x="7164732" y="1666254"/>
            <a:ext cx="3454400" cy="3716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D1F06-5F1F-E57E-8728-0A4E611F7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7" t="44722" r="84321" b="29537"/>
          <a:stretch/>
        </p:blipFill>
        <p:spPr>
          <a:xfrm>
            <a:off x="10727082" y="1808342"/>
            <a:ext cx="933450" cy="2760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1E924-2EB1-4EE0-8568-43226CF4706D}"/>
              </a:ext>
            </a:extLst>
          </p:cNvPr>
          <p:cNvSpPr txBox="1"/>
          <p:nvPr/>
        </p:nvSpPr>
        <p:spPr>
          <a:xfrm>
            <a:off x="8977657" y="1358145"/>
            <a:ext cx="221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Perturbation</a:t>
            </a:r>
          </a:p>
        </p:txBody>
      </p:sp>
    </p:spTree>
    <p:extLst>
      <p:ext uri="{BB962C8B-B14F-4D97-AF65-F5344CB8AC3E}">
        <p14:creationId xmlns:p14="http://schemas.microsoft.com/office/powerpoint/2010/main" val="308382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3AC2-6670-2BD5-533C-6D7C0721A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9524"/>
            <a:ext cx="9144000" cy="1079154"/>
          </a:xfrm>
        </p:spPr>
        <p:txBody>
          <a:bodyPr/>
          <a:lstStyle/>
          <a:p>
            <a:r>
              <a:rPr lang="en-US" dirty="0"/>
              <a:t>My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8A936-5EDB-A0B3-FE44-1111DC1D9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913" y="2052432"/>
            <a:ext cx="10699473" cy="418934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Get VEGA data on 4 sample Be stars that have shown V/R Variations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Gam Cas, beta </a:t>
            </a:r>
            <a:r>
              <a:rPr lang="en-US" dirty="0" err="1"/>
              <a:t>CMi</a:t>
            </a:r>
            <a:r>
              <a:rPr lang="en-US" dirty="0"/>
              <a:t>, phi Per, </a:t>
            </a:r>
            <a:r>
              <a:rPr lang="en-US" dirty="0" err="1"/>
              <a:t>zet</a:t>
            </a:r>
            <a:r>
              <a:rPr lang="en-US" dirty="0"/>
              <a:t> Tau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Create a disk model with spiral asymmetries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Compare H-alpha disk model V/R variations with BESS V/R variations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Compare model Differential Visibility Amplitudes and Phases with VEGA’s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Combine results with MIRC-X data on the stars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A4584-6755-5257-96F9-66698C74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B8B74-5791-8280-1F7A-B247E766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7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3AC2-6670-2BD5-533C-6D7C0721A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9524"/>
            <a:ext cx="9144000" cy="1079154"/>
          </a:xfrm>
        </p:spPr>
        <p:txBody>
          <a:bodyPr/>
          <a:lstStyle/>
          <a:p>
            <a:r>
              <a:rPr lang="en-US" dirty="0"/>
              <a:t>My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8A936-5EDB-A0B3-FE44-1111DC1D9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913" y="2052432"/>
            <a:ext cx="10699473" cy="418934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Get VEGA data on 4 sample Be stars that have shown V/R Variations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Gam Cas, beta </a:t>
            </a:r>
            <a:r>
              <a:rPr lang="en-US" dirty="0" err="1"/>
              <a:t>CMi</a:t>
            </a:r>
            <a:r>
              <a:rPr lang="en-US" dirty="0"/>
              <a:t>, phi Per, </a:t>
            </a:r>
            <a:r>
              <a:rPr lang="en-US" dirty="0" err="1"/>
              <a:t>zet</a:t>
            </a:r>
            <a:r>
              <a:rPr lang="en-US" dirty="0"/>
              <a:t> Tau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Create a disk model with spiral asymmetries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Compare H-alpha disk model V/R variations with BESS V/R variations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Compare model Differential Visibility Amplitudes and Phases with VEGA’s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Combine results with MIRC-X data on the stars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Gain a better understanding of the structures inside the disks at different scales!</a:t>
            </a:r>
          </a:p>
          <a:p>
            <a:pPr algn="l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A4584-6755-5257-96F9-66698C74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B8B74-5791-8280-1F7A-B247E766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6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8979-534A-34C8-12C4-D5F8C6DA3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213" y="958228"/>
            <a:ext cx="9144000" cy="900941"/>
          </a:xfrm>
        </p:spPr>
        <p:txBody>
          <a:bodyPr/>
          <a:lstStyle/>
          <a:p>
            <a:r>
              <a:rPr lang="en-US" dirty="0"/>
              <a:t>My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170EE-C928-08B5-1088-8987FCDB6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5696"/>
            <a:ext cx="4572000" cy="346875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radiative transfer code that can create models (containing images, fluxes, velocities) with spiral density asymmetries for multiple wavelength bins.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Inputs are: star, line, </a:t>
            </a:r>
            <a:r>
              <a:rPr lang="en-US" dirty="0" err="1"/>
              <a:t>inc</a:t>
            </a:r>
            <a:r>
              <a:rPr lang="en-US" dirty="0"/>
              <a:t>, n0, m, </a:t>
            </a:r>
            <a:r>
              <a:rPr lang="en-US" dirty="0" err="1"/>
              <a:t>jrot</a:t>
            </a:r>
            <a:r>
              <a:rPr lang="en-US" dirty="0"/>
              <a:t>, beta, scattering, mode, offset, </a:t>
            </a:r>
            <a:r>
              <a:rPr lang="en-US" dirty="0" err="1"/>
              <a:t>ef</a:t>
            </a:r>
            <a:r>
              <a:rPr lang="en-US" dirty="0"/>
              <a:t>, sigma, spa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F0BD4-F293-4BEF-5FAC-EB88A01C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A2307-C70F-A0E9-EC4D-7E10D8F2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FEF3-1FA0-9962-A8EA-141704E7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74"/>
          <a:stretch/>
        </p:blipFill>
        <p:spPr>
          <a:xfrm>
            <a:off x="8003412" y="1224951"/>
            <a:ext cx="3130482" cy="46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D4DC-6A44-A242-DE8E-71490B1DA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3C942-0F82-980C-1ECF-AC64118B0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AD360-3523-BC86-2AF2-CB6D044F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A7C48-03FC-5F7B-FE14-19FC9F62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58004-6EE7-5B7C-DC34-BE23BD58C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99729" y="768729"/>
            <a:ext cx="5435609" cy="5482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73F15-C64A-9251-BF36-5AA791628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6476085" y="768729"/>
            <a:ext cx="5513106" cy="5560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E86B5D-0310-E81B-73F1-A61D96A741F2}"/>
              </a:ext>
            </a:extLst>
          </p:cNvPr>
          <p:cNvSpPr txBox="1"/>
          <p:nvPr/>
        </p:nvSpPr>
        <p:spPr>
          <a:xfrm>
            <a:off x="2276062" y="30732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A2F40-2E8B-9598-1FE6-6B3F16404712}"/>
              </a:ext>
            </a:extLst>
          </p:cNvPr>
          <p:cNvSpPr txBox="1"/>
          <p:nvPr/>
        </p:nvSpPr>
        <p:spPr>
          <a:xfrm>
            <a:off x="10563640" y="30732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F94CB-D90E-0A32-563C-839FA37731FE}"/>
              </a:ext>
            </a:extLst>
          </p:cNvPr>
          <p:cNvSpPr txBox="1"/>
          <p:nvPr/>
        </p:nvSpPr>
        <p:spPr>
          <a:xfrm>
            <a:off x="8017567" y="30732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B2346-475D-56CE-29FD-B8F254FC9A85}"/>
              </a:ext>
            </a:extLst>
          </p:cNvPr>
          <p:cNvSpPr txBox="1"/>
          <p:nvPr/>
        </p:nvSpPr>
        <p:spPr>
          <a:xfrm>
            <a:off x="5059019" y="30732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335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444</Words>
  <Application>Microsoft Office PowerPoint</Application>
  <PresentationFormat>Widescreen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Be Star Disk  Asymmetries</vt:lpstr>
      <vt:lpstr>Be Stars</vt:lpstr>
      <vt:lpstr>V/R Variations</vt:lpstr>
      <vt:lpstr>V/R Variations</vt:lpstr>
      <vt:lpstr>Previous Work</vt:lpstr>
      <vt:lpstr>My Work</vt:lpstr>
      <vt:lpstr>My Work</vt:lpstr>
      <vt:lpstr>My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Visibility of Model</vt:lpstr>
      <vt:lpstr>Differential Visibility of Model</vt:lpstr>
      <vt:lpstr>VEGA Differential Visibility and Phase</vt:lpstr>
      <vt:lpstr>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Armand Ten Brummelaar</dc:creator>
  <cp:lastModifiedBy>Peter Wysocki</cp:lastModifiedBy>
  <cp:revision>15</cp:revision>
  <dcterms:created xsi:type="dcterms:W3CDTF">2018-01-14T18:57:25Z</dcterms:created>
  <dcterms:modified xsi:type="dcterms:W3CDTF">2023-03-15T14:37:04Z</dcterms:modified>
</cp:coreProperties>
</file>