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3" r:id="rId3"/>
    <p:sldId id="264" r:id="rId4"/>
    <p:sldId id="261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7" r:id="rId15"/>
    <p:sldId id="276" r:id="rId16"/>
    <p:sldId id="266" r:id="rId17"/>
    <p:sldId id="278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13" autoAdjust="0"/>
  </p:normalViewPr>
  <p:slideViewPr>
    <p:cSldViewPr snapToGrid="0" snapToObjects="1">
      <p:cViewPr varScale="1">
        <p:scale>
          <a:sx n="110" d="100"/>
          <a:sy n="110" d="100"/>
        </p:scale>
        <p:origin x="-48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4F4E2E-714D-8F47-82ED-1767E5431E5D}" type="datetimeFigureOut">
              <a:rPr lang="en-US" smtClean="0"/>
              <a:t>9/6/12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EA5D19-CD56-9A47-B565-E06E8C7CF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148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B2697F-A06C-DC43-B4BA-7C777025AA88}" type="datetimeFigureOut">
              <a:rPr lang="en-US" smtClean="0"/>
              <a:t>9/6/12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00D3D-A2BD-1D4A-A81A-DE3EFAE217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299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DB647-DFF0-9F40-BEB9-C22F24684627}" type="datetime1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7952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8C71A-AB28-0040-A00C-72B98B602541}" type="datetime1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15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5D39-6CB1-3D43-BAB6-A460FEF85CA5}" type="datetime1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80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4C3EA-8BD7-5B44-A131-B71375918714}" type="datetime1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33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5030-0F9C-0148-A705-87B27622D0C5}" type="datetime1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14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3CB7A-0E52-E446-AF5C-5CDCB73327C0}" type="datetime1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9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22E31-6995-AB42-9483-675F721703CD}" type="datetime1">
              <a:rPr lang="en-US" smtClean="0"/>
              <a:t>9/6/12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99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8249-B76C-6D4C-83AB-29C03108370F}" type="datetime1">
              <a:rPr lang="en-US" smtClean="0"/>
              <a:t>9/6/12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7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96144-7516-B040-8CB7-F7C828239FB1}" type="datetime1">
              <a:rPr lang="en-US" smtClean="0"/>
              <a:t>9/6/12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535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7BA70-E8B5-BD43-9208-026B1011007B}" type="datetime1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67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846F7-D0C0-5A43-B2B7-F155665EEB2E}" type="datetime1">
              <a:rPr lang="en-US" smtClean="0"/>
              <a:t>9/6/12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9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BEC52-F613-F94B-BAE5-0A6BE35F3E83}" type="datetime1">
              <a:rPr lang="en-US" smtClean="0"/>
              <a:t>9/6/12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64611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154092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Relationship Id="rId3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CHARA AO WFS </a:t>
            </a:r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JDM (+LS,MJI)</a:t>
            </a:r>
          </a:p>
          <a:p>
            <a:r>
              <a:rPr lang="en-US" dirty="0" smtClean="0"/>
              <a:t>2012Sep06</a:t>
            </a:r>
          </a:p>
          <a:p>
            <a:r>
              <a:rPr lang="en-US" dirty="0"/>
              <a:t>v</a:t>
            </a:r>
            <a:r>
              <a:rPr lang="en-US" dirty="0" smtClean="0"/>
              <a:t>0.1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87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2-09-05 at 4.48.5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1417638"/>
            <a:ext cx="9144000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Adding filter upstream</a:t>
            </a:r>
            <a:br>
              <a:rPr lang="en-US" dirty="0" smtClean="0"/>
            </a:br>
            <a:r>
              <a:rPr lang="en-US" dirty="0" smtClean="0"/>
              <a:t>improves </a:t>
            </a:r>
            <a:r>
              <a:rPr lang="en-US" dirty="0" err="1" smtClean="0"/>
              <a:t>wavefront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299364" y="3821545"/>
            <a:ext cx="842818" cy="46181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2037" y="3800760"/>
            <a:ext cx="842818" cy="46181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2037" y="5971309"/>
            <a:ext cx="842818" cy="46181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99364" y="6363854"/>
            <a:ext cx="842818" cy="46181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2-09-05 at 4.48.2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92012" y="-625819"/>
            <a:ext cx="2015260" cy="3485106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541817" y="244763"/>
            <a:ext cx="611909" cy="169487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00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9-05 at 4.50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2"/>
          <a:stretch/>
        </p:blipFill>
        <p:spPr>
          <a:xfrm rot="16200000">
            <a:off x="1145169" y="672091"/>
            <a:ext cx="5181600" cy="4938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E. Filters: </a:t>
            </a:r>
            <a:r>
              <a:rPr lang="en-US" dirty="0" err="1" smtClean="0"/>
              <a:t>bandpass</a:t>
            </a:r>
            <a:r>
              <a:rPr lang="en-US" dirty="0" smtClean="0"/>
              <a:t> + beacon notch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3763818" y="1962749"/>
            <a:ext cx="0" cy="118918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" y="3925460"/>
            <a:ext cx="1911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from </a:t>
            </a:r>
            <a:r>
              <a:rPr lang="en-US" dirty="0" err="1" smtClean="0"/>
              <a:t>parabla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690251" y="3507526"/>
            <a:ext cx="0" cy="13300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853278" y="5056026"/>
            <a:ext cx="2135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Filter(s) could go here. Must be </a:t>
            </a:r>
            <a:r>
              <a:rPr lang="en-US" dirty="0" err="1" smtClean="0"/>
              <a:t>interchangeble</a:t>
            </a:r>
            <a:endParaRPr lang="en-US" dirty="0" smtClean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205179" y="3095120"/>
            <a:ext cx="4618" cy="3523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311899" y="2142938"/>
            <a:ext cx="927101" cy="8126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89187" y="1450440"/>
            <a:ext cx="110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Lenslet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goes here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976091" y="2770909"/>
            <a:ext cx="1229088" cy="2309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297543" y="2309213"/>
            <a:ext cx="785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~5mm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51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 Off </a:t>
            </a:r>
            <a:r>
              <a:rPr lang="en-US" dirty="0"/>
              <a:t>the shelf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OKO C-mount hexagonal </a:t>
            </a:r>
            <a:r>
              <a:rPr lang="en-US" dirty="0" err="1" smtClean="0"/>
              <a:t>lenslet</a:t>
            </a:r>
            <a:endParaRPr lang="en-US" dirty="0" smtClean="0"/>
          </a:p>
          <a:p>
            <a:pPr lvl="1"/>
            <a:r>
              <a:rPr lang="en-US" dirty="0" smtClean="0"/>
              <a:t>Spacing 0.3mm, f=18mm</a:t>
            </a:r>
          </a:p>
          <a:p>
            <a:pPr lvl="1"/>
            <a:r>
              <a:rPr lang="en-US" dirty="0" smtClean="0"/>
              <a:t>Used for all calculations</a:t>
            </a:r>
          </a:p>
          <a:p>
            <a:r>
              <a:rPr lang="en-US" dirty="0" err="1" smtClean="0"/>
              <a:t>Thorlabs</a:t>
            </a:r>
            <a:r>
              <a:rPr lang="en-US" dirty="0" smtClean="0"/>
              <a:t> f=7.5mm </a:t>
            </a:r>
            <a:r>
              <a:rPr lang="en-US" dirty="0" err="1" smtClean="0"/>
              <a:t>achromat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47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Unresolved Design Issues:</a:t>
            </a:r>
            <a:br>
              <a:rPr lang="en-US" dirty="0" smtClean="0"/>
            </a:br>
            <a:r>
              <a:rPr lang="en-US" dirty="0" err="1" smtClean="0"/>
              <a:t>Lenslet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Standard OKO </a:t>
            </a:r>
            <a:r>
              <a:rPr lang="en-US" dirty="0" err="1" smtClean="0"/>
              <a:t>lenslet</a:t>
            </a:r>
            <a:r>
              <a:rPr lang="en-US" dirty="0" smtClean="0"/>
              <a:t> has good features</a:t>
            </a:r>
          </a:p>
          <a:p>
            <a:pPr lvl="1"/>
            <a:r>
              <a:rPr lang="en-US" dirty="0" smtClean="0"/>
              <a:t>Off the shelf</a:t>
            </a:r>
          </a:p>
          <a:p>
            <a:pPr lvl="1"/>
            <a:r>
              <a:rPr lang="en-US" dirty="0" smtClean="0"/>
              <a:t>C-mounted</a:t>
            </a:r>
          </a:p>
          <a:p>
            <a:pPr lvl="1"/>
            <a:r>
              <a:rPr lang="en-US" dirty="0" smtClean="0"/>
              <a:t>AR coated</a:t>
            </a:r>
          </a:p>
          <a:p>
            <a:pPr lvl="1"/>
            <a:r>
              <a:rPr lang="en-US" dirty="0" smtClean="0"/>
              <a:t>FOV of each </a:t>
            </a:r>
            <a:r>
              <a:rPr lang="en-US" dirty="0" err="1" smtClean="0"/>
              <a:t>lenslet</a:t>
            </a:r>
            <a:r>
              <a:rPr lang="en-US" dirty="0" smtClean="0"/>
              <a:t> is about right (5.2”)</a:t>
            </a:r>
          </a:p>
          <a:p>
            <a:r>
              <a:rPr lang="en-US" dirty="0" smtClean="0"/>
              <a:t>Some issues</a:t>
            </a:r>
          </a:p>
          <a:p>
            <a:pPr lvl="1"/>
            <a:r>
              <a:rPr lang="en-US" dirty="0" smtClean="0"/>
              <a:t>Over sample PSF a bit more than necessary (3.2pixels FWHM), which means more dark noise than necessary when closed loop</a:t>
            </a:r>
          </a:p>
          <a:p>
            <a:pPr lvl="1"/>
            <a:r>
              <a:rPr lang="en-US" dirty="0" smtClean="0"/>
              <a:t>Requires reading out 90x90 for 0.2m aperture or 130x130 (600Hz) for 0.14m apertures (if we want 0.14m apertures we probably require custom </a:t>
            </a:r>
            <a:r>
              <a:rPr lang="en-US" dirty="0" err="1" smtClean="0"/>
              <a:t>lenslet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Loses ~15% of light in the edges because circular lenses not hexagonal</a:t>
            </a:r>
          </a:p>
          <a:p>
            <a:pPr lvl="1"/>
            <a:r>
              <a:rPr lang="en-US" dirty="0" smtClean="0"/>
              <a:t>Custom </a:t>
            </a:r>
            <a:r>
              <a:rPr lang="en-US" dirty="0" err="1" smtClean="0"/>
              <a:t>lenslet</a:t>
            </a:r>
            <a:r>
              <a:rPr lang="en-US" dirty="0" smtClean="0"/>
              <a:t> run will likely be 10000-20000 euros</a:t>
            </a:r>
          </a:p>
          <a:p>
            <a:pPr lvl="1"/>
            <a:r>
              <a:rPr lang="en-US" dirty="0" smtClean="0"/>
              <a:t>If custom </a:t>
            </a:r>
            <a:r>
              <a:rPr lang="en-US" dirty="0" err="1" smtClean="0"/>
              <a:t>lenslet</a:t>
            </a:r>
            <a:r>
              <a:rPr lang="en-US" dirty="0" smtClean="0"/>
              <a:t> has f&lt;18mm, then requires major modification to the CCD window assembly and mounting (this will happen if we want lower sampling on the 16micron pixel CCD)</a:t>
            </a:r>
          </a:p>
          <a:p>
            <a:r>
              <a:rPr lang="en-US" dirty="0" smtClean="0"/>
              <a:t>Hexagonal or rectangular </a:t>
            </a:r>
            <a:r>
              <a:rPr lang="en-US" dirty="0" err="1" smtClean="0"/>
              <a:t>lenslets</a:t>
            </a:r>
            <a:r>
              <a:rPr lang="en-US" dirty="0" smtClean="0"/>
              <a:t>?</a:t>
            </a:r>
          </a:p>
          <a:p>
            <a:r>
              <a:rPr lang="en-US" dirty="0" smtClean="0"/>
              <a:t>Is diameter 5.2” enough field of view (+/-2.6”)?</a:t>
            </a:r>
          </a:p>
          <a:p>
            <a:r>
              <a:rPr lang="en-US" dirty="0" smtClean="0"/>
              <a:t>If we don’t get lenses that fill, do we need a chrome mask to eliminate light spillover?</a:t>
            </a:r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9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Unresolved design issues:</a:t>
            </a:r>
            <a:br>
              <a:rPr lang="en-US" dirty="0" smtClean="0"/>
            </a:br>
            <a:r>
              <a:rPr lang="en-US" dirty="0" err="1" smtClean="0"/>
              <a:t>Bandpass</a:t>
            </a:r>
            <a:r>
              <a:rPr lang="en-US" dirty="0" smtClean="0"/>
              <a:t>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In front of focus</a:t>
            </a:r>
          </a:p>
          <a:p>
            <a:r>
              <a:rPr lang="en-US" dirty="0" smtClean="0"/>
              <a:t>In converging beam – but </a:t>
            </a:r>
            <a:r>
              <a:rPr lang="en-US" dirty="0" err="1" smtClean="0"/>
              <a:t>surpisingly</a:t>
            </a:r>
            <a:r>
              <a:rPr lang="en-US" dirty="0" smtClean="0"/>
              <a:t> this seems to correct downstream aberrations in collimating doublet (but depends on which doublet is chosen – not GENERAL result)</a:t>
            </a:r>
          </a:p>
          <a:p>
            <a:pPr lvl="1"/>
            <a:r>
              <a:rPr lang="en-US" dirty="0" smtClean="0"/>
              <a:t>All filters must be matched to not change focus position</a:t>
            </a:r>
          </a:p>
          <a:p>
            <a:r>
              <a:rPr lang="en-US" dirty="0" smtClean="0"/>
              <a:t>Can use off the shelf (larger format possible)</a:t>
            </a:r>
          </a:p>
          <a:p>
            <a:r>
              <a:rPr lang="en-US" dirty="0" smtClean="0"/>
              <a:t>Space to mechanize</a:t>
            </a:r>
          </a:p>
          <a:p>
            <a:r>
              <a:rPr lang="en-US" dirty="0" smtClean="0"/>
              <a:t>*might* compromise acquisition camera sensitivity (throughput/image quality -- TBD)</a:t>
            </a:r>
          </a:p>
          <a:p>
            <a:pPr marL="0" indent="0">
              <a:buNone/>
            </a:pPr>
            <a:r>
              <a:rPr lang="en-US" dirty="0" smtClean="0"/>
              <a:t>Behind focus</a:t>
            </a:r>
          </a:p>
          <a:p>
            <a:r>
              <a:rPr lang="en-US" dirty="0" smtClean="0"/>
              <a:t>In collimated beam (good)</a:t>
            </a:r>
          </a:p>
          <a:p>
            <a:r>
              <a:rPr lang="en-US" dirty="0" smtClean="0"/>
              <a:t>Must be smaller (off the shelf?)</a:t>
            </a:r>
          </a:p>
          <a:p>
            <a:r>
              <a:rPr lang="en-US" dirty="0" smtClean="0"/>
              <a:t>Harder to exchange but still possible probably (hard to mechanize)</a:t>
            </a:r>
          </a:p>
          <a:p>
            <a:r>
              <a:rPr lang="en-US" dirty="0" smtClean="0"/>
              <a:t>Very tight fit for two filters (</a:t>
            </a:r>
            <a:r>
              <a:rPr lang="en-US" dirty="0" err="1" smtClean="0"/>
              <a:t>notch+bandpass</a:t>
            </a:r>
            <a:r>
              <a:rPr lang="en-US" dirty="0" smtClean="0"/>
              <a:t>) but possible probably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73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Camera Modes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/>
              <a:t>Baseline design</a:t>
            </a:r>
            <a:r>
              <a:rPr lang="en-US" dirty="0"/>
              <a:t>:</a:t>
            </a:r>
            <a:r>
              <a:rPr lang="en-US" dirty="0" smtClean="0"/>
              <a:t> </a:t>
            </a:r>
          </a:p>
          <a:p>
            <a:r>
              <a:rPr lang="en-US" dirty="0"/>
              <a:t>S</a:t>
            </a:r>
            <a:r>
              <a:rPr lang="en-US" dirty="0" smtClean="0"/>
              <a:t>aturation occurs of V= -0.5mag (no ND filter needed)</a:t>
            </a:r>
          </a:p>
          <a:p>
            <a:r>
              <a:rPr lang="en-US" dirty="0" smtClean="0"/>
              <a:t>1 count per pixel (peak) for V=12.5</a:t>
            </a:r>
          </a:p>
          <a:p>
            <a:r>
              <a:rPr lang="en-US" dirty="0" smtClean="0"/>
              <a:t>Noise: 1.5 dark counts per 5”x5” FOV </a:t>
            </a:r>
            <a:r>
              <a:rPr lang="en-US" dirty="0" err="1" smtClean="0"/>
              <a:t>lenslet</a:t>
            </a:r>
            <a:r>
              <a:rPr lang="en-US" dirty="0" smtClean="0"/>
              <a:t> (but after we close loop we can focus on 2”x2” region which has only 0.25 dark counts per frame)</a:t>
            </a:r>
          </a:p>
          <a:p>
            <a:r>
              <a:rPr lang="en-US" dirty="0" smtClean="0"/>
              <a:t>We have to run always in 17Mhz multiplication mode and will adjust adjust gain for each object</a:t>
            </a:r>
          </a:p>
          <a:p>
            <a:r>
              <a:rPr lang="en-US" dirty="0" smtClean="0"/>
              <a:t>For FAINT stars we should integrate longer than 1ms to improve SNR since clock-induced counts occur per FRAME not per second for this device</a:t>
            </a:r>
          </a:p>
          <a:p>
            <a:r>
              <a:rPr lang="en-US" dirty="0" smtClean="0"/>
              <a:t>Optimal </a:t>
            </a:r>
            <a:r>
              <a:rPr lang="en-US" dirty="0" err="1" smtClean="0"/>
              <a:t>subarray</a:t>
            </a:r>
            <a:r>
              <a:rPr lang="en-US" dirty="0" smtClean="0"/>
              <a:t> location is not clear</a:t>
            </a:r>
          </a:p>
          <a:p>
            <a:pPr lvl="1"/>
            <a:r>
              <a:rPr lang="en-US" dirty="0" smtClean="0"/>
              <a:t>minimize blurring of image during readout (assuming we have no shutter)</a:t>
            </a:r>
          </a:p>
          <a:p>
            <a:pPr lvl="1"/>
            <a:r>
              <a:rPr lang="en-US" dirty="0" smtClean="0"/>
              <a:t>Probably need camera to test if offsetting </a:t>
            </a:r>
            <a:r>
              <a:rPr lang="en-US" dirty="0" err="1" smtClean="0"/>
              <a:t>subarray</a:t>
            </a:r>
            <a:r>
              <a:rPr lang="en-US" dirty="0" smtClean="0"/>
              <a:t> is still fast and leads to “frame transfer </a:t>
            </a:r>
            <a:r>
              <a:rPr lang="en-US" dirty="0" err="1" smtClean="0"/>
              <a:t>ccd</a:t>
            </a:r>
            <a:r>
              <a:rPr lang="en-US" dirty="0" smtClean="0"/>
              <a:t>” readout</a:t>
            </a:r>
          </a:p>
          <a:p>
            <a:pPr lvl="1"/>
            <a:r>
              <a:rPr lang="en-US" dirty="0" smtClean="0"/>
              <a:t>Should we just get shutter? Will it work in for 1 </a:t>
            </a:r>
            <a:r>
              <a:rPr lang="en-US" dirty="0" err="1" smtClean="0"/>
              <a:t>khz</a:t>
            </a:r>
            <a:r>
              <a:rPr lang="en-US" dirty="0" smtClean="0"/>
              <a:t> for years?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10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How to deal with wandering pupil due to poor </a:t>
            </a:r>
            <a:r>
              <a:rPr lang="en-US" sz="2400" dirty="0" err="1" smtClean="0"/>
              <a:t>coude</a:t>
            </a:r>
            <a:r>
              <a:rPr lang="en-US" sz="2400" dirty="0" smtClean="0"/>
              <a:t> alignment?</a:t>
            </a:r>
          </a:p>
          <a:p>
            <a:pPr lvl="1"/>
            <a:r>
              <a:rPr lang="en-US" sz="1800" dirty="0" smtClean="0"/>
              <a:t>Do we build in ways to deal with this or rely on good </a:t>
            </a:r>
            <a:r>
              <a:rPr lang="en-US" sz="1800" dirty="0" err="1" smtClean="0"/>
              <a:t>coude</a:t>
            </a:r>
            <a:r>
              <a:rPr lang="en-US" sz="1800" dirty="0" smtClean="0"/>
              <a:t> alignment?</a:t>
            </a:r>
          </a:p>
          <a:p>
            <a:pPr lvl="1"/>
            <a:r>
              <a:rPr lang="en-US" sz="1800" dirty="0" smtClean="0"/>
              <a:t>Could mount WFS assembly to pivot around hole in center of AQ mirror. This would allow a pupil shift without changing upstream tilts.  But probably not so easy to do at the level necessary (</a:t>
            </a:r>
            <a:r>
              <a:rPr lang="en-US" sz="1800" dirty="0" err="1" smtClean="0"/>
              <a:t>ie</a:t>
            </a:r>
            <a:r>
              <a:rPr lang="en-US" sz="1800" dirty="0" smtClean="0"/>
              <a:t> pivot wander &lt;100microns on large mount with camera, </a:t>
            </a:r>
            <a:r>
              <a:rPr lang="en-US" sz="1800" dirty="0" err="1" smtClean="0"/>
              <a:t>etc</a:t>
            </a:r>
            <a:r>
              <a:rPr lang="en-US" sz="1800" dirty="0" smtClean="0"/>
              <a:t>).</a:t>
            </a:r>
          </a:p>
          <a:p>
            <a:r>
              <a:rPr lang="en-US" sz="2400" dirty="0" smtClean="0"/>
              <a:t>The hole in the AQ mirror will act as our field stop..</a:t>
            </a:r>
          </a:p>
          <a:p>
            <a:pPr lvl="1"/>
            <a:r>
              <a:rPr lang="en-US" sz="1800" dirty="0" smtClean="0"/>
              <a:t> But if we can’t get the hole small enough we could bond a pinhole. Important to have a field stop here to match field of view of </a:t>
            </a:r>
            <a:r>
              <a:rPr lang="en-US" sz="1800" dirty="0" err="1" smtClean="0"/>
              <a:t>lenslets</a:t>
            </a:r>
            <a:r>
              <a:rPr lang="en-US" sz="1800" dirty="0"/>
              <a:t> </a:t>
            </a:r>
            <a:r>
              <a:rPr lang="en-US" sz="1800" dirty="0" smtClean="0"/>
              <a:t>(~5</a:t>
            </a:r>
            <a:r>
              <a:rPr lang="en-US" sz="1600" dirty="0" smtClean="0"/>
              <a:t>”)</a:t>
            </a:r>
          </a:p>
          <a:p>
            <a:pPr lvl="1"/>
            <a:r>
              <a:rPr lang="en-US" sz="1600" dirty="0" smtClean="0"/>
              <a:t>Not sure we can buy a AQ mirror with such a small hole</a:t>
            </a:r>
          </a:p>
          <a:p>
            <a:pPr lvl="2"/>
            <a:r>
              <a:rPr lang="en-US" sz="1200" dirty="0" smtClean="0"/>
              <a:t>one vendor I contacted has limit of 1.3mm</a:t>
            </a:r>
          </a:p>
          <a:p>
            <a:r>
              <a:rPr lang="en-US" sz="2400" dirty="0" smtClean="0"/>
              <a:t>Should we allow for off-axis guiding?</a:t>
            </a:r>
          </a:p>
          <a:p>
            <a:pPr lvl="1"/>
            <a:r>
              <a:rPr lang="en-US" sz="1800" dirty="0" smtClean="0"/>
              <a:t> I think yes, which means large angular throw using encoders for either fold mirror or parabola</a:t>
            </a:r>
          </a:p>
          <a:p>
            <a:endParaRPr lang="en-US" sz="2200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475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Is basic design architecture ok? </a:t>
            </a:r>
          </a:p>
          <a:p>
            <a:pPr lvl="1"/>
            <a:r>
              <a:rPr lang="en-US" dirty="0" smtClean="0"/>
              <a:t>Problems? Concerns? Risks?</a:t>
            </a:r>
          </a:p>
          <a:p>
            <a:r>
              <a:rPr lang="en-US" dirty="0" smtClean="0"/>
              <a:t>Decide what options we want to include for trade study for presentation to critical design review</a:t>
            </a:r>
          </a:p>
          <a:p>
            <a:r>
              <a:rPr lang="en-US" dirty="0" smtClean="0"/>
              <a:t>Do sensitivity calculation</a:t>
            </a:r>
          </a:p>
          <a:p>
            <a:pPr lvl="1"/>
            <a:r>
              <a:rPr lang="en-US" dirty="0" smtClean="0"/>
              <a:t>simulation of </a:t>
            </a:r>
            <a:r>
              <a:rPr lang="en-US" dirty="0" err="1" smtClean="0"/>
              <a:t>wavefronts</a:t>
            </a:r>
            <a:r>
              <a:rPr lang="en-US" dirty="0" smtClean="0"/>
              <a:t>, camera detection, </a:t>
            </a:r>
            <a:r>
              <a:rPr lang="en-US" dirty="0" err="1" smtClean="0"/>
              <a:t>wavefront</a:t>
            </a:r>
            <a:r>
              <a:rPr lang="en-US" dirty="0" smtClean="0"/>
              <a:t> reconstruction, and resulting performance (TT only, TT+AO)</a:t>
            </a:r>
          </a:p>
          <a:p>
            <a:r>
              <a:rPr lang="en-US" dirty="0" smtClean="0"/>
              <a:t>Get quotes for custom items</a:t>
            </a:r>
          </a:p>
          <a:p>
            <a:r>
              <a:rPr lang="en-US" dirty="0" smtClean="0"/>
              <a:t>Do test on lab camera of critical issues</a:t>
            </a:r>
          </a:p>
          <a:p>
            <a:pPr lvl="1"/>
            <a:r>
              <a:rPr lang="en-US" dirty="0" smtClean="0"/>
              <a:t>Confirm readout speeds, noise properties, latency</a:t>
            </a:r>
          </a:p>
          <a:p>
            <a:pPr lvl="1"/>
            <a:r>
              <a:rPr lang="en-US" dirty="0" smtClean="0"/>
              <a:t>Check mechanical constraints on window</a:t>
            </a:r>
          </a:p>
          <a:p>
            <a:r>
              <a:rPr lang="en-US" dirty="0" smtClean="0"/>
              <a:t>Proceed to design study of acquisition camera/optics</a:t>
            </a:r>
          </a:p>
          <a:p>
            <a:r>
              <a:rPr lang="en-US" dirty="0" smtClean="0"/>
              <a:t>Proceed to design for the beacon/stimulus/alignment system to see how it impacts design of WFS</a:t>
            </a:r>
          </a:p>
          <a:p>
            <a:r>
              <a:rPr lang="en-US" dirty="0" smtClean="0"/>
              <a:t>Check mechanical layouts</a:t>
            </a:r>
          </a:p>
          <a:p>
            <a:pPr lvl="1"/>
            <a:r>
              <a:rPr lang="en-US" dirty="0" smtClean="0"/>
              <a:t>Clearance with </a:t>
            </a:r>
            <a:r>
              <a:rPr lang="en-US" dirty="0" err="1" smtClean="0"/>
              <a:t>dicroic</a:t>
            </a:r>
            <a:r>
              <a:rPr lang="en-US" dirty="0" smtClean="0"/>
              <a:t> changer, other beams, size of table, placeholder for fiber injection module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1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WFS Design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Subaperture</a:t>
            </a:r>
            <a:r>
              <a:rPr lang="en-US" dirty="0" smtClean="0"/>
              <a:t> geometry matched to </a:t>
            </a:r>
            <a:r>
              <a:rPr lang="en-US" dirty="0" err="1" smtClean="0"/>
              <a:t>Cilas</a:t>
            </a:r>
            <a:r>
              <a:rPr lang="en-US" dirty="0" smtClean="0"/>
              <a:t> DMs under consideration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Camera frame rate 1 </a:t>
            </a:r>
            <a:r>
              <a:rPr lang="en-US" dirty="0" err="1" smtClean="0"/>
              <a:t>khz</a:t>
            </a:r>
            <a:endParaRPr lang="en-US" dirty="0"/>
          </a:p>
          <a:p>
            <a:pPr marL="514350" indent="-514350">
              <a:buFont typeface="+mj-lt"/>
              <a:buAutoNum type="alphaUcPeriod"/>
            </a:pPr>
            <a:r>
              <a:rPr lang="en-US" dirty="0"/>
              <a:t>High throughput (few reflections)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err="1" smtClean="0"/>
              <a:t>Lenslet</a:t>
            </a:r>
            <a:r>
              <a:rPr lang="en-US" dirty="0" smtClean="0"/>
              <a:t> plane will be conjugate with secondary mirror location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Filters: </a:t>
            </a:r>
            <a:r>
              <a:rPr lang="en-US" dirty="0" err="1" smtClean="0"/>
              <a:t>Bandpass</a:t>
            </a:r>
            <a:r>
              <a:rPr lang="en-US" dirty="0" smtClean="0"/>
              <a:t> filter (no ADC) and notch filter (laser diode beacon)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Off the shelf components, when possible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4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 </a:t>
            </a:r>
            <a:r>
              <a:rPr lang="en-US" dirty="0" err="1" smtClean="0"/>
              <a:t>Subaperture</a:t>
            </a:r>
            <a:r>
              <a:rPr lang="en-US" dirty="0" smtClean="0"/>
              <a:t> </a:t>
            </a:r>
            <a:r>
              <a:rPr lang="en-US" dirty="0"/>
              <a:t>geometry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57200" y="2206281"/>
            <a:ext cx="2286000" cy="2286000"/>
            <a:chOff x="1647514" y="1555579"/>
            <a:chExt cx="4844659" cy="4688053"/>
          </a:xfrm>
        </p:grpSpPr>
        <p:sp>
          <p:nvSpPr>
            <p:cNvPr id="7" name="Oval 6"/>
            <p:cNvSpPr/>
            <p:nvPr/>
          </p:nvSpPr>
          <p:spPr>
            <a:xfrm>
              <a:off x="1782254" y="1555579"/>
              <a:ext cx="4572000" cy="4572000"/>
            </a:xfrm>
            <a:prstGeom prst="ellipse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19614" y="3292939"/>
              <a:ext cx="1097280" cy="1097280"/>
            </a:xfrm>
            <a:prstGeom prst="ellipse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647514" y="1555579"/>
              <a:ext cx="4844659" cy="4688053"/>
              <a:chOff x="1693278" y="1555579"/>
              <a:chExt cx="4844659" cy="4688053"/>
            </a:xfrm>
          </p:grpSpPr>
          <p:pic>
            <p:nvPicPr>
              <p:cNvPr id="10" name="Picture 9" descr="bighex.gif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073" t="36893" r="32125" b="17575"/>
              <a:stretch/>
            </p:blipFill>
            <p:spPr>
              <a:xfrm>
                <a:off x="1693278" y="1555580"/>
                <a:ext cx="4844659" cy="4688052"/>
              </a:xfrm>
              <a:prstGeom prst="rect">
                <a:avLst/>
              </a:prstGeom>
            </p:spPr>
          </p:pic>
          <p:sp>
            <p:nvSpPr>
              <p:cNvPr id="11" name="Oval 10"/>
              <p:cNvSpPr/>
              <p:nvPr/>
            </p:nvSpPr>
            <p:spPr>
              <a:xfrm>
                <a:off x="1828018" y="1555579"/>
                <a:ext cx="4572000" cy="4572000"/>
              </a:xfrm>
              <a:prstGeom prst="ellipse">
                <a:avLst/>
              </a:prstGeom>
              <a:noFill/>
              <a:ln w="7620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565378" y="3292939"/>
                <a:ext cx="1097280" cy="1097280"/>
              </a:xfrm>
              <a:prstGeom prst="ellipse">
                <a:avLst/>
              </a:prstGeom>
              <a:noFill/>
              <a:ln w="76200" cmpd="sng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3286273" y="2206281"/>
            <a:ext cx="2302681" cy="2286000"/>
            <a:chOff x="3756629" y="1584692"/>
            <a:chExt cx="4733881" cy="4699587"/>
          </a:xfrm>
        </p:grpSpPr>
        <p:pic>
          <p:nvPicPr>
            <p:cNvPr id="16" name="Picture 15" descr="bighex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23" t="27237" r="33795" b="15897"/>
            <a:stretch/>
          </p:blipFill>
          <p:spPr>
            <a:xfrm>
              <a:off x="3756629" y="1584692"/>
              <a:ext cx="4733881" cy="4699587"/>
            </a:xfrm>
            <a:prstGeom prst="rect">
              <a:avLst/>
            </a:prstGeom>
          </p:spPr>
        </p:pic>
        <p:sp>
          <p:nvSpPr>
            <p:cNvPr id="17" name="Oval 16"/>
            <p:cNvSpPr/>
            <p:nvPr/>
          </p:nvSpPr>
          <p:spPr>
            <a:xfrm>
              <a:off x="3804108" y="1584692"/>
              <a:ext cx="4572000" cy="4572000"/>
            </a:xfrm>
            <a:prstGeom prst="ellipse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5541468" y="3298312"/>
              <a:ext cx="1097280" cy="1097280"/>
            </a:xfrm>
            <a:prstGeom prst="ellipse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6187253" y="2206281"/>
            <a:ext cx="2280388" cy="2286000"/>
            <a:chOff x="1839777" y="1555579"/>
            <a:chExt cx="4688472" cy="4700010"/>
          </a:xfrm>
        </p:grpSpPr>
        <p:pic>
          <p:nvPicPr>
            <p:cNvPr id="21" name="Picture 20" descr="bighex.gif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22" t="21258" r="25362" b="10208"/>
            <a:stretch/>
          </p:blipFill>
          <p:spPr>
            <a:xfrm>
              <a:off x="1839777" y="1555579"/>
              <a:ext cx="4688472" cy="4700010"/>
            </a:xfrm>
            <a:prstGeom prst="rect">
              <a:avLst/>
            </a:prstGeom>
          </p:spPr>
        </p:pic>
        <p:sp>
          <p:nvSpPr>
            <p:cNvPr id="22" name="Oval 21"/>
            <p:cNvSpPr/>
            <p:nvPr/>
          </p:nvSpPr>
          <p:spPr>
            <a:xfrm>
              <a:off x="1839777" y="1555579"/>
              <a:ext cx="4572000" cy="4572000"/>
            </a:xfrm>
            <a:prstGeom prst="ellipse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577137" y="3292939"/>
              <a:ext cx="1097280" cy="1097280"/>
            </a:xfrm>
            <a:prstGeom prst="ellipse">
              <a:avLst/>
            </a:prstGeom>
            <a:noFill/>
            <a:ln w="76200" cmpd="sng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856761" y="1304378"/>
            <a:ext cx="1548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Spacing 0.20m</a:t>
            </a:r>
          </a:p>
          <a:p>
            <a:pPr algn="ctr"/>
            <a:r>
              <a:rPr lang="en-US" dirty="0" smtClean="0"/>
              <a:t>18 spots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617646" y="1304378"/>
            <a:ext cx="1548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Spacing 0.17m</a:t>
            </a:r>
          </a:p>
          <a:p>
            <a:pPr algn="ctr"/>
            <a:r>
              <a:rPr lang="en-US" dirty="0" smtClean="0"/>
              <a:t>30 spots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424294" y="1304378"/>
            <a:ext cx="1548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Spacing 0.14m</a:t>
            </a:r>
          </a:p>
          <a:p>
            <a:pPr algn="ctr"/>
            <a:r>
              <a:rPr lang="en-US" dirty="0" smtClean="0"/>
              <a:t>44 spots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 rot="909563">
            <a:off x="1710934" y="4712434"/>
            <a:ext cx="2245944" cy="2145566"/>
          </a:xfrm>
          <a:prstGeom prst="rect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/>
          </a:blip>
          <a:stretch>
            <a:fillRect/>
          </a:stretch>
        </p:blipFill>
        <p:spPr>
          <a:xfrm>
            <a:off x="4393741" y="4709160"/>
            <a:ext cx="2390425" cy="214884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42153" y="5393090"/>
            <a:ext cx="15692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Cilas</a:t>
            </a:r>
            <a:r>
              <a:rPr lang="en-US" dirty="0" smtClean="0">
                <a:solidFill>
                  <a:srgbClr val="FF0000"/>
                </a:solidFill>
              </a:rPr>
              <a:t> DM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31 Actuator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(were these </a:t>
            </a:r>
            <a:r>
              <a:rPr lang="en-US" sz="1200" dirty="0" err="1" smtClean="0">
                <a:solidFill>
                  <a:srgbClr val="FF0000"/>
                </a:solidFill>
              </a:rPr>
              <a:t>ellptical</a:t>
            </a:r>
            <a:r>
              <a:rPr lang="en-US" sz="1200" dirty="0" smtClean="0">
                <a:solidFill>
                  <a:srgbClr val="FF0000"/>
                </a:solidFill>
              </a:rPr>
              <a:t>?)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20620" y="5394833"/>
            <a:ext cx="12907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Cilas</a:t>
            </a:r>
            <a:r>
              <a:rPr lang="en-US" dirty="0" smtClean="0">
                <a:solidFill>
                  <a:srgbClr val="FF0000"/>
                </a:solidFill>
              </a:rPr>
              <a:t> DM</a:t>
            </a:r>
          </a:p>
          <a:p>
            <a:r>
              <a:rPr lang="en-US" dirty="0">
                <a:solidFill>
                  <a:srgbClr val="FF0000"/>
                </a:solidFill>
              </a:rPr>
              <a:t>6</a:t>
            </a:r>
            <a:r>
              <a:rPr lang="en-US" dirty="0" smtClean="0">
                <a:solidFill>
                  <a:srgbClr val="FF0000"/>
                </a:solidFill>
              </a:rPr>
              <a:t>1 Actuator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05933" y="1304378"/>
            <a:ext cx="2894504" cy="3408056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14407" y="4712435"/>
            <a:ext cx="4223686" cy="214884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76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ighex.gi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6" t="32161" r="29689" b="14271"/>
          <a:stretch/>
        </p:blipFill>
        <p:spPr>
          <a:xfrm>
            <a:off x="1120728" y="1068315"/>
            <a:ext cx="5758613" cy="551539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839777" y="1555579"/>
            <a:ext cx="4572000" cy="4572000"/>
          </a:xfrm>
          <a:prstGeom prst="ellipse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577137" y="3292939"/>
            <a:ext cx="1097280" cy="1097280"/>
          </a:xfrm>
          <a:prstGeom prst="ellipse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64000"/>
          </a:blip>
          <a:stretch>
            <a:fillRect/>
          </a:stretch>
        </p:blipFill>
        <p:spPr>
          <a:xfrm>
            <a:off x="815918" y="785442"/>
            <a:ext cx="6260798" cy="5980985"/>
          </a:xfrm>
          <a:prstGeom prst="rect">
            <a:avLst/>
          </a:prstGeom>
          <a:scene3d>
            <a:camera prst="orthographicFront">
              <a:rot lat="0" lon="0" rev="900000"/>
            </a:camera>
            <a:lightRig rig="threePt" dir="t"/>
          </a:scene3d>
        </p:spPr>
      </p:pic>
      <p:cxnSp>
        <p:nvCxnSpPr>
          <p:cNvPr id="20" name="Straight Connector 19"/>
          <p:cNvCxnSpPr/>
          <p:nvPr/>
        </p:nvCxnSpPr>
        <p:spPr>
          <a:xfrm flipV="1">
            <a:off x="4071255" y="2405909"/>
            <a:ext cx="0" cy="9614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57180"/>
            <a:ext cx="8229600" cy="1143000"/>
          </a:xfrm>
        </p:spPr>
        <p:txBody>
          <a:bodyPr/>
          <a:lstStyle/>
          <a:p>
            <a:r>
              <a:rPr lang="en-US" dirty="0" smtClean="0"/>
              <a:t>Example Placement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14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B. Camera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Design goal of 1 </a:t>
            </a:r>
            <a:r>
              <a:rPr lang="en-US" dirty="0" err="1" smtClean="0"/>
              <a:t>Khz</a:t>
            </a:r>
            <a:r>
              <a:rPr lang="en-US" dirty="0" smtClean="0"/>
              <a:t> frame rate on camera</a:t>
            </a:r>
          </a:p>
          <a:p>
            <a:pPr lvl="1"/>
            <a:r>
              <a:rPr lang="en-US" dirty="0" smtClean="0"/>
              <a:t>Good correction for fast seeing on bright targets</a:t>
            </a:r>
          </a:p>
          <a:p>
            <a:pPr lvl="1"/>
            <a:r>
              <a:rPr lang="en-US" dirty="0" smtClean="0"/>
              <a:t>Avoid saturation for bright targets</a:t>
            </a:r>
          </a:p>
          <a:p>
            <a:pPr lvl="1"/>
            <a:r>
              <a:rPr lang="en-US" dirty="0" smtClean="0"/>
              <a:t>Run camera in photon counting mode </a:t>
            </a:r>
          </a:p>
          <a:p>
            <a:r>
              <a:rPr lang="en-US" dirty="0" smtClean="0"/>
              <a:t>Assuming </a:t>
            </a:r>
            <a:r>
              <a:rPr lang="en-US" dirty="0" err="1" smtClean="0"/>
              <a:t>Andor</a:t>
            </a:r>
            <a:r>
              <a:rPr lang="en-US" dirty="0" smtClean="0"/>
              <a:t> </a:t>
            </a:r>
            <a:r>
              <a:rPr lang="en-US" dirty="0" err="1" smtClean="0"/>
              <a:t>iXon</a:t>
            </a:r>
            <a:r>
              <a:rPr lang="en-US" dirty="0" smtClean="0"/>
              <a:t> Ultra 897, 1 </a:t>
            </a:r>
            <a:r>
              <a:rPr lang="en-US" dirty="0" err="1" smtClean="0"/>
              <a:t>khz</a:t>
            </a:r>
            <a:r>
              <a:rPr lang="en-US" dirty="0" smtClean="0"/>
              <a:t> == 90x90 pixels in fastest readout mode</a:t>
            </a:r>
          </a:p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Need field/pupil stop for ‘cropped sensor mode’</a:t>
            </a:r>
          </a:p>
          <a:p>
            <a:pPr lvl="1"/>
            <a:r>
              <a:rPr lang="en-US" dirty="0" smtClean="0"/>
              <a:t>Shutter? </a:t>
            </a:r>
          </a:p>
          <a:p>
            <a:pPr lvl="1"/>
            <a:r>
              <a:rPr lang="en-US" dirty="0" smtClean="0"/>
              <a:t>Where to put </a:t>
            </a:r>
            <a:r>
              <a:rPr lang="en-US" dirty="0" err="1" smtClean="0"/>
              <a:t>subarray</a:t>
            </a:r>
            <a:r>
              <a:rPr lang="en-US" dirty="0" smtClean="0"/>
              <a:t> if no shutter (de factor frame transfer </a:t>
            </a:r>
            <a:r>
              <a:rPr lang="en-US" dirty="0" err="1" smtClean="0"/>
              <a:t>ccd</a:t>
            </a:r>
            <a:r>
              <a:rPr lang="en-US" dirty="0" smtClean="0"/>
              <a:t>)?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505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636" y="2071254"/>
            <a:ext cx="5308414" cy="39439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20" y="961734"/>
            <a:ext cx="4394200" cy="576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C. </a:t>
            </a:r>
            <a:r>
              <a:rPr lang="en-US" dirty="0"/>
              <a:t>High </a:t>
            </a:r>
            <a:r>
              <a:rPr lang="en-US" dirty="0" smtClean="0"/>
              <a:t>throughput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75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Zoom-up.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145" y="1611745"/>
            <a:ext cx="8511309" cy="6190043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751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2-09-05 at 4.50.47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92"/>
          <a:stretch/>
        </p:blipFill>
        <p:spPr>
          <a:xfrm rot="16200000">
            <a:off x="1145169" y="672091"/>
            <a:ext cx="5181600" cy="49384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D. Location of </a:t>
            </a:r>
            <a:r>
              <a:rPr lang="en-US" dirty="0" err="1" smtClean="0"/>
              <a:t>Lenslet</a:t>
            </a:r>
            <a:r>
              <a:rPr lang="en-US" dirty="0" smtClean="0"/>
              <a:t> </a:t>
            </a:r>
            <a:r>
              <a:rPr lang="en-US" dirty="0"/>
              <a:t>plane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" y="3810000"/>
            <a:ext cx="2429164" cy="0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763818" y="1962749"/>
            <a:ext cx="0" cy="118918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72901" y="1417638"/>
            <a:ext cx="17811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 of focus</a:t>
            </a:r>
          </a:p>
          <a:p>
            <a:r>
              <a:rPr lang="en-US" dirty="0" smtClean="0"/>
              <a:t>Field stop 5”</a:t>
            </a:r>
          </a:p>
          <a:p>
            <a:r>
              <a:rPr lang="en-US" dirty="0" smtClean="0"/>
              <a:t>(~100micron)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3925460"/>
            <a:ext cx="2032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from parabola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243945" y="3493671"/>
            <a:ext cx="0" cy="86357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281218" y="4034083"/>
            <a:ext cx="213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Collimate beam so aperture is 1.5mm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175990" y="2142938"/>
            <a:ext cx="213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Achromatic doublet</a:t>
            </a:r>
          </a:p>
          <a:p>
            <a:r>
              <a:rPr lang="en-US" dirty="0" smtClean="0"/>
              <a:t>F=7.5mm, AR coated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6209797" y="3507526"/>
            <a:ext cx="0" cy="1330019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49172" y="5021831"/>
            <a:ext cx="2135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 pupil (secondary) imaged here: 7.2 mm from collimator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205179" y="3095120"/>
            <a:ext cx="4618" cy="35237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311899" y="2142938"/>
            <a:ext cx="927101" cy="8126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989187" y="1450440"/>
            <a:ext cx="11038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Lenslet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goes here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296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</a:t>
            </a:r>
            <a:r>
              <a:rPr lang="en-US" dirty="0" err="1" smtClean="0"/>
              <a:t>wavefront</a:t>
            </a:r>
            <a:r>
              <a:rPr lang="en-US" dirty="0" smtClean="0"/>
              <a:t> quality</a:t>
            </a:r>
            <a:endParaRPr lang="en-US" dirty="0"/>
          </a:p>
        </p:txBody>
      </p:sp>
      <p:pic>
        <p:nvPicPr>
          <p:cNvPr id="4" name="Picture 3" descr="Screen shot 2012-09-05 at 4.52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365"/>
            <a:ext cx="9144000" cy="521763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299364" y="3821545"/>
            <a:ext cx="842818" cy="46181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2037" y="3800760"/>
            <a:ext cx="842818" cy="46181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2037" y="5971309"/>
            <a:ext cx="842818" cy="46181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299364" y="6202218"/>
            <a:ext cx="842818" cy="46181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AB30A1-B784-F546-A231-594450741D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55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4422</TotalTime>
  <Words>1080</Words>
  <Application>Microsoft Macintosh PowerPoint</Application>
  <PresentationFormat>On-screen Show (4:3)</PresentationFormat>
  <Paragraphs>145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CHARA AO WFS Design</vt:lpstr>
      <vt:lpstr>WFS Design Goals</vt:lpstr>
      <vt:lpstr>A. Subaperture geometry </vt:lpstr>
      <vt:lpstr>Example Placement</vt:lpstr>
      <vt:lpstr>B. Camera Rate</vt:lpstr>
      <vt:lpstr>C. High throughput</vt:lpstr>
      <vt:lpstr>Zoom-up.</vt:lpstr>
      <vt:lpstr>D. Location of Lenslet plane </vt:lpstr>
      <vt:lpstr>Example of wavefront quality</vt:lpstr>
      <vt:lpstr>Adding filter upstream improves wavefront</vt:lpstr>
      <vt:lpstr>E. Filters: bandpass + beacon notch</vt:lpstr>
      <vt:lpstr>E. Off the shelf components</vt:lpstr>
      <vt:lpstr>Unresolved Design Issues: Lenslet</vt:lpstr>
      <vt:lpstr>Unresolved design issues: Bandpass Filters</vt:lpstr>
      <vt:lpstr>Notes on Camera Modes</vt:lpstr>
      <vt:lpstr>Other Questions</vt:lpstr>
      <vt:lpstr>Next steps</vt:lpstr>
    </vt:vector>
  </TitlesOfParts>
  <Company>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LSA User</dc:creator>
  <cp:lastModifiedBy>LSA User</cp:lastModifiedBy>
  <cp:revision>85</cp:revision>
  <dcterms:created xsi:type="dcterms:W3CDTF">2012-08-31T21:39:54Z</dcterms:created>
  <dcterms:modified xsi:type="dcterms:W3CDTF">2012-09-06T15:53:36Z</dcterms:modified>
</cp:coreProperties>
</file>