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956" r:id="rId2"/>
    <p:sldMasterId id="2147484968" r:id="rId3"/>
    <p:sldMasterId id="2147484993" r:id="rId4"/>
    <p:sldMasterId id="2147485029" r:id="rId5"/>
  </p:sldMasterIdLst>
  <p:notesMasterIdLst>
    <p:notesMasterId r:id="rId40"/>
  </p:notesMasterIdLst>
  <p:handoutMasterIdLst>
    <p:handoutMasterId r:id="rId41"/>
  </p:handoutMasterIdLst>
  <p:sldIdLst>
    <p:sldId id="437" r:id="rId6"/>
    <p:sldId id="409" r:id="rId7"/>
    <p:sldId id="462" r:id="rId8"/>
    <p:sldId id="489" r:id="rId9"/>
    <p:sldId id="392" r:id="rId10"/>
    <p:sldId id="517" r:id="rId11"/>
    <p:sldId id="463" r:id="rId12"/>
    <p:sldId id="495" r:id="rId13"/>
    <p:sldId id="496" r:id="rId14"/>
    <p:sldId id="465" r:id="rId15"/>
    <p:sldId id="413" r:id="rId16"/>
    <p:sldId id="439" r:id="rId17"/>
    <p:sldId id="466" r:id="rId18"/>
    <p:sldId id="486" r:id="rId19"/>
    <p:sldId id="518" r:id="rId20"/>
    <p:sldId id="519" r:id="rId21"/>
    <p:sldId id="520" r:id="rId22"/>
    <p:sldId id="521" r:id="rId23"/>
    <p:sldId id="522" r:id="rId24"/>
    <p:sldId id="523" r:id="rId25"/>
    <p:sldId id="524" r:id="rId26"/>
    <p:sldId id="525" r:id="rId27"/>
    <p:sldId id="526" r:id="rId28"/>
    <p:sldId id="527" r:id="rId29"/>
    <p:sldId id="528" r:id="rId30"/>
    <p:sldId id="529" r:id="rId31"/>
    <p:sldId id="530" r:id="rId32"/>
    <p:sldId id="531" r:id="rId33"/>
    <p:sldId id="532" r:id="rId34"/>
    <p:sldId id="536" r:id="rId35"/>
    <p:sldId id="537" r:id="rId36"/>
    <p:sldId id="538" r:id="rId37"/>
    <p:sldId id="457" r:id="rId38"/>
    <p:sldId id="479" r:id="rId39"/>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5"/>
    <p:restoredTop sz="83766"/>
  </p:normalViewPr>
  <p:slideViewPr>
    <p:cSldViewPr>
      <p:cViewPr varScale="1">
        <p:scale>
          <a:sx n="91" d="100"/>
          <a:sy n="91" d="100"/>
        </p:scale>
        <p:origin x="192" y="2176"/>
      </p:cViewPr>
      <p:guideLst>
        <p:guide orient="horz" pos="2112"/>
        <p:guide pos="2880"/>
      </p:guideLst>
    </p:cSldViewPr>
  </p:slideViewPr>
  <p:outlineViewPr>
    <p:cViewPr>
      <p:scale>
        <a:sx n="25" d="100"/>
        <a:sy n="25" d="100"/>
      </p:scale>
      <p:origin x="0" y="0"/>
    </p:cViewPr>
    <p:sldLst>
      <p:sld r:id="rId1" collapse="1"/>
      <p:sld r:id="rId2" collapse="1"/>
      <p:sld r:id="rId3" collapse="1"/>
      <p:sld r:id="rId4"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54DACBE-2718-ADCB-9758-C34C15F37E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450A5697-D6BF-3F64-77F3-19A9039F8AB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B6A9D500-4F48-C62E-53D4-43ECFAB9B80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08691056-BF84-8713-3E75-7BA258C5977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A72A475-638F-E249-8D0B-C6FC83596D5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8E46F30-28FB-3271-4419-A27420E528C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B7EF44D6-C03D-E34C-58CE-E446C10CCB3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50180" name="Rectangle 4">
            <a:extLst>
              <a:ext uri="{FF2B5EF4-FFF2-40B4-BE49-F238E27FC236}">
                <a16:creationId xmlns:a16="http://schemas.microsoft.com/office/drawing/2014/main" id="{18BA0011-8577-28D7-4223-6930BBA7B7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CFE3735-FEB6-3A0E-E014-9D439EDAAE5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C4C1562-E1E4-BE88-3432-CE3480F830C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024C122-285D-AAAB-A48C-D144188BAEB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97FC648-41DC-0E4B-BB25-00132621F8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6">
            <a:extLst>
              <a:ext uri="{FF2B5EF4-FFF2-40B4-BE49-F238E27FC236}">
                <a16:creationId xmlns:a16="http://schemas.microsoft.com/office/drawing/2014/main" id="{F4E66F95-B599-3399-3CD6-45F68E01D2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92162" name="Rectangle 7">
            <a:extLst>
              <a:ext uri="{FF2B5EF4-FFF2-40B4-BE49-F238E27FC236}">
                <a16:creationId xmlns:a16="http://schemas.microsoft.com/office/drawing/2014/main" id="{05552330-E45E-7FE1-D246-6630529E29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A4E32-EBAF-9D4E-8E84-49C74C8E6F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3" name="Rectangle 2">
            <a:extLst>
              <a:ext uri="{FF2B5EF4-FFF2-40B4-BE49-F238E27FC236}">
                <a16:creationId xmlns:a16="http://schemas.microsoft.com/office/drawing/2014/main" id="{75A7EF42-353B-1992-C79F-1D7964D6C0A5}"/>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119466E5-76D7-2365-AB08-156E66E74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VENUS BY GALILEO: This false-color image is a near-infrared map of lower-level clouds on the night side of Venus, obtained by the Near Infrared Mapping Spectrometer aboard the Galileo spacecraft as it approached the planet's night side on February 10, 1990. Bright slivers of sunlit high clouds are visible above and below the dark, glowing hemisphere. The spacecraft is about 100,000 kilometers (60,000 miles) above the planet. An infrared wavelength of 2.3 microns (about three times the longest wavelength visible to the human eye) was used. The map shows the turbulent, cloudy middle atmosphere some 50-55 kilometers (30- 33 miles) above the surface, 10-16 kilometers or 6-10 miles below the visible </a:t>
            </a:r>
            <a:r>
              <a:rPr lang="en-US" altLang="en-US" dirty="0" err="1">
                <a:latin typeface="Times New Roman" panose="02020603050405020304" pitchFamily="18" charset="0"/>
                <a:ea typeface="ＭＳ Ｐゴシック" panose="020B0600070205080204" pitchFamily="34" charset="-128"/>
              </a:rPr>
              <a:t>cloudtops</a:t>
            </a:r>
            <a:r>
              <a:rPr lang="en-US" altLang="en-US" dirty="0">
                <a:latin typeface="Times New Roman" panose="02020603050405020304" pitchFamily="18" charset="0"/>
                <a:ea typeface="ＭＳ Ｐゴシック" panose="020B0600070205080204" pitchFamily="34" charset="-128"/>
              </a:rPr>
              <a:t>. The red color represents the radiant heat from the lower atmosphere (about 400 degrees Fahrenheit) shining through the sulfuric acid clouds, which appear as much as 10 times darker than the bright gaps between clouds. This cloud layer is at about -30 degrees Fahrenheit, at a pressure about 1/2 Earth's surface atmospheric pressure. Near the equator, the clouds appear fluffy and blocky; farther north, they are stretched out into East-West filaments by winds estimated at more than 150 mph, while the poles are capped by thick clouds at this altitude.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98EE0FF-6259-FCD8-94CD-95DA1CBA0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91F33-11BB-B247-8835-0F35BFB7E7C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9D199897-0CAB-5406-8609-4B618CD8DE60}"/>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1F09EFDD-4893-E600-627C-C8C7D3CE6D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video created from images taken by NASA's Cassini spacecraft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C657D1E-0C13-6EC7-DA29-0E7022C8A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1A161-9279-F547-9E2D-A9B726C0A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6AFD2882-BFD0-2BA2-8446-0C01C9F67366}"/>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EE45090-9B9A-D00B-0380-E8C7E0285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B6FC95E7-5A85-F07F-37DE-8E79ED840F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D67857-0800-1244-85CF-65CB4BD278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5D2DA0C1-E10B-C6FB-6FF2-6394F47711C5}"/>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AA5F40C9-673D-FAC4-9CCD-F83E4154A1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During the first two minutes of entry, the probe experienced temperatures twice as hot as the Sun's surface and deceleration forces as great as 230 </a:t>
            </a:r>
            <a:r>
              <a:rPr lang="en-US" i="1" dirty="0"/>
              <a:t>g</a:t>
            </a:r>
            <a:r>
              <a:rPr lang="en-US" dirty="0"/>
              <a:t>'s as it was slowed by the atmosphere. The Galileo Orbiter, which entered orbit around Jupiter a few hours after the Probe's descent, recorded 57.6 minutes of data from instruments before the Probe fell silent. Because of an unexplained 53-second delay at the start of transmission, direct atmospheric measurements started deeper in the atmosphere than originally planned (0.35 bars instead of 0.1 bars). All six scientific instruments onboard the Probe operated properly.</a:t>
            </a:r>
          </a:p>
          <a:p>
            <a:pPr eaLnBrk="1" hangingPunct="1"/>
            <a:endParaRPr lang="en-US" altLang="en-US" dirty="0">
              <a:latin typeface="Times New Roman" panose="02020603050405020304" pitchFamily="18" charset="0"/>
              <a:ea typeface="ＭＳ Ｐゴシック" panose="020B0600070205080204" pitchFamily="34" charset="-128"/>
            </a:endParaRPr>
          </a:p>
          <a:p>
            <a:pPr marL="171450" indent="-171450" eaLnBrk="1" hangingPunct="1">
              <a:buFont typeface="Arial" panose="020B0604020202020204" pitchFamily="34" charset="0"/>
              <a:buChar char="•"/>
            </a:pPr>
            <a:r>
              <a:rPr lang="en-US" dirty="0"/>
              <a:t>upper atmospheric densities and temperatures that are significantly higher than predicted by most models --- an additional source of heating besides sunlight appears necessary to account for them</a:t>
            </a:r>
            <a:endParaRPr lang="en-US" dirty="0">
              <a:latin typeface="Times New Roman" panose="02020603050405020304" pitchFamily="18" charset="0"/>
              <a:ea typeface="ＭＳ Ｐゴシック" panose="020B0600070205080204" pitchFamily="34" charset="-128"/>
            </a:endParaRPr>
          </a:p>
          <a:p>
            <a:pPr marL="171450" indent="-171450" eaLnBrk="1" hangingPunct="1">
              <a:buFont typeface="Arial" panose="020B0604020202020204" pitchFamily="34" charset="0"/>
              <a:buChar char="•"/>
            </a:pPr>
            <a:r>
              <a:rPr lang="en-US" dirty="0"/>
              <a:t>deep atmosphere is drier than expected and is convective</a:t>
            </a:r>
            <a:endParaRPr lang="en-US" dirty="0">
              <a:latin typeface="Times New Roman" panose="02020603050405020304" pitchFamily="18" charset="0"/>
              <a:ea typeface="ＭＳ Ｐゴシック" panose="020B0600070205080204"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data transmission ended at an atmospheric pressure of 23 bars and a temperature of 305 F (152 C) --- upward and downward winds appear to be much stronger than expected, requiring a revision of ideas about the escape of heat from Jupiter's interior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visibility much greater than expected, no thick clouds --- laser beam to small mirror attached to probe used </a:t>
            </a:r>
          </a:p>
          <a:p>
            <a:pPr marL="171450" indent="-171450" eaLnBrk="1" hangingPunct="1">
              <a:buFont typeface="Arial" panose="020B0604020202020204" pitchFamily="34" charset="0"/>
              <a:buChar char="•"/>
            </a:pPr>
            <a:r>
              <a:rPr lang="en-US" dirty="0">
                <a:latin typeface="Times New Roman" panose="02020603050405020304" pitchFamily="18" charset="0"/>
                <a:ea typeface="ＭＳ Ｐゴシック" panose="020B0600070205080204" pitchFamily="34" charset="-128"/>
              </a:rPr>
              <a:t>high winds at depth powered by Jupiter not Sun</a:t>
            </a:r>
          </a:p>
          <a:p>
            <a:pPr marL="171450" indent="-171450" eaLnBrk="1" hangingPunct="1">
              <a:buFont typeface="Arial" panose="020B0604020202020204" pitchFamily="34" charset="0"/>
              <a:buChar char="•"/>
            </a:pPr>
            <a:r>
              <a:rPr lang="en-US" dirty="0"/>
              <a:t>no optical lightning flashes observed, but many discharges were observed at radio frequencies at distances about an Earth-diameter away from the craft --- bolts are much stronger than Earth's, but radio wave intensity suggests lightning activity is 3-10 times less than on Earth</a:t>
            </a:r>
            <a:endParaRPr 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220A18BC-A7CF-CB1C-5627-6AAC172CFC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8B9DBD-8640-2D46-BC32-173EAAD215E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AE317EBF-1FB9-BA1C-29BE-3B5DFC680734}"/>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1A433821-425A-11B2-5A1D-3D36CC95C9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C2H2 is acetylene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69AD779D-177E-E665-21A4-A2E4EE5651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897B0F-9B7C-224D-A1D9-77E920DC18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47C14111-79A9-AAEA-45DB-7A60ABC7176C}"/>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751AA7B-FB4D-75C2-868B-9B5B71EAC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83F202D-38B3-9D0B-07B2-5967079EB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A71A5-3260-3B4A-929E-8FA6ED7E7F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466C7E3C-274A-91CF-1D53-6C829B945B86}"/>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6B1C2A6B-27FB-D232-9841-6F912BF6A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6">
            <a:extLst>
              <a:ext uri="{FF2B5EF4-FFF2-40B4-BE49-F238E27FC236}">
                <a16:creationId xmlns:a16="http://schemas.microsoft.com/office/drawing/2014/main" id="{5512586C-4910-11D7-A082-3C56ECE8F04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71682" name="Rectangle 7">
            <a:extLst>
              <a:ext uri="{FF2B5EF4-FFF2-40B4-BE49-F238E27FC236}">
                <a16:creationId xmlns:a16="http://schemas.microsoft.com/office/drawing/2014/main" id="{2C7E3411-D7D9-663C-BE69-D8587ADCD4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1F3E9E-F1E0-7E44-97D1-F82F2521134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09E72041-5576-3628-5FEB-EF5C5E73463D}"/>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8A2481BC-76E3-1652-B581-87CBF369B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long-lived jet stream that has swirled around the ringed planet's north pole for more than 30 years Voyager in the early 1980s, still there when Cassini arrived in 2004</a:t>
            </a:r>
          </a:p>
          <a:p>
            <a:r>
              <a:rPr lang="en-US" altLang="en-US" dirty="0">
                <a:latin typeface="Times New Roman" panose="02020603050405020304" pitchFamily="18" charset="0"/>
                <a:ea typeface="ＭＳ Ｐゴシック" panose="020B0600070205080204" pitchFamily="34" charset="-128"/>
              </a:rPr>
              <a:t>20,000 miles (32,000 kilometers) wide, and thermal images show that it reaches roughly 60 miles (100 km) down into Saturn's atmosphere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Why? computer simulations of a jet stream flowing in a curving path near Saturn's north pole affected by small perturbations in the jet — the kind one might expect from jostling with other air currents — make it meander into a hexagonal shape … best hexagonal involves shallow jets at the cloud level … winds below the cloud level apparently help keep the shape of the hexagon sharp and control the rate at which the hexagon drifts</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SATURN BY CASSINI: This collage of images from NASA's Cassini spacecraft shows Saturn's northern hemisphere and rings as viewed with four different spectral filters. Each filter is sensitive to different wavelengths of light and reveals clouds and hazes at different altitudes.  Clockwise from top left, the filters used are sensitive to violet (420 nanometers), red (648 nanometers), near-infrared (728 nanometers) and infrared (939 nanometers) light.  The image was taken with the Cassini spacecraft wide-angle camera on Dec. 2, 2016, at a distance of about 400,000 miles (640,000 kilometers) from Saturn. Image scale is 95 miles (153 kilometers) per pixel. The images have been enlarged by a factor of two. The original versions of these images, as sent by the spacecraft, have a size of 256 pixels by 256 pixels. Cassini's images are sometimes planned to be compressed to smaller sizes due to data storage limitations on the spacecraft, or to allow a larger number of images to be taken than would otherwise be possible.  These images were obtained about two days before its first close pass by the outer edges of Saturn's main rings during its penultimate mission phase. </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D6A47CA-5D5D-F42A-DF3E-736618DF5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AEE6AC-736C-274C-9400-06C9628F7BA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CA2D1CAE-C03E-CA9B-F295-70BB6FCE35A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575195E-770D-B74A-9CCB-37E16907BA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SATURN BY CASSINI: eye of the hexagonal cloud structure at Saturn’s north pole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36ABAFAB-EFF8-60C9-DBF3-C465E8D5C0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1D0C8F-600F-BC4F-9EAE-370712EF86D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23D5F9AE-C623-58D8-3980-1E73775A4AD4}"/>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22C9A05F-BD4A-2255-609B-51F18B60C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E0C5C73F-6363-2FA7-DAE8-A8CDFB3B39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A522BE-63B5-3642-A438-34EB7EF4459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0129C034-A2EB-CFE4-F084-674B210389E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70B58610-1DC2-C2A5-1E0B-3F7B10BCE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2482A449-415E-A988-736C-788FBE21AC5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3250" name="Rectangle 7">
            <a:extLst>
              <a:ext uri="{FF2B5EF4-FFF2-40B4-BE49-F238E27FC236}">
                <a16:creationId xmlns:a16="http://schemas.microsoft.com/office/drawing/2014/main" id="{22603B53-919E-4D1A-59B6-B39CC45A72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19E9CA-8C58-BF4C-80C6-2206DBE332BB}" type="slidenum">
              <a:rPr lang="en-US" altLang="en-US" smtClean="0">
                <a:solidFill>
                  <a:srgbClr val="000000"/>
                </a:solidFill>
              </a:rPr>
              <a:pPr>
                <a:spcBef>
                  <a:spcPct val="0"/>
                </a:spcBef>
              </a:pPr>
              <a:t>2</a:t>
            </a:fld>
            <a:endParaRPr lang="en-US" altLang="en-US">
              <a:solidFill>
                <a:srgbClr val="000000"/>
              </a:solidFill>
            </a:endParaRPr>
          </a:p>
        </p:txBody>
      </p:sp>
      <p:sp>
        <p:nvSpPr>
          <p:cNvPr id="53251" name="Rectangle 2">
            <a:extLst>
              <a:ext uri="{FF2B5EF4-FFF2-40B4-BE49-F238E27FC236}">
                <a16:creationId xmlns:a16="http://schemas.microsoft.com/office/drawing/2014/main" id="{FFD07489-BB0C-CE82-82C6-4810A302763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4BEBDCE7-BA44-D2BA-1AA7-870E7C0848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Pluto by New Horizons</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upper left image samples temperatures near the top of Neptune's troposphere (near 100 millibar pressure, which is one-tenth the Earth atmospheric pressure at sea level). The hottest temperatures are indicated at the lower part of the image, at Neptune's south pole. The lower two images, taken 6.3 hours apart, sample temperatures at higher altitudes in Neptune's stratosphere. They do show generally warmer temperatures near, but not at, the south pole. They also show a distinct warm area which can be seen in the lower left image and rotated completely around the back of the planet and returned to the earth-facing hemisphere in the lower right image.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images were obtained with the Very Large Telescope in Chile, using an imager/spectrometer for mid-infrared wavelengths on Sept. 1 and 2, 2006.</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855F3D16-0F7D-F5A1-870E-36AA77A079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A30C4B-221E-CD4C-BCAC-599F3B22439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31238B6D-58A4-C050-1ABC-2247DAAD289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FBBCA13-D60E-8F2F-3F49-FB8B8DA1A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Times New Roman" panose="02020603050405020304" pitchFamily="18" charset="0"/>
                <a:ea typeface="ＭＳ Ｐゴシック" panose="020B0600070205080204" pitchFamily="34" charset="-128"/>
              </a:rPr>
              <a:t>Jup</a:t>
            </a:r>
            <a:r>
              <a:rPr lang="en-US" altLang="en-US" dirty="0">
                <a:latin typeface="Times New Roman" panose="02020603050405020304" pitchFamily="18" charset="0"/>
                <a:ea typeface="ＭＳ Ｐゴシック" panose="020B0600070205080204" pitchFamily="34" charset="-128"/>
              </a:rPr>
              <a:t> gravity = 25 m/s2 at cloud tops … T = 125K</a:t>
            </a:r>
          </a:p>
          <a:p>
            <a:pPr eaLnBrk="1" hangingPunct="1"/>
            <a:r>
              <a:rPr lang="en-US" altLang="en-US" dirty="0">
                <a:latin typeface="Times New Roman" panose="02020603050405020304" pitchFamily="18" charset="0"/>
                <a:ea typeface="ＭＳ Ｐゴシック" panose="020B0600070205080204" pitchFamily="34" charset="-128"/>
              </a:rPr>
              <a:t>Sat gravity = 10 m/s2 at cloud tops … T = 95K</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9AC6269-8798-78D1-6CBA-1C6250A87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0101B7-76A1-2049-8781-BDEC2EC86A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6B6D4FD-F467-8EB6-15E2-C842CC012999}"/>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E3EC8EEE-4C10-0891-D555-15D39F9B1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Saturn storm --- As Saturn rotated, the storm continued to drag around the planet like a ribbon, covering 5 billion square kilometers, until one day the tail of the storm collided with the head of the storm and they annihilated each other.  Then, over just a week, the storm’s activity ceased.  Scientists still aren’t sure why the storm abruptly ended, he noted.</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89AC6269-8798-78D1-6CBA-1C6250A87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0101B7-76A1-2049-8781-BDEC2EC86A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6B6D4FD-F467-8EB6-15E2-C842CC012999}"/>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E3EC8EEE-4C10-0891-D555-15D39F9B1A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spectrometer was designed to investigate gases, measured the ring particles because they hit the spacecraft at such high velocities they vaporized</a:t>
            </a:r>
          </a:p>
          <a:p>
            <a:pPr eaLnBrk="1" hangingPunct="1"/>
            <a:r>
              <a:rPr lang="en-US" altLang="en-US" dirty="0" err="1">
                <a:latin typeface="Times New Roman" panose="02020603050405020304" pitchFamily="18" charset="0"/>
                <a:ea typeface="ＭＳ Ｐゴシック" panose="020B0600070205080204" pitchFamily="34" charset="-128"/>
              </a:rPr>
              <a:t>laser+mirror-on-arm</a:t>
            </a:r>
            <a:r>
              <a:rPr lang="en-US" altLang="en-US" dirty="0">
                <a:latin typeface="Times New Roman" panose="02020603050405020304" pitchFamily="18" charset="0"/>
                <a:ea typeface="ＭＳ Ｐゴシック" panose="020B0600070205080204" pitchFamily="34" charset="-128"/>
              </a:rPr>
              <a:t> experiment revealed possible NH3 patchy clouds</a:t>
            </a:r>
          </a:p>
        </p:txBody>
      </p:sp>
    </p:spTree>
    <p:extLst>
      <p:ext uri="{BB962C8B-B14F-4D97-AF65-F5344CB8AC3E}">
        <p14:creationId xmlns:p14="http://schemas.microsoft.com/office/powerpoint/2010/main" val="212116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F8E3A08A-DA15-C326-060B-6357E00A57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CA3B5-C54D-5E4D-89FA-68907F72CC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5BEAD7FE-C73A-AE61-6693-F83394BCBF7F}"/>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8F7E678-BDA4-5BA8-E9E3-A6EB0B1D5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H2S = hydrogen sulfide</a:t>
            </a:r>
          </a:p>
          <a:p>
            <a:pPr eaLnBrk="1" hangingPunct="1"/>
            <a:r>
              <a:rPr lang="en-US" altLang="en-US">
                <a:latin typeface="Times New Roman" panose="02020603050405020304" pitchFamily="18" charset="0"/>
                <a:ea typeface="ＭＳ Ｐゴシック" panose="020B0600070205080204" pitchFamily="34" charset="-128"/>
              </a:rPr>
              <a:t>NH4SH = ammonium hydrosulfide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BF68A36-C75E-1FA1-66E3-E264B28ABB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603008-C58B-C34C-93BB-C864574919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2A189E9E-E34B-22D7-8D45-D12BF93E1DF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1AAABC85-F354-CB92-F8AC-BE3E40CCA4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NEPTUNE BY HST: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49B084A-5D05-5BFD-E587-B8CE4FC0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76F146-852E-E045-9843-AE49F1D69A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A9F66CC4-03F1-2C7C-EFD6-60164A46C6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ED5F0098-6828-69C8-7C74-513B01C40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URANUS BY HST: four major rings and by 8 of its 17 known satellites … taken 8/8/98 with NICMOS</a:t>
            </a:r>
          </a:p>
          <a:p>
            <a:r>
              <a:rPr lang="en-US" altLang="en-US">
                <a:latin typeface="Times New Roman" panose="02020603050405020304" pitchFamily="18" charset="0"/>
                <a:ea typeface="ＭＳ Ｐゴシック" panose="020B0600070205080204" pitchFamily="34" charset="-128"/>
              </a:rPr>
              <a:t>HST found about 20 clouds - nearly as many clouds on Uranus as the previous total in the history of modern observations</a:t>
            </a:r>
          </a:p>
          <a:p>
            <a:r>
              <a:rPr lang="en-US" altLang="en-US">
                <a:latin typeface="Times New Roman" panose="02020603050405020304" pitchFamily="18" charset="0"/>
                <a:ea typeface="ＭＳ Ｐゴシック" panose="020B0600070205080204" pitchFamily="34" charset="-128"/>
              </a:rPr>
              <a:t>orange-colored clouds near the prominent bright band circle the planet at more than 300 mph (500 km/h)</a:t>
            </a:r>
          </a:p>
          <a:p>
            <a:r>
              <a:rPr lang="en-US" altLang="en-US">
                <a:latin typeface="Times New Roman" panose="02020603050405020304" pitchFamily="18" charset="0"/>
                <a:ea typeface="ＭＳ Ｐゴシック" panose="020B0600070205080204" pitchFamily="34" charset="-128"/>
              </a:rPr>
              <a:t>one of the clouds on the right-hand side is brighter than any other cloud ever seen on Uranus</a:t>
            </a:r>
          </a:p>
          <a:p>
            <a:r>
              <a:rPr lang="en-US" altLang="en-US">
                <a:latin typeface="Times New Roman" panose="02020603050405020304" pitchFamily="18" charset="0"/>
                <a:ea typeface="ＭＳ Ｐゴシック" panose="020B0600070205080204" pitchFamily="34" charset="-128"/>
              </a:rPr>
              <a:t>colors indicate altitude: </a:t>
            </a:r>
          </a:p>
          <a:p>
            <a:r>
              <a:rPr lang="en-US" altLang="en-US">
                <a:latin typeface="Times New Roman" panose="02020603050405020304" pitchFamily="18" charset="0"/>
                <a:ea typeface="ＭＳ Ｐゴシック" panose="020B0600070205080204" pitchFamily="34" charset="-128"/>
              </a:rPr>
              <a:t>     green and blue regions show where the atmosphere is clear and sunlight can penetrate deep into Uranus</a:t>
            </a:r>
          </a:p>
          <a:p>
            <a:r>
              <a:rPr lang="en-US" altLang="en-US">
                <a:latin typeface="Times New Roman" panose="02020603050405020304" pitchFamily="18" charset="0"/>
                <a:ea typeface="ＭＳ Ｐゴシック" panose="020B0600070205080204" pitchFamily="34" charset="-128"/>
              </a:rPr>
              <a:t>     yellow and gray regions the sunlight reflects from a higher haze or cloud layer</a:t>
            </a:r>
          </a:p>
          <a:p>
            <a:r>
              <a:rPr lang="en-US" altLang="en-US">
                <a:latin typeface="Times New Roman" panose="02020603050405020304" pitchFamily="18" charset="0"/>
                <a:ea typeface="ＭＳ Ｐゴシック" panose="020B0600070205080204" pitchFamily="34" charset="-128"/>
              </a:rPr>
              <a:t>     orange and red colors indicate very high clouds, such as cirrus clouds on Earth.</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The Hubble image is one of the first images revealing the precession of the brightest ring with respect to a previous image [PRC97-36a]. Precession makes the fainter part of the ring (currently on the upper right-hand side) slide around Uranus once every nine months. The fading is caused by ring particles crowding and hiding each other on one side of their eight-hour orbit around Uranus.</a:t>
            </a:r>
          </a:p>
          <a:p>
            <a:r>
              <a:rPr lang="en-US" altLang="en-US">
                <a:latin typeface="Times New Roman" panose="02020603050405020304" pitchFamily="18" charset="0"/>
                <a:ea typeface="ＭＳ Ｐゴシック" panose="020B0600070205080204" pitchFamily="34" charset="-128"/>
              </a:rPr>
              <a:t>The blue, green and red components of this false-color image correspond to exposures taken at near-infrared wavelengths of 0.9, 1.1, and 1.7 micrometers. Thus, regions on Uranus appearing blue, for example, reflect more sunlight at 0.9 micrometer than at the longer wavelengths. Apparent colors on Uranus are caused by absorption of methane gas in its atmosphere, an effect comparable to absorption in our atmosphere which can make distant clouds appear red.</a:t>
            </a:r>
          </a:p>
          <a:p>
            <a:r>
              <a:rPr lang="en-US" altLang="en-US">
                <a:latin typeface="Times New Roman" panose="02020603050405020304" pitchFamily="18" charset="0"/>
                <a:ea typeface="ＭＳ Ｐゴシック" panose="020B0600070205080204" pitchFamily="34" charset="-128"/>
              </a:rPr>
              <a:t>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C6A23A1-5853-5D61-89E0-54D4A0930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D5E0-4227-434E-81C0-3E75250439E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69A1541F-D16E-5351-ED10-C96512CD95E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30719421-7020-CA60-33D1-7335A1A7C1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NEPTUNE BY HST: Comparing August 2002 observations to similar observations in 1996, the authors found that Neptune’s reflectivity averaged across the planet’s face (disk-averaged) increased by 3.2% at 467 nm (blue), 5.6% at 673 nm (red), and 40% in the 850 nm–1000 nm band (near infrared). These changes result from even larger brightness increases in restricted latitude bands, reaching 100% in some cases. The reason for the increases may be seasonal forcing, which is the seasonal variation in local solar heating. </a:t>
            </a:r>
          </a:p>
          <a:p>
            <a:r>
              <a:rPr lang="en-US" altLang="en-US">
                <a:latin typeface="Times New Roman" panose="02020603050405020304" pitchFamily="18" charset="0"/>
                <a:ea typeface="ＭＳ Ｐゴシック" panose="020B0600070205080204" pitchFamily="34" charset="-128"/>
              </a:rPr>
              <a:t>Because Neptune’s equatorial plane is inclined 29º to its orbit plane, it is subject to seasonal solar forcing during its 164.8-year orbit of the sun. The resulting local variation in incident sunlight is similar in fractional amplitude to that on the earth, which has a 23.5º inclination, but the absolute variation is 900 times smaller and the rate of change is slower by an additional factor of 165. Remarkably, there is now evidence that Neptune is responding measurably to this weak forcing (of the sun’s heat). The long record of disk-averaged observations from Earth provides a key piece of evidence. When blue-filter (467-nm) observations with the Hubble Space Telescope from 1994 to 2002 are added to blue-filter (472-nm) Earth-based results of Lockwood and Thompson, the combined disk-averaged variation from 1972 to 2002 is consistent with a simple seasonal model having a hemispheric response delay relative to solar forcing of ~30 years (~73% of a full season).</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8A433AD-3CD1-CF86-03D2-7293F82706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6F6667-371A-A64F-90D7-29C8E7ED60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2929ED10-08DE-CC83-D5A8-937300DC3F7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058FC943-2365-2701-DA2E-B62516114C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Univers Std 57 Condensed, Arial" charset="0"/>
                <a:ea typeface="ＭＳ Ｐゴシック" panose="020B0600070205080204" pitchFamily="34" charset="-128"/>
              </a:rPr>
              <a:t>The best-fit seasonal model (dashed curve, A) has its peak ~2020, which is delayed 15.1 years relative to the hemispheric solar forcing peak in 2005 (B), when the subsolar latitude will be at its southern extreme. </a:t>
            </a:r>
            <a:endParaRPr lang="en-US" altLang="en-US" dirty="0">
              <a:latin typeface="AGaramond, Garamond, Times New "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508F5BA-0FCD-632E-57B4-4D3EEFAFC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8B8BF7-CAC0-8C40-AFBF-EA6F47D5AF2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B64621CA-9A13-F736-1DB1-5A46318D8099}"/>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7FDCA799-DB97-0AA6-ACCD-82B42D365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002D0-C4B8-3998-E981-2B5EE33254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FE013D-7460-AD45-99EE-463765FDBF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6258" name="Rectangle 2">
            <a:extLst>
              <a:ext uri="{FF2B5EF4-FFF2-40B4-BE49-F238E27FC236}">
                <a16:creationId xmlns:a16="http://schemas.microsoft.com/office/drawing/2014/main" id="{9AD5D19D-6740-AE4A-D004-1AABCE4107E5}"/>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1ED7AEDE-CF47-0E7C-60A4-2BAC66EFA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6">
            <a:extLst>
              <a:ext uri="{FF2B5EF4-FFF2-40B4-BE49-F238E27FC236}">
                <a16:creationId xmlns:a16="http://schemas.microsoft.com/office/drawing/2014/main" id="{788F984F-5775-DDE3-F34E-B6931F0BA9D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55298" name="Rectangle 7">
            <a:extLst>
              <a:ext uri="{FF2B5EF4-FFF2-40B4-BE49-F238E27FC236}">
                <a16:creationId xmlns:a16="http://schemas.microsoft.com/office/drawing/2014/main" id="{6CBCAD54-0EDC-BBFB-116C-C09CD2CFBB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756FCD-008C-6C49-9020-25429598C2E5}" type="slidenum">
              <a:rPr lang="en-US" altLang="en-US" smtClean="0">
                <a:solidFill>
                  <a:srgbClr val="000000"/>
                </a:solidFill>
              </a:rPr>
              <a:pPr>
                <a:spcBef>
                  <a:spcPct val="0"/>
                </a:spcBef>
              </a:pPr>
              <a:t>3</a:t>
            </a:fld>
            <a:endParaRPr lang="en-US" altLang="en-US">
              <a:solidFill>
                <a:srgbClr val="000000"/>
              </a:solidFill>
            </a:endParaRPr>
          </a:p>
        </p:txBody>
      </p:sp>
      <p:sp>
        <p:nvSpPr>
          <p:cNvPr id="55299" name="Rectangle 2">
            <a:extLst>
              <a:ext uri="{FF2B5EF4-FFF2-40B4-BE49-F238E27FC236}">
                <a16:creationId xmlns:a16="http://schemas.microsoft.com/office/drawing/2014/main" id="{5A5E459C-E406-A48B-EF7F-8B456E8C1416}"/>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D43B321-F21C-EB7F-651E-8A52ACB89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Pluto by New Horizons</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1AF968C-881E-0C2C-9A10-660751674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1373F-C4BE-6247-B887-10801766600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2">
            <a:extLst>
              <a:ext uri="{FF2B5EF4-FFF2-40B4-BE49-F238E27FC236}">
                <a16:creationId xmlns:a16="http://schemas.microsoft.com/office/drawing/2014/main" id="{B06E84F0-211C-F1A7-6C6D-83A3ACB5AA08}"/>
              </a:ext>
            </a:extLst>
          </p:cNvPr>
          <p:cNvSpPr>
            <a:spLocks noGrp="1" noRot="1" noChangeAspect="1" noChangeArrowheads="1" noTextEdit="1"/>
          </p:cNvSpPr>
          <p:nvPr>
            <p:ph type="sldImg"/>
          </p:nvPr>
        </p:nvSpPr>
        <p:spPr>
          <a:solidFill>
            <a:srgbClr val="FFFFFF"/>
          </a:solidFill>
          <a:ln/>
        </p:spPr>
      </p:sp>
      <p:sp>
        <p:nvSpPr>
          <p:cNvPr id="98307" name="Rectangle 3">
            <a:extLst>
              <a:ext uri="{FF2B5EF4-FFF2-40B4-BE49-F238E27FC236}">
                <a16:creationId xmlns:a16="http://schemas.microsoft.com/office/drawing/2014/main" id="{BE64767C-1A03-68EE-6BE8-EEF466AC236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77FE65D4-B9B8-D10E-45BC-5683333C7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096B87-8150-F748-95B8-93414ADF0B3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8306" name="Rectangle 1026">
            <a:extLst>
              <a:ext uri="{FF2B5EF4-FFF2-40B4-BE49-F238E27FC236}">
                <a16:creationId xmlns:a16="http://schemas.microsoft.com/office/drawing/2014/main" id="{1348DA9D-32F6-018E-0E60-BE1C605ECD0D}"/>
              </a:ext>
            </a:extLst>
          </p:cNvPr>
          <p:cNvSpPr>
            <a:spLocks noGrp="1" noRot="1" noChangeAspect="1" noChangeArrowheads="1" noTextEdit="1"/>
          </p:cNvSpPr>
          <p:nvPr>
            <p:ph type="sldImg"/>
          </p:nvPr>
        </p:nvSpPr>
        <p:spPr>
          <a:ln/>
        </p:spPr>
      </p:sp>
      <p:sp>
        <p:nvSpPr>
          <p:cNvPr id="98307" name="Rectangle 1027">
            <a:extLst>
              <a:ext uri="{FF2B5EF4-FFF2-40B4-BE49-F238E27FC236}">
                <a16:creationId xmlns:a16="http://schemas.microsoft.com/office/drawing/2014/main" id="{F3CDF5AA-40D5-94D4-09AE-AF43BD63B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Terrestrial pressures at surface … Jovian pressures at base of molecular layers shown on p 276-277 figures in 2</a:t>
            </a:r>
            <a:r>
              <a:rPr lang="en-US" altLang="en-US" baseline="30000" dirty="0">
                <a:latin typeface="Times New Roman" panose="02020603050405020304" pitchFamily="18" charset="0"/>
                <a:ea typeface="ＭＳ Ｐゴシック" panose="020B0600070205080204" pitchFamily="34" charset="-128"/>
              </a:rPr>
              <a:t>nd</a:t>
            </a:r>
            <a:r>
              <a:rPr lang="en-US" altLang="en-US" dirty="0">
                <a:latin typeface="Times New Roman" panose="02020603050405020304" pitchFamily="18" charset="0"/>
                <a:ea typeface="ＭＳ Ｐゴシック" panose="020B0600070205080204" pitchFamily="34" charset="-128"/>
              </a:rPr>
              <a:t> edition</a:t>
            </a:r>
          </a:p>
          <a:p>
            <a:pPr eaLnBrk="1" hangingPunct="1"/>
            <a:r>
              <a:rPr lang="en-US" altLang="en-US" dirty="0">
                <a:latin typeface="Times New Roman" panose="02020603050405020304" pitchFamily="18" charset="0"/>
                <a:ea typeface="ＭＳ Ｐゴシック" panose="020B0600070205080204" pitchFamily="34" charset="-128"/>
              </a:rPr>
              <a:t>Terrestrial scale heights at surface … Jovian scale heights at 1 bar</a:t>
            </a:r>
          </a:p>
          <a:p>
            <a:pPr eaLnBrk="1" hangingPunct="1"/>
            <a:r>
              <a:rPr lang="en-US" altLang="en-US" dirty="0">
                <a:latin typeface="Times New Roman" panose="02020603050405020304" pitchFamily="18" charset="0"/>
                <a:ea typeface="ＭＳ Ｐゴシック" panose="020B0600070205080204" pitchFamily="34" charset="-128"/>
              </a:rPr>
              <a:t>N2 has triple bond, so very stable</a:t>
            </a:r>
          </a:p>
          <a:p>
            <a:pPr eaLnBrk="1" hangingPunct="1"/>
            <a:r>
              <a:rPr lang="en-US" altLang="en-US" dirty="0">
                <a:latin typeface="Times New Roman" panose="02020603050405020304" pitchFamily="18" charset="0"/>
                <a:ea typeface="ＭＳ Ｐゴシック" panose="020B0600070205080204" pitchFamily="34" charset="-128"/>
              </a:rPr>
              <a:t>O2 has double bond</a:t>
            </a:r>
          </a:p>
          <a:p>
            <a:pPr eaLnBrk="1" hangingPunct="1"/>
            <a:r>
              <a:rPr lang="en-US" altLang="en-US" dirty="0">
                <a:latin typeface="Times New Roman" panose="02020603050405020304" pitchFamily="18" charset="0"/>
                <a:ea typeface="ＭＳ Ｐゴシック" panose="020B0600070205080204" pitchFamily="34" charset="-128"/>
              </a:rPr>
              <a:t>Titan has 98.4% N2, 1.6% CH4</a:t>
            </a:r>
          </a:p>
          <a:p>
            <a:pPr eaLnBrk="1" hangingPunct="1"/>
            <a:r>
              <a:rPr lang="en-US" altLang="en-US" dirty="0">
                <a:latin typeface="Times New Roman" panose="02020603050405020304" pitchFamily="18" charset="0"/>
                <a:ea typeface="ＭＳ Ｐゴシック" panose="020B0600070205080204" pitchFamily="34" charset="-128"/>
              </a:rPr>
              <a:t>Jovian scale heights larger because H2 and He are so light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5978AA3C-E2A8-99CD-8207-348F4AA59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23D45-5CA3-D341-8D1A-9B9F0488F0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1529A20A-D555-6F49-68AA-B56F8CD3DA0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19512B8D-E031-6FBA-8151-B28B4804C8F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see/read first paragraph of section 4.4 on page 100</a:t>
            </a:r>
          </a:p>
          <a:p>
            <a:pPr eaLnBrk="1" hangingPunct="1"/>
            <a:r>
              <a:rPr lang="en-US" altLang="en-US">
                <a:latin typeface="Times New Roman" panose="02020603050405020304" pitchFamily="18" charset="0"/>
                <a:ea typeface="ＭＳ Ｐゴシック" panose="020B0600070205080204" pitchFamily="34" charset="-128"/>
              </a:rPr>
              <a:t>NH4SH = ammonium hydrosulfide</a:t>
            </a:r>
          </a:p>
          <a:p>
            <a:pPr eaLnBrk="1" hangingPunct="1"/>
            <a:r>
              <a:rPr lang="en-US" altLang="en-US">
                <a:latin typeface="Times New Roman" panose="02020603050405020304" pitchFamily="18" charset="0"/>
                <a:ea typeface="ＭＳ Ｐゴシック" panose="020B0600070205080204" pitchFamily="34" charset="-128"/>
              </a:rPr>
              <a:t>H2S = hydrogen sulfide</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A3F11248-2CD0-4600-5B35-6AD75AD6115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95475ADA-39E7-E240-8899-5672EC384378}" type="slidenum">
              <a:rPr lang="en-US" altLang="en-US" baseline="0">
                <a:solidFill>
                  <a:srgbClr val="000000"/>
                </a:solidFill>
              </a:rPr>
              <a:pPr algn="r" eaLnBrk="1" hangingPunct="1">
                <a:spcBef>
                  <a:spcPct val="0"/>
                </a:spcBef>
              </a:pPr>
              <a:t>33</a:t>
            </a:fld>
            <a:endParaRPr lang="en-US" altLang="en-US" baseline="0">
              <a:solidFill>
                <a:srgbClr val="000000"/>
              </a:solidFill>
            </a:endParaRPr>
          </a:p>
        </p:txBody>
      </p:sp>
      <p:sp>
        <p:nvSpPr>
          <p:cNvPr id="106498" name="Rectangle 2">
            <a:extLst>
              <a:ext uri="{FF2B5EF4-FFF2-40B4-BE49-F238E27FC236}">
                <a16:creationId xmlns:a16="http://schemas.microsoft.com/office/drawing/2014/main" id="{D6E8C30F-E9BA-3B8D-BE1F-C3403D57106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ECE6FA35-CABD-5C25-6927-4ECAEAEBDFD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926B9CDA-3263-738F-1287-C43B8C6723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C694A5-0DEE-E947-A5E4-22307FA932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CE948BC9-E5F3-BFDB-18F3-216161319C3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7F7CD279-86E8-809F-1A3A-375F09B941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Galactic cosmic ray signal on 1-2 yr cycle is set of wiggles in mid 1980s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 Neptune brightnesses at 472 nm (blue squares) and 551 nm (green circles)</a:t>
            </a:r>
          </a:p>
          <a:p>
            <a:r>
              <a:rPr lang="en-US" altLang="en-US">
                <a:latin typeface="Times New Roman" panose="02020603050405020304" pitchFamily="18" charset="0"/>
                <a:ea typeface="ＭＳ Ｐゴシック" panose="020B0600070205080204" pitchFamily="34" charset="-128"/>
              </a:rPr>
              <a:t>(b) Magnitude fluctuations after detrending (a) with the fit --- errorbars represent maximum offsets. (</a:t>
            </a:r>
            <a:r>
              <a:rPr lang="en-US" altLang="en-US" b="1">
                <a:latin typeface="Times New Roman" panose="02020603050405020304" pitchFamily="18" charset="0"/>
                <a:ea typeface="ＭＳ Ｐゴシック" panose="020B0600070205080204" pitchFamily="34" charset="-128"/>
              </a:rPr>
              <a:t>c</a:t>
            </a:r>
            <a:r>
              <a:rPr lang="en-US" altLang="en-US">
                <a:latin typeface="Times New Roman" panose="02020603050405020304" pitchFamily="18" charset="0"/>
                <a:ea typeface="ＭＳ Ｐゴシック" panose="020B0600070205080204" pitchFamily="34" charset="-128"/>
              </a:rPr>
              <a:t>) </a:t>
            </a:r>
          </a:p>
          <a:p>
            <a:r>
              <a:rPr lang="en-US" altLang="en-US">
                <a:latin typeface="Times New Roman" panose="02020603050405020304" pitchFamily="18" charset="0"/>
                <a:ea typeface="ＭＳ Ｐゴシック" panose="020B0600070205080204" pitchFamily="34" charset="-128"/>
              </a:rPr>
              <a:t>(c) Solar Lyman-alpha (ultraviolet) radiation at 121.5 nm. </a:t>
            </a:r>
          </a:p>
          <a:p>
            <a:r>
              <a:rPr lang="en-US" altLang="en-US">
                <a:latin typeface="Times New Roman" panose="02020603050405020304" pitchFamily="18" charset="0"/>
                <a:ea typeface="ＭＳ Ｐゴシック" panose="020B0600070205080204" pitchFamily="34" charset="-128"/>
              </a:rPr>
              <a:t>(d) Cosmic ray count rate at Earth’s surface (neutrons from Oulu, Finland and Voyager counts for cosmic ray protons &gt;70 MeV (grey).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6819-4F85-6399-F4C4-0006E17ABF4C}"/>
            </a:ext>
          </a:extLst>
        </p:cNvPr>
        <p:cNvGrpSpPr/>
        <p:nvPr/>
      </p:nvGrpSpPr>
      <p:grpSpPr>
        <a:xfrm>
          <a:off x="0" y="0"/>
          <a:ext cx="0" cy="0"/>
          <a:chOff x="0" y="0"/>
          <a:chExt cx="0" cy="0"/>
        </a:xfrm>
      </p:grpSpPr>
      <p:sp>
        <p:nvSpPr>
          <p:cNvPr id="57345" name="Rectangle 7">
            <a:extLst>
              <a:ext uri="{FF2B5EF4-FFF2-40B4-BE49-F238E27FC236}">
                <a16:creationId xmlns:a16="http://schemas.microsoft.com/office/drawing/2014/main" id="{F2D023AC-8B68-D065-5D84-282A5222E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FAC66-297B-404D-9F86-311FD0361C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09385098-524E-1ACC-750C-5873F1F5D7B0}"/>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50B0FB12-ECE6-39AB-B92E-0597438FCFA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4210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CBB4C562-8D5E-2C0E-F647-0709F0199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D580B-E807-4049-8383-83413DDCEFB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8781E813-C725-EFBC-8441-371E5D9C8BB3}"/>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99C93A5F-4284-15F7-9A2E-C6FA5FD1DBF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D7E9-5186-85A1-970F-AA2BC9734CC1}"/>
            </a:ext>
          </a:extLst>
        </p:cNvPr>
        <p:cNvGrpSpPr/>
        <p:nvPr/>
      </p:nvGrpSpPr>
      <p:grpSpPr>
        <a:xfrm>
          <a:off x="0" y="0"/>
          <a:ext cx="0" cy="0"/>
          <a:chOff x="0" y="0"/>
          <a:chExt cx="0" cy="0"/>
        </a:xfrm>
      </p:grpSpPr>
      <p:sp>
        <p:nvSpPr>
          <p:cNvPr id="141313" name="Rectangle 7">
            <a:extLst>
              <a:ext uri="{FF2B5EF4-FFF2-40B4-BE49-F238E27FC236}">
                <a16:creationId xmlns:a16="http://schemas.microsoft.com/office/drawing/2014/main" id="{9731F076-219D-FDE2-6DCF-8A2653D419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D580B-E807-4049-8383-83413DDCEFB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BC6C3805-E536-AA53-4302-AA497EE58F3E}"/>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627A1DD5-8D93-F646-8FC2-1ED10D12FF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8381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12833D9-71AB-C6EE-05DF-0EB3DE38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4635F2-57B9-414D-A6AB-A3859AE786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BE6EFF5B-5400-1865-5314-C1CEC8A49840}"/>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C2685BF-F95E-77B3-E951-2478F5C65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shown to scale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AC657D1E-0C13-6EC7-DA29-0E7022C8A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1A161-9279-F547-9E2D-A9B726C0A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6AFD2882-BFD0-2BA2-8446-0C01C9F67366}"/>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EE45090-9B9A-D00B-0380-E8C7E0285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CH4 not on </a:t>
            </a:r>
            <a:r>
              <a:rPr lang="en-US" altLang="en-US" dirty="0" err="1">
                <a:latin typeface="Times New Roman" panose="02020603050405020304" pitchFamily="18" charset="0"/>
                <a:ea typeface="ＭＳ Ｐゴシック" panose="020B0600070205080204" pitchFamily="34" charset="-128"/>
              </a:rPr>
              <a:t>Jup</a:t>
            </a:r>
            <a:r>
              <a:rPr lang="en-US" altLang="en-US" dirty="0">
                <a:latin typeface="Times New Roman" panose="02020603050405020304" pitchFamily="18" charset="0"/>
                <a:ea typeface="ＭＳ Ｐゴシック" panose="020B0600070205080204" pitchFamily="34" charset="-128"/>
              </a:rPr>
              <a:t> and Sat … too warm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SiH4 = silane, but not known in </a:t>
            </a:r>
            <a:r>
              <a:rPr lang="en-US" altLang="en-US" dirty="0" err="1">
                <a:latin typeface="Times New Roman" panose="02020603050405020304" pitchFamily="18" charset="0"/>
                <a:ea typeface="ＭＳ Ｐゴシック" panose="020B0600070205080204" pitchFamily="34" charset="-128"/>
              </a:rPr>
              <a:t>jovian</a:t>
            </a:r>
            <a:r>
              <a:rPr lang="en-US" altLang="en-US" dirty="0">
                <a:latin typeface="Times New Roman" panose="02020603050405020304" pitchFamily="18" charset="0"/>
                <a:ea typeface="ＭＳ Ｐゴシック" panose="020B0600070205080204" pitchFamily="34" charset="-128"/>
              </a:rPr>
              <a:t> atm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PH3 = phosphine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H2S = hydrogen sulfide, rotten eggs</a:t>
            </a:r>
          </a:p>
        </p:txBody>
      </p:sp>
    </p:spTree>
    <p:extLst>
      <p:ext uri="{BB962C8B-B14F-4D97-AF65-F5344CB8AC3E}">
        <p14:creationId xmlns:p14="http://schemas.microsoft.com/office/powerpoint/2010/main" val="124397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FED4637E-BBE0-F870-91CD-AF991AA66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B86041-E9E7-CC48-9004-BBA251AC9C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D62B1DE8-97F6-DA04-F055-F63A3465479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4AE004D-D9EC-758F-99F3-CE283A370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C1186D7-39D8-0ADF-23B7-86BFCEB0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AC7F6B-75D4-2EDB-E8D6-71617FE067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926192-34E1-002D-891E-6DED557F1E3F}"/>
              </a:ext>
            </a:extLst>
          </p:cNvPr>
          <p:cNvSpPr>
            <a:spLocks noGrp="1" noChangeArrowheads="1"/>
          </p:cNvSpPr>
          <p:nvPr>
            <p:ph type="sldNum" sz="quarter" idx="12"/>
          </p:nvPr>
        </p:nvSpPr>
        <p:spPr>
          <a:ln/>
        </p:spPr>
        <p:txBody>
          <a:bodyPr/>
          <a:lstStyle>
            <a:lvl1pPr>
              <a:defRPr/>
            </a:lvl1pPr>
          </a:lstStyle>
          <a:p>
            <a:pPr>
              <a:defRPr/>
            </a:pPr>
            <a:fld id="{3FCD29C3-80BF-A348-AAF2-DC7E7AC375E7}" type="slidenum">
              <a:rPr lang="en-US" altLang="en-US"/>
              <a:pPr>
                <a:defRPr/>
              </a:pPr>
              <a:t>‹#›</a:t>
            </a:fld>
            <a:endParaRPr lang="en-US" altLang="en-US"/>
          </a:p>
        </p:txBody>
      </p:sp>
    </p:spTree>
    <p:extLst>
      <p:ext uri="{BB962C8B-B14F-4D97-AF65-F5344CB8AC3E}">
        <p14:creationId xmlns:p14="http://schemas.microsoft.com/office/powerpoint/2010/main" val="374230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73E623-71E6-AA5F-FC2F-C5E26821C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D46520-BFBE-83BF-C47B-0960219E6A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BB65C5-9A85-5C96-72EE-B379E838996D}"/>
              </a:ext>
            </a:extLst>
          </p:cNvPr>
          <p:cNvSpPr>
            <a:spLocks noGrp="1" noChangeArrowheads="1"/>
          </p:cNvSpPr>
          <p:nvPr>
            <p:ph type="sldNum" sz="quarter" idx="12"/>
          </p:nvPr>
        </p:nvSpPr>
        <p:spPr>
          <a:ln/>
        </p:spPr>
        <p:txBody>
          <a:bodyPr/>
          <a:lstStyle>
            <a:lvl1pPr>
              <a:defRPr/>
            </a:lvl1pPr>
          </a:lstStyle>
          <a:p>
            <a:pPr>
              <a:defRPr/>
            </a:pPr>
            <a:fld id="{5EA17533-A417-D942-B654-6E0C6EE2FB94}" type="slidenum">
              <a:rPr lang="en-US" altLang="en-US"/>
              <a:pPr>
                <a:defRPr/>
              </a:pPr>
              <a:t>‹#›</a:t>
            </a:fld>
            <a:endParaRPr lang="en-US" altLang="en-US"/>
          </a:p>
        </p:txBody>
      </p:sp>
    </p:spTree>
    <p:extLst>
      <p:ext uri="{BB962C8B-B14F-4D97-AF65-F5344CB8AC3E}">
        <p14:creationId xmlns:p14="http://schemas.microsoft.com/office/powerpoint/2010/main" val="1512649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B0C9C-2E51-991E-0F2F-8B2639DD9A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0F44C5-4044-E93E-FA0A-DB452A30517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EC6CC5B-2659-26B0-4E53-FE25B244C3C7}"/>
              </a:ext>
            </a:extLst>
          </p:cNvPr>
          <p:cNvSpPr>
            <a:spLocks noGrp="1" noChangeArrowheads="1"/>
          </p:cNvSpPr>
          <p:nvPr>
            <p:ph type="sldNum" sz="quarter" idx="12"/>
          </p:nvPr>
        </p:nvSpPr>
        <p:spPr>
          <a:ln/>
        </p:spPr>
        <p:txBody>
          <a:bodyPr/>
          <a:lstStyle>
            <a:lvl1pPr>
              <a:defRPr/>
            </a:lvl1pPr>
          </a:lstStyle>
          <a:p>
            <a:pPr>
              <a:defRPr/>
            </a:pPr>
            <a:fld id="{7354D5DE-4201-4A48-8D14-1257E2DAB57F}" type="slidenum">
              <a:rPr lang="en-US" altLang="en-US"/>
              <a:pPr>
                <a:defRPr/>
              </a:pPr>
              <a:t>‹#›</a:t>
            </a:fld>
            <a:endParaRPr lang="en-US" altLang="en-US"/>
          </a:p>
        </p:txBody>
      </p:sp>
    </p:spTree>
    <p:extLst>
      <p:ext uri="{BB962C8B-B14F-4D97-AF65-F5344CB8AC3E}">
        <p14:creationId xmlns:p14="http://schemas.microsoft.com/office/powerpoint/2010/main" val="259530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253C73-DD51-7B23-4475-48F3613383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38CEF0-626D-BBC2-F33F-082C59810B4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73D1056-8BFF-AB2A-C4E1-56841B537146}"/>
              </a:ext>
            </a:extLst>
          </p:cNvPr>
          <p:cNvSpPr>
            <a:spLocks noGrp="1" noChangeArrowheads="1"/>
          </p:cNvSpPr>
          <p:nvPr>
            <p:ph type="sldNum" sz="quarter" idx="12"/>
          </p:nvPr>
        </p:nvSpPr>
        <p:spPr>
          <a:ln/>
        </p:spPr>
        <p:txBody>
          <a:bodyPr/>
          <a:lstStyle>
            <a:lvl1pPr>
              <a:defRPr/>
            </a:lvl1pPr>
          </a:lstStyle>
          <a:p>
            <a:pPr>
              <a:defRPr/>
            </a:pPr>
            <a:fld id="{070DF901-7267-314E-A9D1-A8A6AA56C4FA}" type="slidenum">
              <a:rPr lang="en-US" altLang="en-US"/>
              <a:pPr>
                <a:defRPr/>
              </a:pPr>
              <a:t>‹#›</a:t>
            </a:fld>
            <a:endParaRPr lang="en-US" altLang="en-US"/>
          </a:p>
        </p:txBody>
      </p:sp>
    </p:spTree>
    <p:extLst>
      <p:ext uri="{BB962C8B-B14F-4D97-AF65-F5344CB8AC3E}">
        <p14:creationId xmlns:p14="http://schemas.microsoft.com/office/powerpoint/2010/main" val="170589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8DF51B-EA3B-6906-AC56-0985B07B41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09ED79-7546-167F-8F72-8E9928454E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3BE2086-4EDA-2D79-BC23-9E3173236B0F}"/>
              </a:ext>
            </a:extLst>
          </p:cNvPr>
          <p:cNvSpPr>
            <a:spLocks noGrp="1" noChangeArrowheads="1"/>
          </p:cNvSpPr>
          <p:nvPr>
            <p:ph type="sldNum" sz="quarter" idx="12"/>
          </p:nvPr>
        </p:nvSpPr>
        <p:spPr>
          <a:ln/>
        </p:spPr>
        <p:txBody>
          <a:bodyPr/>
          <a:lstStyle>
            <a:lvl1pPr>
              <a:defRPr/>
            </a:lvl1pPr>
          </a:lstStyle>
          <a:p>
            <a:pPr>
              <a:defRPr/>
            </a:pPr>
            <a:fld id="{06F52F29-6F3B-A742-BBD1-BD76CB21498D}" type="slidenum">
              <a:rPr lang="en-US" altLang="en-US"/>
              <a:pPr>
                <a:defRPr/>
              </a:pPr>
              <a:t>‹#›</a:t>
            </a:fld>
            <a:endParaRPr lang="en-US" altLang="en-US"/>
          </a:p>
        </p:txBody>
      </p:sp>
    </p:spTree>
    <p:extLst>
      <p:ext uri="{BB962C8B-B14F-4D97-AF65-F5344CB8AC3E}">
        <p14:creationId xmlns:p14="http://schemas.microsoft.com/office/powerpoint/2010/main" val="1045287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7F8C0B-DE46-7494-0EAF-240085F92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38EB2E-EF43-5213-9742-403C0EAB74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F996226-19BE-6ACE-C7E0-70FB3DC0A1B4}"/>
              </a:ext>
            </a:extLst>
          </p:cNvPr>
          <p:cNvSpPr>
            <a:spLocks noGrp="1" noChangeArrowheads="1"/>
          </p:cNvSpPr>
          <p:nvPr>
            <p:ph type="sldNum" sz="quarter" idx="12"/>
          </p:nvPr>
        </p:nvSpPr>
        <p:spPr>
          <a:ln/>
        </p:spPr>
        <p:txBody>
          <a:bodyPr/>
          <a:lstStyle>
            <a:lvl1pPr>
              <a:defRPr/>
            </a:lvl1pPr>
          </a:lstStyle>
          <a:p>
            <a:pPr>
              <a:defRPr/>
            </a:pPr>
            <a:fld id="{752B424F-444A-C94D-A537-99565DBBC829}" type="slidenum">
              <a:rPr lang="en-US" altLang="en-US"/>
              <a:pPr>
                <a:defRPr/>
              </a:pPr>
              <a:t>‹#›</a:t>
            </a:fld>
            <a:endParaRPr lang="en-US" altLang="en-US"/>
          </a:p>
        </p:txBody>
      </p:sp>
    </p:spTree>
    <p:extLst>
      <p:ext uri="{BB962C8B-B14F-4D97-AF65-F5344CB8AC3E}">
        <p14:creationId xmlns:p14="http://schemas.microsoft.com/office/powerpoint/2010/main" val="3935879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85825F-818C-8646-5F0D-8E9B2665B5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17824C-1CCD-5A75-A997-92550FDDC1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A60F5A9-18A6-AC43-4024-F87CBBE75C03}"/>
              </a:ext>
            </a:extLst>
          </p:cNvPr>
          <p:cNvSpPr>
            <a:spLocks noGrp="1" noChangeArrowheads="1"/>
          </p:cNvSpPr>
          <p:nvPr>
            <p:ph type="sldNum" sz="quarter" idx="12"/>
          </p:nvPr>
        </p:nvSpPr>
        <p:spPr>
          <a:ln/>
        </p:spPr>
        <p:txBody>
          <a:bodyPr/>
          <a:lstStyle>
            <a:lvl1pPr>
              <a:defRPr/>
            </a:lvl1pPr>
          </a:lstStyle>
          <a:p>
            <a:pPr>
              <a:defRPr/>
            </a:pPr>
            <a:fld id="{F600BE7A-8A75-AC4C-9C08-38451AD9606C}" type="slidenum">
              <a:rPr lang="en-US" altLang="en-US"/>
              <a:pPr>
                <a:defRPr/>
              </a:pPr>
              <a:t>‹#›</a:t>
            </a:fld>
            <a:endParaRPr lang="en-US" altLang="en-US"/>
          </a:p>
        </p:txBody>
      </p:sp>
    </p:spTree>
    <p:extLst>
      <p:ext uri="{BB962C8B-B14F-4D97-AF65-F5344CB8AC3E}">
        <p14:creationId xmlns:p14="http://schemas.microsoft.com/office/powerpoint/2010/main" val="3205695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B1030A-F57B-D385-A036-6E94B10937E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C5D0013-A6F3-45A2-44C4-20CF4C48B5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0AD0EA6-D585-D626-E82F-22CBE50CAB88}"/>
              </a:ext>
            </a:extLst>
          </p:cNvPr>
          <p:cNvSpPr>
            <a:spLocks noGrp="1" noChangeArrowheads="1"/>
          </p:cNvSpPr>
          <p:nvPr>
            <p:ph type="sldNum" sz="quarter" idx="12"/>
          </p:nvPr>
        </p:nvSpPr>
        <p:spPr>
          <a:ln/>
        </p:spPr>
        <p:txBody>
          <a:bodyPr/>
          <a:lstStyle>
            <a:lvl1pPr>
              <a:defRPr/>
            </a:lvl1pPr>
          </a:lstStyle>
          <a:p>
            <a:pPr>
              <a:defRPr/>
            </a:pPr>
            <a:fld id="{97781598-E3EA-4D45-B6BC-17F14C960FB1}" type="slidenum">
              <a:rPr lang="en-US" altLang="en-US"/>
              <a:pPr>
                <a:defRPr/>
              </a:pPr>
              <a:t>‹#›</a:t>
            </a:fld>
            <a:endParaRPr lang="en-US" altLang="en-US"/>
          </a:p>
        </p:txBody>
      </p:sp>
    </p:spTree>
    <p:extLst>
      <p:ext uri="{BB962C8B-B14F-4D97-AF65-F5344CB8AC3E}">
        <p14:creationId xmlns:p14="http://schemas.microsoft.com/office/powerpoint/2010/main" val="208493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0A3BC5-77E4-5691-D9FF-2059847F14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109B23-BA6A-FE8E-E69D-C75481AC7D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B1537C0-C5D9-CDC0-1017-2F4795BDF562}"/>
              </a:ext>
            </a:extLst>
          </p:cNvPr>
          <p:cNvSpPr>
            <a:spLocks noGrp="1" noChangeArrowheads="1"/>
          </p:cNvSpPr>
          <p:nvPr>
            <p:ph type="sldNum" sz="quarter" idx="12"/>
          </p:nvPr>
        </p:nvSpPr>
        <p:spPr>
          <a:ln/>
        </p:spPr>
        <p:txBody>
          <a:bodyPr/>
          <a:lstStyle>
            <a:lvl1pPr>
              <a:defRPr/>
            </a:lvl1pPr>
          </a:lstStyle>
          <a:p>
            <a:pPr>
              <a:defRPr/>
            </a:pPr>
            <a:fld id="{6C1EA1C6-3792-F048-8E74-6F9CE565AFD2}" type="slidenum">
              <a:rPr lang="en-US" altLang="en-US"/>
              <a:pPr>
                <a:defRPr/>
              </a:pPr>
              <a:t>‹#›</a:t>
            </a:fld>
            <a:endParaRPr lang="en-US" altLang="en-US"/>
          </a:p>
        </p:txBody>
      </p:sp>
    </p:spTree>
    <p:extLst>
      <p:ext uri="{BB962C8B-B14F-4D97-AF65-F5344CB8AC3E}">
        <p14:creationId xmlns:p14="http://schemas.microsoft.com/office/powerpoint/2010/main" val="3612457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723C73-1EB7-9CF7-0C33-B22A398710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3914F-71DD-092B-8563-CBD4934DE4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865FF45-D53B-711C-DC05-6CAE851262A7}"/>
              </a:ext>
            </a:extLst>
          </p:cNvPr>
          <p:cNvSpPr>
            <a:spLocks noGrp="1" noChangeArrowheads="1"/>
          </p:cNvSpPr>
          <p:nvPr>
            <p:ph type="sldNum" sz="quarter" idx="12"/>
          </p:nvPr>
        </p:nvSpPr>
        <p:spPr>
          <a:ln/>
        </p:spPr>
        <p:txBody>
          <a:bodyPr/>
          <a:lstStyle>
            <a:lvl1pPr>
              <a:defRPr/>
            </a:lvl1pPr>
          </a:lstStyle>
          <a:p>
            <a:pPr>
              <a:defRPr/>
            </a:pPr>
            <a:fld id="{21EB808C-D4C9-6B4C-BCEC-133CF61B3347}" type="slidenum">
              <a:rPr lang="en-US" altLang="en-US"/>
              <a:pPr>
                <a:defRPr/>
              </a:pPr>
              <a:t>‹#›</a:t>
            </a:fld>
            <a:endParaRPr lang="en-US" altLang="en-US"/>
          </a:p>
        </p:txBody>
      </p:sp>
    </p:spTree>
    <p:extLst>
      <p:ext uri="{BB962C8B-B14F-4D97-AF65-F5344CB8AC3E}">
        <p14:creationId xmlns:p14="http://schemas.microsoft.com/office/powerpoint/2010/main" val="3527195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A6B114-D327-302D-064B-C94F5A0BBB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C154B8-99EE-C875-33EA-49E83035AC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8D9F150-8323-04E4-CADB-7FE8BC28FA47}"/>
              </a:ext>
            </a:extLst>
          </p:cNvPr>
          <p:cNvSpPr>
            <a:spLocks noGrp="1" noChangeArrowheads="1"/>
          </p:cNvSpPr>
          <p:nvPr>
            <p:ph type="sldNum" sz="quarter" idx="12"/>
          </p:nvPr>
        </p:nvSpPr>
        <p:spPr>
          <a:ln/>
        </p:spPr>
        <p:txBody>
          <a:bodyPr/>
          <a:lstStyle>
            <a:lvl1pPr>
              <a:defRPr/>
            </a:lvl1pPr>
          </a:lstStyle>
          <a:p>
            <a:pPr>
              <a:defRPr/>
            </a:pPr>
            <a:fld id="{5ECB7680-29AF-A540-87FA-72DAF66DFE17}" type="slidenum">
              <a:rPr lang="en-US" altLang="en-US"/>
              <a:pPr>
                <a:defRPr/>
              </a:pPr>
              <a:t>‹#›</a:t>
            </a:fld>
            <a:endParaRPr lang="en-US" altLang="en-US"/>
          </a:p>
        </p:txBody>
      </p:sp>
    </p:spTree>
    <p:extLst>
      <p:ext uri="{BB962C8B-B14F-4D97-AF65-F5344CB8AC3E}">
        <p14:creationId xmlns:p14="http://schemas.microsoft.com/office/powerpoint/2010/main" val="112643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64CDE-316D-F9F1-20A8-8DCF61933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862682-B24F-E206-6CE9-E0C9E3BBCC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ECDA12F-6395-4897-7839-887165430A77}"/>
              </a:ext>
            </a:extLst>
          </p:cNvPr>
          <p:cNvSpPr>
            <a:spLocks noGrp="1" noChangeArrowheads="1"/>
          </p:cNvSpPr>
          <p:nvPr>
            <p:ph type="sldNum" sz="quarter" idx="12"/>
          </p:nvPr>
        </p:nvSpPr>
        <p:spPr>
          <a:ln/>
        </p:spPr>
        <p:txBody>
          <a:bodyPr/>
          <a:lstStyle>
            <a:lvl1pPr>
              <a:defRPr/>
            </a:lvl1pPr>
          </a:lstStyle>
          <a:p>
            <a:pPr>
              <a:defRPr/>
            </a:pPr>
            <a:fld id="{E6ACC7A7-9AD1-E144-AB0F-91AD9FB15C4E}" type="slidenum">
              <a:rPr lang="en-US" altLang="en-US"/>
              <a:pPr>
                <a:defRPr/>
              </a:pPr>
              <a:t>‹#›</a:t>
            </a:fld>
            <a:endParaRPr lang="en-US" altLang="en-US"/>
          </a:p>
        </p:txBody>
      </p:sp>
    </p:spTree>
    <p:extLst>
      <p:ext uri="{BB962C8B-B14F-4D97-AF65-F5344CB8AC3E}">
        <p14:creationId xmlns:p14="http://schemas.microsoft.com/office/powerpoint/2010/main" val="3363598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EE3041-4AEE-472C-8F74-169A12376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372BA3-1E7B-15C2-7E98-9C529FF99F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D6C9174-BBE2-63A0-2A3D-A64DC8745C9E}"/>
              </a:ext>
            </a:extLst>
          </p:cNvPr>
          <p:cNvSpPr>
            <a:spLocks noGrp="1" noChangeArrowheads="1"/>
          </p:cNvSpPr>
          <p:nvPr>
            <p:ph type="sldNum" sz="quarter" idx="12"/>
          </p:nvPr>
        </p:nvSpPr>
        <p:spPr>
          <a:ln/>
        </p:spPr>
        <p:txBody>
          <a:bodyPr/>
          <a:lstStyle>
            <a:lvl1pPr>
              <a:defRPr/>
            </a:lvl1pPr>
          </a:lstStyle>
          <a:p>
            <a:pPr>
              <a:defRPr/>
            </a:pPr>
            <a:fld id="{B530A8C0-1379-8D4F-AC28-E0C726B7CD5C}" type="slidenum">
              <a:rPr lang="en-US" altLang="en-US"/>
              <a:pPr>
                <a:defRPr/>
              </a:pPr>
              <a:t>‹#›</a:t>
            </a:fld>
            <a:endParaRPr lang="en-US" altLang="en-US"/>
          </a:p>
        </p:txBody>
      </p:sp>
    </p:spTree>
    <p:extLst>
      <p:ext uri="{BB962C8B-B14F-4D97-AF65-F5344CB8AC3E}">
        <p14:creationId xmlns:p14="http://schemas.microsoft.com/office/powerpoint/2010/main" val="2879752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F4B55A-9BA5-45B8-7FFE-F35E714BF2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25DBBE-2527-531F-200A-919D5BBBCA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B4EC9B-1678-5FC1-2F94-6BFA236A54D5}"/>
              </a:ext>
            </a:extLst>
          </p:cNvPr>
          <p:cNvSpPr>
            <a:spLocks noGrp="1" noChangeArrowheads="1"/>
          </p:cNvSpPr>
          <p:nvPr>
            <p:ph type="sldNum" sz="quarter" idx="12"/>
          </p:nvPr>
        </p:nvSpPr>
        <p:spPr>
          <a:ln/>
        </p:spPr>
        <p:txBody>
          <a:bodyPr/>
          <a:lstStyle>
            <a:lvl1pPr>
              <a:defRPr/>
            </a:lvl1pPr>
          </a:lstStyle>
          <a:p>
            <a:pPr>
              <a:defRPr/>
            </a:pPr>
            <a:fld id="{3EBFBFCE-6C59-DC4C-A6E4-699159A6EDAF}" type="slidenum">
              <a:rPr lang="en-US" altLang="en-US"/>
              <a:pPr>
                <a:defRPr/>
              </a:pPr>
              <a:t>‹#›</a:t>
            </a:fld>
            <a:endParaRPr lang="en-US" altLang="en-US"/>
          </a:p>
        </p:txBody>
      </p:sp>
    </p:spTree>
    <p:extLst>
      <p:ext uri="{BB962C8B-B14F-4D97-AF65-F5344CB8AC3E}">
        <p14:creationId xmlns:p14="http://schemas.microsoft.com/office/powerpoint/2010/main" val="293168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8C5885-281A-EA4A-4F73-C3CDA29B07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DB48D5-B030-A0B7-3E2A-CF9EA5E30E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A769028-5B1E-D8EA-ED37-85FCB0B97211}"/>
              </a:ext>
            </a:extLst>
          </p:cNvPr>
          <p:cNvSpPr>
            <a:spLocks noGrp="1" noChangeArrowheads="1"/>
          </p:cNvSpPr>
          <p:nvPr>
            <p:ph type="sldNum" sz="quarter" idx="12"/>
          </p:nvPr>
        </p:nvSpPr>
        <p:spPr>
          <a:ln/>
        </p:spPr>
        <p:txBody>
          <a:bodyPr/>
          <a:lstStyle>
            <a:lvl1pPr>
              <a:defRPr/>
            </a:lvl1pPr>
          </a:lstStyle>
          <a:p>
            <a:pPr>
              <a:defRPr/>
            </a:pPr>
            <a:fld id="{3F73367F-ABC0-634E-A304-894DD1F1CBDA}" type="slidenum">
              <a:rPr lang="en-US" altLang="en-US"/>
              <a:pPr>
                <a:defRPr/>
              </a:pPr>
              <a:t>‹#›</a:t>
            </a:fld>
            <a:endParaRPr lang="en-US" altLang="en-US"/>
          </a:p>
        </p:txBody>
      </p:sp>
    </p:spTree>
    <p:extLst>
      <p:ext uri="{BB962C8B-B14F-4D97-AF65-F5344CB8AC3E}">
        <p14:creationId xmlns:p14="http://schemas.microsoft.com/office/powerpoint/2010/main" val="377036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140320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1479477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3148148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4214425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1130993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826004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28113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14BA34-2490-0516-8EA8-B4D6FC6041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CD295-8F82-D6C6-8ACE-F4D263BF7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CF1B608-9F0C-ACC0-F245-10E1321CF483}"/>
              </a:ext>
            </a:extLst>
          </p:cNvPr>
          <p:cNvSpPr>
            <a:spLocks noGrp="1" noChangeArrowheads="1"/>
          </p:cNvSpPr>
          <p:nvPr>
            <p:ph type="sldNum" sz="quarter" idx="12"/>
          </p:nvPr>
        </p:nvSpPr>
        <p:spPr>
          <a:ln/>
        </p:spPr>
        <p:txBody>
          <a:bodyPr/>
          <a:lstStyle>
            <a:lvl1pPr>
              <a:defRPr/>
            </a:lvl1pPr>
          </a:lstStyle>
          <a:p>
            <a:pPr>
              <a:defRPr/>
            </a:pPr>
            <a:fld id="{770D1903-CA66-D445-86C1-FC64D6BBA62F}" type="slidenum">
              <a:rPr lang="en-US" altLang="en-US"/>
              <a:pPr>
                <a:defRPr/>
              </a:pPr>
              <a:t>‹#›</a:t>
            </a:fld>
            <a:endParaRPr lang="en-US" altLang="en-US"/>
          </a:p>
        </p:txBody>
      </p:sp>
    </p:spTree>
    <p:extLst>
      <p:ext uri="{BB962C8B-B14F-4D97-AF65-F5344CB8AC3E}">
        <p14:creationId xmlns:p14="http://schemas.microsoft.com/office/powerpoint/2010/main" val="924335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1178373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1650089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1995141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4162880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51E515-8D7A-2502-265A-1E8B828B2A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B602C2-7F8F-0D62-603F-8BF45C3290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095BFC0-16CC-DACE-8C3A-ECF61B94FE1E}"/>
              </a:ext>
            </a:extLst>
          </p:cNvPr>
          <p:cNvSpPr>
            <a:spLocks noGrp="1" noChangeArrowheads="1"/>
          </p:cNvSpPr>
          <p:nvPr>
            <p:ph type="sldNum" sz="quarter" idx="12"/>
          </p:nvPr>
        </p:nvSpPr>
        <p:spPr>
          <a:ln/>
        </p:spPr>
        <p:txBody>
          <a:bodyPr/>
          <a:lstStyle>
            <a:lvl1pPr>
              <a:defRPr/>
            </a:lvl1pPr>
          </a:lstStyle>
          <a:p>
            <a:pPr>
              <a:defRPr/>
            </a:pPr>
            <a:fld id="{A383923F-A77E-C346-83A7-1C5F655BF48B}" type="slidenum">
              <a:rPr lang="en-US" altLang="en-US"/>
              <a:pPr>
                <a:defRPr/>
              </a:pPr>
              <a:t>‹#›</a:t>
            </a:fld>
            <a:endParaRPr lang="en-US" altLang="en-US"/>
          </a:p>
        </p:txBody>
      </p:sp>
    </p:spTree>
    <p:extLst>
      <p:ext uri="{BB962C8B-B14F-4D97-AF65-F5344CB8AC3E}">
        <p14:creationId xmlns:p14="http://schemas.microsoft.com/office/powerpoint/2010/main" val="3738921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82CD00-DB9E-BD7D-4513-8B16B1449F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15805D-C8A0-0298-8B2F-3E86FA359B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DCFB9B4-8267-B920-1EFE-D964A2B9EAE2}"/>
              </a:ext>
            </a:extLst>
          </p:cNvPr>
          <p:cNvSpPr>
            <a:spLocks noGrp="1" noChangeArrowheads="1"/>
          </p:cNvSpPr>
          <p:nvPr>
            <p:ph type="sldNum" sz="quarter" idx="12"/>
          </p:nvPr>
        </p:nvSpPr>
        <p:spPr>
          <a:ln/>
        </p:spPr>
        <p:txBody>
          <a:bodyPr/>
          <a:lstStyle>
            <a:lvl1pPr>
              <a:defRPr/>
            </a:lvl1pPr>
          </a:lstStyle>
          <a:p>
            <a:pPr>
              <a:defRPr/>
            </a:pPr>
            <a:fld id="{5BD29836-699B-3E44-9662-02165BC3FEB0}" type="slidenum">
              <a:rPr lang="en-US" altLang="en-US"/>
              <a:pPr>
                <a:defRPr/>
              </a:pPr>
              <a:t>‹#›</a:t>
            </a:fld>
            <a:endParaRPr lang="en-US" altLang="en-US"/>
          </a:p>
        </p:txBody>
      </p:sp>
    </p:spTree>
    <p:extLst>
      <p:ext uri="{BB962C8B-B14F-4D97-AF65-F5344CB8AC3E}">
        <p14:creationId xmlns:p14="http://schemas.microsoft.com/office/powerpoint/2010/main" val="193949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75825C-18BD-1681-4683-6FA5E301DF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7F1FB0-D16A-05F4-BEB4-F8398B5FDD9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9D871B5-F6BF-DF89-3C9D-12BA58D974BA}"/>
              </a:ext>
            </a:extLst>
          </p:cNvPr>
          <p:cNvSpPr>
            <a:spLocks noGrp="1" noChangeArrowheads="1"/>
          </p:cNvSpPr>
          <p:nvPr>
            <p:ph type="sldNum" sz="quarter" idx="12"/>
          </p:nvPr>
        </p:nvSpPr>
        <p:spPr>
          <a:ln/>
        </p:spPr>
        <p:txBody>
          <a:bodyPr/>
          <a:lstStyle>
            <a:lvl1pPr>
              <a:defRPr/>
            </a:lvl1pPr>
          </a:lstStyle>
          <a:p>
            <a:pPr>
              <a:defRPr/>
            </a:pPr>
            <a:fld id="{7E25EF9C-A488-344C-9DFB-82D74F8B0BC3}" type="slidenum">
              <a:rPr lang="en-US" altLang="en-US"/>
              <a:pPr>
                <a:defRPr/>
              </a:pPr>
              <a:t>‹#›</a:t>
            </a:fld>
            <a:endParaRPr lang="en-US" altLang="en-US"/>
          </a:p>
        </p:txBody>
      </p:sp>
    </p:spTree>
    <p:extLst>
      <p:ext uri="{BB962C8B-B14F-4D97-AF65-F5344CB8AC3E}">
        <p14:creationId xmlns:p14="http://schemas.microsoft.com/office/powerpoint/2010/main" val="363357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0E8B0E-69C4-66EA-9751-26C9E85D7C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ADABFB-FF24-E2C9-747A-326DEEC987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C0D3DEF-9BDE-9217-90CE-68DD4009A431}"/>
              </a:ext>
            </a:extLst>
          </p:cNvPr>
          <p:cNvSpPr>
            <a:spLocks noGrp="1" noChangeArrowheads="1"/>
          </p:cNvSpPr>
          <p:nvPr>
            <p:ph type="sldNum" sz="quarter" idx="12"/>
          </p:nvPr>
        </p:nvSpPr>
        <p:spPr>
          <a:ln/>
        </p:spPr>
        <p:txBody>
          <a:bodyPr/>
          <a:lstStyle>
            <a:lvl1pPr>
              <a:defRPr/>
            </a:lvl1pPr>
          </a:lstStyle>
          <a:p>
            <a:pPr>
              <a:defRPr/>
            </a:pPr>
            <a:fld id="{C4D7B17F-25C3-D249-8BF4-09E1FA297D11}" type="slidenum">
              <a:rPr lang="en-US" altLang="en-US"/>
              <a:pPr>
                <a:defRPr/>
              </a:pPr>
              <a:t>‹#›</a:t>
            </a:fld>
            <a:endParaRPr lang="en-US" altLang="en-US"/>
          </a:p>
        </p:txBody>
      </p:sp>
    </p:spTree>
    <p:extLst>
      <p:ext uri="{BB962C8B-B14F-4D97-AF65-F5344CB8AC3E}">
        <p14:creationId xmlns:p14="http://schemas.microsoft.com/office/powerpoint/2010/main" val="168812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A46A18-086D-D45D-E006-B3BAA5EAFB8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4B2826-A951-EB99-552B-408656ECD4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B92ABCC-9D4A-13AB-DD4A-296CFC211AE3}"/>
              </a:ext>
            </a:extLst>
          </p:cNvPr>
          <p:cNvSpPr>
            <a:spLocks noGrp="1" noChangeArrowheads="1"/>
          </p:cNvSpPr>
          <p:nvPr>
            <p:ph type="sldNum" sz="quarter" idx="12"/>
          </p:nvPr>
        </p:nvSpPr>
        <p:spPr>
          <a:ln/>
        </p:spPr>
        <p:txBody>
          <a:bodyPr/>
          <a:lstStyle>
            <a:lvl1pPr>
              <a:defRPr/>
            </a:lvl1pPr>
          </a:lstStyle>
          <a:p>
            <a:pPr>
              <a:defRPr/>
            </a:pPr>
            <a:fld id="{CFF04C71-601A-7D43-AABF-6E2A5D2AD9D8}" type="slidenum">
              <a:rPr lang="en-US" altLang="en-US"/>
              <a:pPr>
                <a:defRPr/>
              </a:pPr>
              <a:t>‹#›</a:t>
            </a:fld>
            <a:endParaRPr lang="en-US" altLang="en-US"/>
          </a:p>
        </p:txBody>
      </p:sp>
    </p:spTree>
    <p:extLst>
      <p:ext uri="{BB962C8B-B14F-4D97-AF65-F5344CB8AC3E}">
        <p14:creationId xmlns:p14="http://schemas.microsoft.com/office/powerpoint/2010/main" val="4142233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717C418-7BCF-BCD6-359B-0CAC6045A44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3CE91F-17B7-369A-FC3D-5AE24AEB982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2111DC4-6E16-0274-C9A8-58A5AB1297E3}"/>
              </a:ext>
            </a:extLst>
          </p:cNvPr>
          <p:cNvSpPr>
            <a:spLocks noGrp="1" noChangeArrowheads="1"/>
          </p:cNvSpPr>
          <p:nvPr>
            <p:ph type="sldNum" sz="quarter" idx="12"/>
          </p:nvPr>
        </p:nvSpPr>
        <p:spPr>
          <a:ln/>
        </p:spPr>
        <p:txBody>
          <a:bodyPr/>
          <a:lstStyle>
            <a:lvl1pPr>
              <a:defRPr/>
            </a:lvl1pPr>
          </a:lstStyle>
          <a:p>
            <a:pPr>
              <a:defRPr/>
            </a:pPr>
            <a:fld id="{CF8071D7-711F-E84E-8573-D135116A7BB7}" type="slidenum">
              <a:rPr lang="en-US" altLang="en-US"/>
              <a:pPr>
                <a:defRPr/>
              </a:pPr>
              <a:t>‹#›</a:t>
            </a:fld>
            <a:endParaRPr lang="en-US" altLang="en-US"/>
          </a:p>
        </p:txBody>
      </p:sp>
    </p:spTree>
    <p:extLst>
      <p:ext uri="{BB962C8B-B14F-4D97-AF65-F5344CB8AC3E}">
        <p14:creationId xmlns:p14="http://schemas.microsoft.com/office/powerpoint/2010/main" val="331057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448846-B31A-99E3-EF05-9FAC71C1F9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7D6163-2FA6-A643-4898-97B33651295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4450C5E-A746-1874-E7A6-78D356BE7343}"/>
              </a:ext>
            </a:extLst>
          </p:cNvPr>
          <p:cNvSpPr>
            <a:spLocks noGrp="1" noChangeArrowheads="1"/>
          </p:cNvSpPr>
          <p:nvPr>
            <p:ph type="sldNum" sz="quarter" idx="12"/>
          </p:nvPr>
        </p:nvSpPr>
        <p:spPr>
          <a:ln/>
        </p:spPr>
        <p:txBody>
          <a:bodyPr/>
          <a:lstStyle>
            <a:lvl1pPr>
              <a:defRPr/>
            </a:lvl1pPr>
          </a:lstStyle>
          <a:p>
            <a:pPr>
              <a:defRPr/>
            </a:pPr>
            <a:fld id="{11EF4DF5-4B0A-7E4C-9774-4DEBD77BBF90}" type="slidenum">
              <a:rPr lang="en-US" altLang="en-US"/>
              <a:pPr>
                <a:defRPr/>
              </a:pPr>
              <a:t>‹#›</a:t>
            </a:fld>
            <a:endParaRPr lang="en-US" altLang="en-US"/>
          </a:p>
        </p:txBody>
      </p:sp>
    </p:spTree>
    <p:extLst>
      <p:ext uri="{BB962C8B-B14F-4D97-AF65-F5344CB8AC3E}">
        <p14:creationId xmlns:p14="http://schemas.microsoft.com/office/powerpoint/2010/main" val="383507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76D83B-305A-9FA6-5ADF-D28C7BCFA2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C0B5B5-C427-4A34-6E5A-F49D153864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3D3043E-86CE-A55E-8580-F0959D40BB40}"/>
              </a:ext>
            </a:extLst>
          </p:cNvPr>
          <p:cNvSpPr>
            <a:spLocks noGrp="1" noChangeArrowheads="1"/>
          </p:cNvSpPr>
          <p:nvPr>
            <p:ph type="sldNum" sz="quarter" idx="12"/>
          </p:nvPr>
        </p:nvSpPr>
        <p:spPr>
          <a:ln/>
        </p:spPr>
        <p:txBody>
          <a:bodyPr/>
          <a:lstStyle>
            <a:lvl1pPr>
              <a:defRPr/>
            </a:lvl1pPr>
          </a:lstStyle>
          <a:p>
            <a:pPr>
              <a:defRPr/>
            </a:pPr>
            <a:fld id="{90AF90F7-43A2-9945-A094-14B331A64204}" type="slidenum">
              <a:rPr lang="en-US" altLang="en-US"/>
              <a:pPr>
                <a:defRPr/>
              </a:pPr>
              <a:t>‹#›</a:t>
            </a:fld>
            <a:endParaRPr lang="en-US" altLang="en-US"/>
          </a:p>
        </p:txBody>
      </p:sp>
    </p:spTree>
    <p:extLst>
      <p:ext uri="{BB962C8B-B14F-4D97-AF65-F5344CB8AC3E}">
        <p14:creationId xmlns:p14="http://schemas.microsoft.com/office/powerpoint/2010/main" val="3859369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21AB54-8FF1-BB97-453E-AAFC71B6FB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DF866F-3B45-7B4D-E4F4-CF26FBEBEF7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1348392-6DB6-B833-32EC-DD36A6640C53}"/>
              </a:ext>
            </a:extLst>
          </p:cNvPr>
          <p:cNvSpPr>
            <a:spLocks noGrp="1" noChangeArrowheads="1"/>
          </p:cNvSpPr>
          <p:nvPr>
            <p:ph type="sldNum" sz="quarter" idx="12"/>
          </p:nvPr>
        </p:nvSpPr>
        <p:spPr>
          <a:ln/>
        </p:spPr>
        <p:txBody>
          <a:bodyPr/>
          <a:lstStyle>
            <a:lvl1pPr>
              <a:defRPr/>
            </a:lvl1pPr>
          </a:lstStyle>
          <a:p>
            <a:pPr>
              <a:defRPr/>
            </a:pPr>
            <a:fld id="{D42C01DA-7BBB-E54F-A0CA-0C759ECE2882}" type="slidenum">
              <a:rPr lang="en-US" altLang="en-US"/>
              <a:pPr>
                <a:defRPr/>
              </a:pPr>
              <a:t>‹#›</a:t>
            </a:fld>
            <a:endParaRPr lang="en-US" altLang="en-US"/>
          </a:p>
        </p:txBody>
      </p:sp>
    </p:spTree>
    <p:extLst>
      <p:ext uri="{BB962C8B-B14F-4D97-AF65-F5344CB8AC3E}">
        <p14:creationId xmlns:p14="http://schemas.microsoft.com/office/powerpoint/2010/main" val="1245773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90FE15-02A8-BDCD-1F1A-A503305312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D0AADB-F1BD-5303-E7BE-6EA0877DAB6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2A29F7F-0C6E-AA3A-65C6-A53BACBDC195}"/>
              </a:ext>
            </a:extLst>
          </p:cNvPr>
          <p:cNvSpPr>
            <a:spLocks noGrp="1" noChangeArrowheads="1"/>
          </p:cNvSpPr>
          <p:nvPr>
            <p:ph type="sldNum" sz="quarter" idx="12"/>
          </p:nvPr>
        </p:nvSpPr>
        <p:spPr>
          <a:ln/>
        </p:spPr>
        <p:txBody>
          <a:bodyPr/>
          <a:lstStyle>
            <a:lvl1pPr>
              <a:defRPr/>
            </a:lvl1pPr>
          </a:lstStyle>
          <a:p>
            <a:pPr>
              <a:defRPr/>
            </a:pPr>
            <a:fld id="{D48255C3-6995-1C40-8443-3D3DE08251FB}" type="slidenum">
              <a:rPr lang="en-US" altLang="en-US"/>
              <a:pPr>
                <a:defRPr/>
              </a:pPr>
              <a:t>‹#›</a:t>
            </a:fld>
            <a:endParaRPr lang="en-US" altLang="en-US"/>
          </a:p>
        </p:txBody>
      </p:sp>
    </p:spTree>
    <p:extLst>
      <p:ext uri="{BB962C8B-B14F-4D97-AF65-F5344CB8AC3E}">
        <p14:creationId xmlns:p14="http://schemas.microsoft.com/office/powerpoint/2010/main" val="2416028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26FFD-7FB4-FB07-AE6F-DC0E75B1E6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242844-99D6-3778-C2CB-F768A0C258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AD00370-CA10-C1D3-D627-32A0643AAEDB}"/>
              </a:ext>
            </a:extLst>
          </p:cNvPr>
          <p:cNvSpPr>
            <a:spLocks noGrp="1" noChangeArrowheads="1"/>
          </p:cNvSpPr>
          <p:nvPr>
            <p:ph type="sldNum" sz="quarter" idx="12"/>
          </p:nvPr>
        </p:nvSpPr>
        <p:spPr>
          <a:ln/>
        </p:spPr>
        <p:txBody>
          <a:bodyPr/>
          <a:lstStyle>
            <a:lvl1pPr>
              <a:defRPr/>
            </a:lvl1pPr>
          </a:lstStyle>
          <a:p>
            <a:pPr>
              <a:defRPr/>
            </a:pPr>
            <a:fld id="{E59C30D2-4FBE-944C-9E62-B6A12E48516D}" type="slidenum">
              <a:rPr lang="en-US" altLang="en-US"/>
              <a:pPr>
                <a:defRPr/>
              </a:pPr>
              <a:t>‹#›</a:t>
            </a:fld>
            <a:endParaRPr lang="en-US" altLang="en-US"/>
          </a:p>
        </p:txBody>
      </p:sp>
    </p:spTree>
    <p:extLst>
      <p:ext uri="{BB962C8B-B14F-4D97-AF65-F5344CB8AC3E}">
        <p14:creationId xmlns:p14="http://schemas.microsoft.com/office/powerpoint/2010/main" val="221382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E1F4F5-E5FB-56B4-F4F0-6DD78E0BAE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4C7560-A3FC-9DF2-289F-50225A4EF2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11ADEB4-858F-1307-CA5A-1A4F31B26B26}"/>
              </a:ext>
            </a:extLst>
          </p:cNvPr>
          <p:cNvSpPr>
            <a:spLocks noGrp="1" noChangeArrowheads="1"/>
          </p:cNvSpPr>
          <p:nvPr>
            <p:ph type="sldNum" sz="quarter" idx="12"/>
          </p:nvPr>
        </p:nvSpPr>
        <p:spPr>
          <a:ln/>
        </p:spPr>
        <p:txBody>
          <a:bodyPr/>
          <a:lstStyle>
            <a:lvl1pPr>
              <a:defRPr/>
            </a:lvl1pPr>
          </a:lstStyle>
          <a:p>
            <a:pPr>
              <a:defRPr/>
            </a:pPr>
            <a:fld id="{6D7C2E00-D478-D841-B03A-82208E5F9E26}" type="slidenum">
              <a:rPr lang="en-US" altLang="en-US"/>
              <a:pPr>
                <a:defRPr/>
              </a:pPr>
              <a:t>‹#›</a:t>
            </a:fld>
            <a:endParaRPr lang="en-US" altLang="en-US"/>
          </a:p>
        </p:txBody>
      </p:sp>
    </p:spTree>
    <p:extLst>
      <p:ext uri="{BB962C8B-B14F-4D97-AF65-F5344CB8AC3E}">
        <p14:creationId xmlns:p14="http://schemas.microsoft.com/office/powerpoint/2010/main" val="1157077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D9D2C1-7DE9-5679-45F4-FE3E13B9DA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8C368-D208-0253-2B1C-ECDD1D0B34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D601F7A-7B3E-31D9-13FF-F8EAD7E23853}"/>
              </a:ext>
            </a:extLst>
          </p:cNvPr>
          <p:cNvSpPr>
            <a:spLocks noGrp="1" noChangeArrowheads="1"/>
          </p:cNvSpPr>
          <p:nvPr>
            <p:ph type="sldNum" sz="quarter" idx="12"/>
          </p:nvPr>
        </p:nvSpPr>
        <p:spPr>
          <a:ln/>
        </p:spPr>
        <p:txBody>
          <a:bodyPr/>
          <a:lstStyle>
            <a:lvl1pPr>
              <a:defRPr/>
            </a:lvl1pPr>
          </a:lstStyle>
          <a:p>
            <a:pPr>
              <a:defRPr/>
            </a:pPr>
            <a:fld id="{F10D7C2C-120F-E942-AB8F-0DA1D4CEB2D4}" type="slidenum">
              <a:rPr lang="en-US" altLang="en-US"/>
              <a:pPr>
                <a:defRPr/>
              </a:pPr>
              <a:t>‹#›</a:t>
            </a:fld>
            <a:endParaRPr lang="en-US" altLang="en-US"/>
          </a:p>
        </p:txBody>
      </p:sp>
    </p:spTree>
    <p:extLst>
      <p:ext uri="{BB962C8B-B14F-4D97-AF65-F5344CB8AC3E}">
        <p14:creationId xmlns:p14="http://schemas.microsoft.com/office/powerpoint/2010/main" val="3500303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62D77A-0A82-345C-67E3-E5041C24C4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C8E565-1F8D-054F-BCBF-7ECFD8B600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EEF24E-8D2C-754F-4D4B-45F76542FF86}"/>
              </a:ext>
            </a:extLst>
          </p:cNvPr>
          <p:cNvSpPr>
            <a:spLocks noGrp="1" noChangeArrowheads="1"/>
          </p:cNvSpPr>
          <p:nvPr>
            <p:ph type="sldNum" sz="quarter" idx="12"/>
          </p:nvPr>
        </p:nvSpPr>
        <p:spPr>
          <a:ln/>
        </p:spPr>
        <p:txBody>
          <a:bodyPr/>
          <a:lstStyle>
            <a:lvl1pPr>
              <a:defRPr/>
            </a:lvl1pPr>
          </a:lstStyle>
          <a:p>
            <a:pPr>
              <a:defRPr/>
            </a:pPr>
            <a:fld id="{7C30D767-3FE3-694A-99DF-C4D23D144B25}" type="slidenum">
              <a:rPr lang="en-US" altLang="en-US"/>
              <a:pPr>
                <a:defRPr/>
              </a:pPr>
              <a:t>‹#›</a:t>
            </a:fld>
            <a:endParaRPr lang="en-US" altLang="en-US"/>
          </a:p>
        </p:txBody>
      </p:sp>
    </p:spTree>
    <p:extLst>
      <p:ext uri="{BB962C8B-B14F-4D97-AF65-F5344CB8AC3E}">
        <p14:creationId xmlns:p14="http://schemas.microsoft.com/office/powerpoint/2010/main" val="10622086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17DAEF3-91E9-585C-6F40-1B26F653F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FDF51-C579-8744-A8F9-BF9FC2A204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56088FA-226F-2FFC-1145-BF56EEF885E3}"/>
              </a:ext>
            </a:extLst>
          </p:cNvPr>
          <p:cNvSpPr>
            <a:spLocks noGrp="1" noChangeArrowheads="1"/>
          </p:cNvSpPr>
          <p:nvPr>
            <p:ph type="sldNum" sz="quarter" idx="12"/>
          </p:nvPr>
        </p:nvSpPr>
        <p:spPr>
          <a:ln/>
        </p:spPr>
        <p:txBody>
          <a:bodyPr/>
          <a:lstStyle>
            <a:lvl1pPr>
              <a:defRPr/>
            </a:lvl1pPr>
          </a:lstStyle>
          <a:p>
            <a:pPr>
              <a:defRPr/>
            </a:pPr>
            <a:fld id="{3B6BCC87-297B-9044-9377-92FCE9B2C644}" type="slidenum">
              <a:rPr lang="en-US" altLang="en-US"/>
              <a:pPr>
                <a:defRPr/>
              </a:pPr>
              <a:t>‹#›</a:t>
            </a:fld>
            <a:endParaRPr lang="en-US" altLang="en-US"/>
          </a:p>
        </p:txBody>
      </p:sp>
    </p:spTree>
    <p:extLst>
      <p:ext uri="{BB962C8B-B14F-4D97-AF65-F5344CB8AC3E}">
        <p14:creationId xmlns:p14="http://schemas.microsoft.com/office/powerpoint/2010/main" val="382978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F0E63A-A26C-061A-7042-30EB9E9B3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EAD3F-D222-301D-49E1-78488AA87F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3340E8-5E28-31DA-D634-24C873E4A8E8}"/>
              </a:ext>
            </a:extLst>
          </p:cNvPr>
          <p:cNvSpPr>
            <a:spLocks noGrp="1" noChangeArrowheads="1"/>
          </p:cNvSpPr>
          <p:nvPr>
            <p:ph type="sldNum" sz="quarter" idx="12"/>
          </p:nvPr>
        </p:nvSpPr>
        <p:spPr>
          <a:ln/>
        </p:spPr>
        <p:txBody>
          <a:bodyPr/>
          <a:lstStyle>
            <a:lvl1pPr>
              <a:defRPr/>
            </a:lvl1pPr>
          </a:lstStyle>
          <a:p>
            <a:pPr>
              <a:defRPr/>
            </a:pPr>
            <a:fld id="{653910CA-A06B-3B49-8802-0C330117924B}" type="slidenum">
              <a:rPr lang="en-US" altLang="en-US"/>
              <a:pPr>
                <a:defRPr/>
              </a:pPr>
              <a:t>‹#›</a:t>
            </a:fld>
            <a:endParaRPr lang="en-US" altLang="en-US"/>
          </a:p>
        </p:txBody>
      </p:sp>
    </p:spTree>
    <p:extLst>
      <p:ext uri="{BB962C8B-B14F-4D97-AF65-F5344CB8AC3E}">
        <p14:creationId xmlns:p14="http://schemas.microsoft.com/office/powerpoint/2010/main" val="3788283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74063C-B4D9-2606-AF6E-CE7D7C8E80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EF6AF7-6E54-47B4-C632-BDCCC6D980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9D6B8F-D722-0481-37D4-26489BFFBABA}"/>
              </a:ext>
            </a:extLst>
          </p:cNvPr>
          <p:cNvSpPr>
            <a:spLocks noGrp="1" noChangeArrowheads="1"/>
          </p:cNvSpPr>
          <p:nvPr>
            <p:ph type="sldNum" sz="quarter" idx="12"/>
          </p:nvPr>
        </p:nvSpPr>
        <p:spPr>
          <a:ln/>
        </p:spPr>
        <p:txBody>
          <a:bodyPr/>
          <a:lstStyle>
            <a:lvl1pPr>
              <a:defRPr/>
            </a:lvl1pPr>
          </a:lstStyle>
          <a:p>
            <a:pPr>
              <a:defRPr/>
            </a:pPr>
            <a:fld id="{B1EEC838-B2BA-D94D-9B9E-193B25AD41F2}" type="slidenum">
              <a:rPr lang="en-US" altLang="en-US"/>
              <a:pPr>
                <a:defRPr/>
              </a:pPr>
              <a:t>‹#›</a:t>
            </a:fld>
            <a:endParaRPr lang="en-US" altLang="en-US"/>
          </a:p>
        </p:txBody>
      </p:sp>
    </p:spTree>
    <p:extLst>
      <p:ext uri="{BB962C8B-B14F-4D97-AF65-F5344CB8AC3E}">
        <p14:creationId xmlns:p14="http://schemas.microsoft.com/office/powerpoint/2010/main" val="1951043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170AD0-6532-0534-C7C3-A01BAFEC46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F8376E2-48E8-922C-235A-FCF46B5409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249D977-04B8-160B-6C2A-87BE8E703054}"/>
              </a:ext>
            </a:extLst>
          </p:cNvPr>
          <p:cNvSpPr>
            <a:spLocks noGrp="1" noChangeArrowheads="1"/>
          </p:cNvSpPr>
          <p:nvPr>
            <p:ph type="sldNum" sz="quarter" idx="12"/>
          </p:nvPr>
        </p:nvSpPr>
        <p:spPr>
          <a:ln/>
        </p:spPr>
        <p:txBody>
          <a:bodyPr/>
          <a:lstStyle>
            <a:lvl1pPr>
              <a:defRPr/>
            </a:lvl1pPr>
          </a:lstStyle>
          <a:p>
            <a:pPr>
              <a:defRPr/>
            </a:pPr>
            <a:fld id="{97410386-8196-EC4B-9060-F3D6144993FF}" type="slidenum">
              <a:rPr lang="en-US" altLang="en-US"/>
              <a:pPr>
                <a:defRPr/>
              </a:pPr>
              <a:t>‹#›</a:t>
            </a:fld>
            <a:endParaRPr lang="en-US" altLang="en-US"/>
          </a:p>
        </p:txBody>
      </p:sp>
    </p:spTree>
    <p:extLst>
      <p:ext uri="{BB962C8B-B14F-4D97-AF65-F5344CB8AC3E}">
        <p14:creationId xmlns:p14="http://schemas.microsoft.com/office/powerpoint/2010/main" val="909061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9C3E51-8DF7-D4A2-9B20-6979374138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8739D2-025E-601D-3067-01956F2504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745460C4-A000-F560-2222-E277FE230CF5}"/>
              </a:ext>
            </a:extLst>
          </p:cNvPr>
          <p:cNvSpPr>
            <a:spLocks noGrp="1" noChangeArrowheads="1"/>
          </p:cNvSpPr>
          <p:nvPr>
            <p:ph type="sldNum" sz="quarter" idx="12"/>
          </p:nvPr>
        </p:nvSpPr>
        <p:spPr>
          <a:ln/>
        </p:spPr>
        <p:txBody>
          <a:bodyPr/>
          <a:lstStyle>
            <a:lvl1pPr>
              <a:defRPr/>
            </a:lvl1pPr>
          </a:lstStyle>
          <a:p>
            <a:pPr>
              <a:defRPr/>
            </a:pPr>
            <a:fld id="{B395D45B-77B5-4B41-BF52-02205EAD385F}" type="slidenum">
              <a:rPr lang="en-US" altLang="en-US"/>
              <a:pPr>
                <a:defRPr/>
              </a:pPr>
              <a:t>‹#›</a:t>
            </a:fld>
            <a:endParaRPr lang="en-US" altLang="en-US"/>
          </a:p>
        </p:txBody>
      </p:sp>
    </p:spTree>
    <p:extLst>
      <p:ext uri="{BB962C8B-B14F-4D97-AF65-F5344CB8AC3E}">
        <p14:creationId xmlns:p14="http://schemas.microsoft.com/office/powerpoint/2010/main" val="4264229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1C8755-B2F0-6AB5-F2BF-79E11676F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4C5D07-5D87-6249-88AF-EAC4AA9E58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1CBF2EF-298C-9586-FB08-960A3C8DB30D}"/>
              </a:ext>
            </a:extLst>
          </p:cNvPr>
          <p:cNvSpPr>
            <a:spLocks noGrp="1" noChangeArrowheads="1"/>
          </p:cNvSpPr>
          <p:nvPr>
            <p:ph type="sldNum" sz="quarter" idx="12"/>
          </p:nvPr>
        </p:nvSpPr>
        <p:spPr>
          <a:ln/>
        </p:spPr>
        <p:txBody>
          <a:bodyPr/>
          <a:lstStyle>
            <a:lvl1pPr>
              <a:defRPr/>
            </a:lvl1pPr>
          </a:lstStyle>
          <a:p>
            <a:pPr>
              <a:defRPr/>
            </a:pPr>
            <a:fld id="{88DCDD8E-9792-2B4C-B3C7-1E31CB51F3BA}" type="slidenum">
              <a:rPr lang="en-US" altLang="en-US"/>
              <a:pPr>
                <a:defRPr/>
              </a:pPr>
              <a:t>‹#›</a:t>
            </a:fld>
            <a:endParaRPr lang="en-US" altLang="en-US"/>
          </a:p>
        </p:txBody>
      </p:sp>
    </p:spTree>
    <p:extLst>
      <p:ext uri="{BB962C8B-B14F-4D97-AF65-F5344CB8AC3E}">
        <p14:creationId xmlns:p14="http://schemas.microsoft.com/office/powerpoint/2010/main" val="73717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EA5E8-7126-D22E-1663-21EA635C10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BF7A50-1729-5E82-1EC4-1502EF2677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9EAEC1-1266-8DCC-EAF1-FB937AE0BD2A}"/>
              </a:ext>
            </a:extLst>
          </p:cNvPr>
          <p:cNvSpPr>
            <a:spLocks noGrp="1" noChangeArrowheads="1"/>
          </p:cNvSpPr>
          <p:nvPr>
            <p:ph type="sldNum" sz="quarter" idx="12"/>
          </p:nvPr>
        </p:nvSpPr>
        <p:spPr>
          <a:ln/>
        </p:spPr>
        <p:txBody>
          <a:bodyPr/>
          <a:lstStyle>
            <a:lvl1pPr>
              <a:defRPr/>
            </a:lvl1pPr>
          </a:lstStyle>
          <a:p>
            <a:pPr>
              <a:defRPr/>
            </a:pPr>
            <a:fld id="{A1BD5FFC-7BF0-5545-BC01-A37F1A312EE3}" type="slidenum">
              <a:rPr lang="en-US" altLang="en-US"/>
              <a:pPr>
                <a:defRPr/>
              </a:pPr>
              <a:t>‹#›</a:t>
            </a:fld>
            <a:endParaRPr lang="en-US" altLang="en-US"/>
          </a:p>
        </p:txBody>
      </p:sp>
    </p:spTree>
    <p:extLst>
      <p:ext uri="{BB962C8B-B14F-4D97-AF65-F5344CB8AC3E}">
        <p14:creationId xmlns:p14="http://schemas.microsoft.com/office/powerpoint/2010/main" val="1363360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E35C4-9E3E-D2AC-3476-2BE56A382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D19A1E-D82B-7ABB-2587-693F3ADC3C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B06731-336A-05E0-F5F9-3941F5DC6989}"/>
              </a:ext>
            </a:extLst>
          </p:cNvPr>
          <p:cNvSpPr>
            <a:spLocks noGrp="1" noChangeArrowheads="1"/>
          </p:cNvSpPr>
          <p:nvPr>
            <p:ph type="sldNum" sz="quarter" idx="12"/>
          </p:nvPr>
        </p:nvSpPr>
        <p:spPr>
          <a:ln/>
        </p:spPr>
        <p:txBody>
          <a:bodyPr/>
          <a:lstStyle>
            <a:lvl1pPr>
              <a:defRPr/>
            </a:lvl1pPr>
          </a:lstStyle>
          <a:p>
            <a:pPr>
              <a:defRPr/>
            </a:pPr>
            <a:fld id="{0A558CED-0802-2640-8981-F7BCEE06D193}" type="slidenum">
              <a:rPr lang="en-US" altLang="en-US"/>
              <a:pPr>
                <a:defRPr/>
              </a:pPr>
              <a:t>‹#›</a:t>
            </a:fld>
            <a:endParaRPr lang="en-US" altLang="en-US"/>
          </a:p>
        </p:txBody>
      </p:sp>
    </p:spTree>
    <p:extLst>
      <p:ext uri="{BB962C8B-B14F-4D97-AF65-F5344CB8AC3E}">
        <p14:creationId xmlns:p14="http://schemas.microsoft.com/office/powerpoint/2010/main" val="1616028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7AFD48-6A95-A31C-87E1-B158AC3049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E78B95-52A2-B624-943E-BE8E19966F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D4C1CE-66C1-9476-87DB-7A6D351932F7}"/>
              </a:ext>
            </a:extLst>
          </p:cNvPr>
          <p:cNvSpPr>
            <a:spLocks noGrp="1" noChangeArrowheads="1"/>
          </p:cNvSpPr>
          <p:nvPr>
            <p:ph type="sldNum" sz="quarter" idx="12"/>
          </p:nvPr>
        </p:nvSpPr>
        <p:spPr>
          <a:ln/>
        </p:spPr>
        <p:txBody>
          <a:bodyPr/>
          <a:lstStyle>
            <a:lvl1pPr>
              <a:defRPr/>
            </a:lvl1pPr>
          </a:lstStyle>
          <a:p>
            <a:pPr>
              <a:defRPr/>
            </a:pPr>
            <a:fld id="{24EE09F6-74B4-6746-94D5-928097DE6576}" type="slidenum">
              <a:rPr lang="en-US" altLang="en-US"/>
              <a:pPr>
                <a:defRPr/>
              </a:pPr>
              <a:t>‹#›</a:t>
            </a:fld>
            <a:endParaRPr lang="en-US" altLang="en-US"/>
          </a:p>
        </p:txBody>
      </p:sp>
    </p:spTree>
    <p:extLst>
      <p:ext uri="{BB962C8B-B14F-4D97-AF65-F5344CB8AC3E}">
        <p14:creationId xmlns:p14="http://schemas.microsoft.com/office/powerpoint/2010/main" val="2940707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D4EA1-3AA5-9621-CC97-870E1CEAC2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F43559-07CD-DAB7-609A-E8CE8B5C48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F38524-EC31-87A5-8AB4-D67367CC915A}"/>
              </a:ext>
            </a:extLst>
          </p:cNvPr>
          <p:cNvSpPr>
            <a:spLocks noGrp="1" noChangeArrowheads="1"/>
          </p:cNvSpPr>
          <p:nvPr>
            <p:ph type="sldNum" sz="quarter" idx="12"/>
          </p:nvPr>
        </p:nvSpPr>
        <p:spPr>
          <a:ln/>
        </p:spPr>
        <p:txBody>
          <a:bodyPr/>
          <a:lstStyle>
            <a:lvl1pPr>
              <a:defRPr/>
            </a:lvl1pPr>
          </a:lstStyle>
          <a:p>
            <a:pPr>
              <a:defRPr/>
            </a:pPr>
            <a:fld id="{4B7CCDAA-2530-0C4A-BF6D-9423687ED4C1}" type="slidenum">
              <a:rPr lang="en-US" altLang="en-US"/>
              <a:pPr>
                <a:defRPr/>
              </a:pPr>
              <a:t>‹#›</a:t>
            </a:fld>
            <a:endParaRPr lang="en-US" altLang="en-US"/>
          </a:p>
        </p:txBody>
      </p:sp>
    </p:spTree>
    <p:extLst>
      <p:ext uri="{BB962C8B-B14F-4D97-AF65-F5344CB8AC3E}">
        <p14:creationId xmlns:p14="http://schemas.microsoft.com/office/powerpoint/2010/main" val="178711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02450D-BC0D-D2BE-9A1E-5F9CFA9259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0A6FD-6CCC-2E73-F9EA-6E27A40A7E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AFE7B9-96FA-CA5B-F29D-EC51DB4108C1}"/>
              </a:ext>
            </a:extLst>
          </p:cNvPr>
          <p:cNvSpPr>
            <a:spLocks noGrp="1" noChangeArrowheads="1"/>
          </p:cNvSpPr>
          <p:nvPr>
            <p:ph type="sldNum" sz="quarter" idx="12"/>
          </p:nvPr>
        </p:nvSpPr>
        <p:spPr>
          <a:ln/>
        </p:spPr>
        <p:txBody>
          <a:bodyPr/>
          <a:lstStyle>
            <a:lvl1pPr>
              <a:defRPr/>
            </a:lvl1pPr>
          </a:lstStyle>
          <a:p>
            <a:pPr>
              <a:defRPr/>
            </a:pPr>
            <a:fld id="{1FEBA0B9-87D4-4D4C-B8EF-71D04744FE03}" type="slidenum">
              <a:rPr lang="en-US" altLang="en-US"/>
              <a:pPr>
                <a:defRPr/>
              </a:pPr>
              <a:t>‹#›</a:t>
            </a:fld>
            <a:endParaRPr lang="en-US" altLang="en-US"/>
          </a:p>
        </p:txBody>
      </p:sp>
    </p:spTree>
    <p:extLst>
      <p:ext uri="{BB962C8B-B14F-4D97-AF65-F5344CB8AC3E}">
        <p14:creationId xmlns:p14="http://schemas.microsoft.com/office/powerpoint/2010/main" val="254593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6B0377-BDE4-C9C7-7856-E77EFD8E9DF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44A91A-8F3B-888C-5F1C-F4FCF00FED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E23F8C8-0329-53EF-2C88-4E8E00E5E788}"/>
              </a:ext>
            </a:extLst>
          </p:cNvPr>
          <p:cNvSpPr>
            <a:spLocks noGrp="1" noChangeArrowheads="1"/>
          </p:cNvSpPr>
          <p:nvPr>
            <p:ph type="sldNum" sz="quarter" idx="12"/>
          </p:nvPr>
        </p:nvSpPr>
        <p:spPr>
          <a:ln/>
        </p:spPr>
        <p:txBody>
          <a:bodyPr/>
          <a:lstStyle>
            <a:lvl1pPr>
              <a:defRPr/>
            </a:lvl1pPr>
          </a:lstStyle>
          <a:p>
            <a:pPr>
              <a:defRPr/>
            </a:pPr>
            <a:fld id="{4D121686-8F87-284F-A4BE-6421A5CF7A31}" type="slidenum">
              <a:rPr lang="en-US" altLang="en-US"/>
              <a:pPr>
                <a:defRPr/>
              </a:pPr>
              <a:t>‹#›</a:t>
            </a:fld>
            <a:endParaRPr lang="en-US" altLang="en-US"/>
          </a:p>
        </p:txBody>
      </p:sp>
    </p:spTree>
    <p:extLst>
      <p:ext uri="{BB962C8B-B14F-4D97-AF65-F5344CB8AC3E}">
        <p14:creationId xmlns:p14="http://schemas.microsoft.com/office/powerpoint/2010/main" val="415773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21876F-2D3D-0F48-791B-801BF20458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200621-81CB-F881-0D5C-D2AC682726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AB59A2D-AB71-0CE8-AC8D-4FEF303EDC62}"/>
              </a:ext>
            </a:extLst>
          </p:cNvPr>
          <p:cNvSpPr>
            <a:spLocks noGrp="1" noChangeArrowheads="1"/>
          </p:cNvSpPr>
          <p:nvPr>
            <p:ph type="sldNum" sz="quarter" idx="12"/>
          </p:nvPr>
        </p:nvSpPr>
        <p:spPr>
          <a:ln/>
        </p:spPr>
        <p:txBody>
          <a:bodyPr/>
          <a:lstStyle>
            <a:lvl1pPr>
              <a:defRPr/>
            </a:lvl1pPr>
          </a:lstStyle>
          <a:p>
            <a:pPr>
              <a:defRPr/>
            </a:pPr>
            <a:fld id="{76EB4D06-1366-5349-857C-1AA11F331C35}" type="slidenum">
              <a:rPr lang="en-US" altLang="en-US"/>
              <a:pPr>
                <a:defRPr/>
              </a:pPr>
              <a:t>‹#›</a:t>
            </a:fld>
            <a:endParaRPr lang="en-US" altLang="en-US"/>
          </a:p>
        </p:txBody>
      </p:sp>
    </p:spTree>
    <p:extLst>
      <p:ext uri="{BB962C8B-B14F-4D97-AF65-F5344CB8AC3E}">
        <p14:creationId xmlns:p14="http://schemas.microsoft.com/office/powerpoint/2010/main" val="300560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FCB39F-E0DF-31CD-CD04-1F90C71E50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20FBD6-B33E-CC05-551B-4E8BF427C7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34258D-6C33-8053-3F84-AB213E2737A0}"/>
              </a:ext>
            </a:extLst>
          </p:cNvPr>
          <p:cNvSpPr>
            <a:spLocks noGrp="1" noChangeArrowheads="1"/>
          </p:cNvSpPr>
          <p:nvPr>
            <p:ph type="sldNum" sz="quarter" idx="12"/>
          </p:nvPr>
        </p:nvSpPr>
        <p:spPr>
          <a:ln/>
        </p:spPr>
        <p:txBody>
          <a:bodyPr/>
          <a:lstStyle>
            <a:lvl1pPr>
              <a:defRPr/>
            </a:lvl1pPr>
          </a:lstStyle>
          <a:p>
            <a:pPr>
              <a:defRPr/>
            </a:pPr>
            <a:fld id="{3EAF2E90-5B6B-D14F-98BE-2554724786FC}" type="slidenum">
              <a:rPr lang="en-US" altLang="en-US"/>
              <a:pPr>
                <a:defRPr/>
              </a:pPr>
              <a:t>‹#›</a:t>
            </a:fld>
            <a:endParaRPr lang="en-US" altLang="en-US"/>
          </a:p>
        </p:txBody>
      </p:sp>
    </p:spTree>
    <p:extLst>
      <p:ext uri="{BB962C8B-B14F-4D97-AF65-F5344CB8AC3E}">
        <p14:creationId xmlns:p14="http://schemas.microsoft.com/office/powerpoint/2010/main" val="12358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B933FE-0CC1-4B85-CCC9-7CB70B0180C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B6CB67-F4A7-2B24-D79B-25B863FF7D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8C716C-3FF3-06B6-BA81-25B3CD3D7DB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C42DE7C-E9F1-6518-2A64-2C0F862572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7E0732C-0307-0FEA-F9B6-9AEDC8F3D40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D1727E8-1BA9-0843-9C82-E122E60491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2317A9-1664-29C5-4A63-2DE95B7F2FC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AA9DB6-F870-D7C9-795A-F0BD2B24142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9E861ED-5018-556F-C11E-03F61B2909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C5BE51F-C373-A34A-0B9D-DE1B31485F5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AEBD4D6-189D-1CC1-9F05-D784C27CF2B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B1B8489-E7C8-3749-9D24-CCAB2CD1F90C}" type="slidenum">
              <a:rPr lang="en-US" altLang="en-US"/>
              <a:pPr>
                <a:defRPr/>
              </a:pPr>
              <a:t>‹#›</a:t>
            </a:fld>
            <a:endParaRPr lang="en-US" altLang="en-US"/>
          </a:p>
        </p:txBody>
      </p:sp>
    </p:spTree>
    <p:extLst>
      <p:ext uri="{BB962C8B-B14F-4D97-AF65-F5344CB8AC3E}">
        <p14:creationId xmlns:p14="http://schemas.microsoft.com/office/powerpoint/2010/main" val="2800408370"/>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extLst>
      <p:ext uri="{BB962C8B-B14F-4D97-AF65-F5344CB8AC3E}">
        <p14:creationId xmlns:p14="http://schemas.microsoft.com/office/powerpoint/2010/main" val="199895316"/>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6752B07-2ECE-D1F6-AAE4-28B893C8172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9B1A7F8B-19A9-A8F4-7D2D-50E2A23A91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B682D1-2132-FE7D-D7A7-44A10B7C129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F027AB4-F465-1006-1E41-A48281524C4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936651E-2C4B-5000-76B9-BF80C027FA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927737B9-1DDC-894F-A0A7-1922E409BB36}" type="slidenum">
              <a:rPr lang="en-US" altLang="en-US"/>
              <a:pPr>
                <a:defRPr/>
              </a:pPr>
              <a:t>‹#›</a:t>
            </a:fld>
            <a:endParaRPr lang="en-US" altLang="en-US"/>
          </a:p>
        </p:txBody>
      </p:sp>
    </p:spTree>
    <p:extLst>
      <p:ext uri="{BB962C8B-B14F-4D97-AF65-F5344CB8AC3E}">
        <p14:creationId xmlns:p14="http://schemas.microsoft.com/office/powerpoint/2010/main" val="749993865"/>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3F7EED-AEBB-C750-569E-352A952303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F232382-8B28-B62E-5E86-06FCCDBA5A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4AC3B4-C899-E520-D9CE-673A652300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675842-8DFB-2B26-DDB9-8060241C18C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9083961-695B-E79D-2AD1-F9ED3430F5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7BD5D0-1ACD-A847-937E-34DD5F212B7A}" type="slidenum">
              <a:rPr lang="en-US" altLang="en-US"/>
              <a:pPr>
                <a:defRPr/>
              </a:pPr>
              <a:t>‹#›</a:t>
            </a:fld>
            <a:endParaRPr lang="en-US" altLang="en-US"/>
          </a:p>
        </p:txBody>
      </p:sp>
    </p:spTree>
    <p:extLst>
      <p:ext uri="{BB962C8B-B14F-4D97-AF65-F5344CB8AC3E}">
        <p14:creationId xmlns:p14="http://schemas.microsoft.com/office/powerpoint/2010/main" val="3456044329"/>
      </p:ext>
    </p:extLst>
  </p:cSld>
  <p:clrMap bg1="lt1" tx1="dk1" bg2="lt2" tx2="dk2" accent1="accent1" accent2="accent2" accent3="accent3" accent4="accent4" accent5="accent5" accent6="accent6" hlink="hlink" folHlink="folHlink"/>
  <p:sldLayoutIdLst>
    <p:sldLayoutId id="2147485030" r:id="rId1"/>
    <p:sldLayoutId id="2147485031" r:id="rId2"/>
    <p:sldLayoutId id="2147485032" r:id="rId3"/>
    <p:sldLayoutId id="2147485033" r:id="rId4"/>
    <p:sldLayoutId id="2147485034" r:id="rId5"/>
    <p:sldLayoutId id="2147485035" r:id="rId6"/>
    <p:sldLayoutId id="2147485036" r:id="rId7"/>
    <p:sldLayoutId id="2147485037" r:id="rId8"/>
    <p:sldLayoutId id="2147485038" r:id="rId9"/>
    <p:sldLayoutId id="2147485039" r:id="rId10"/>
    <p:sldLayoutId id="2147485040"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91138" name="Picture 1" descr="PIA00124_modest.jpg">
            <a:extLst>
              <a:ext uri="{FF2B5EF4-FFF2-40B4-BE49-F238E27FC236}">
                <a16:creationId xmlns:a16="http://schemas.microsoft.com/office/drawing/2014/main" id="{A4C172C7-D119-D1A5-988A-9390648E36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2">
            <a:extLst>
              <a:ext uri="{FF2B5EF4-FFF2-40B4-BE49-F238E27FC236}">
                <a16:creationId xmlns:a16="http://schemas.microsoft.com/office/drawing/2014/main" id="{A26C4C4F-F9CF-E8CE-974D-C0092325D399}"/>
              </a:ext>
            </a:extLst>
          </p:cNvPr>
          <p:cNvSpPr txBox="1">
            <a:spLocks noChangeArrowheads="1"/>
          </p:cNvSpPr>
          <p:nvPr/>
        </p:nvSpPr>
        <p:spPr bwMode="auto">
          <a:xfrm>
            <a:off x="0" y="0"/>
            <a:ext cx="312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Where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this?</a:t>
            </a:r>
          </a:p>
        </p:txBody>
      </p:sp>
      <p:sp>
        <p:nvSpPr>
          <p:cNvPr id="7" name="Rectangle 2">
            <a:extLst>
              <a:ext uri="{FF2B5EF4-FFF2-40B4-BE49-F238E27FC236}">
                <a16:creationId xmlns:a16="http://schemas.microsoft.com/office/drawing/2014/main" id="{E07285A2-B7ED-044E-9985-5259669B9249}"/>
              </a:ext>
            </a:extLst>
          </p:cNvPr>
          <p:cNvSpPr txBox="1">
            <a:spLocks noChangeArrowheads="1"/>
          </p:cNvSpPr>
          <p:nvPr/>
        </p:nvSpPr>
        <p:spPr bwMode="auto">
          <a:xfrm>
            <a:off x="3581400" y="14288"/>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high sunlit clouds</a:t>
            </a:r>
          </a:p>
        </p:txBody>
      </p:sp>
      <p:sp>
        <p:nvSpPr>
          <p:cNvPr id="8" name="Rectangle 2">
            <a:extLst>
              <a:ext uri="{FF2B5EF4-FFF2-40B4-BE49-F238E27FC236}">
                <a16:creationId xmlns:a16="http://schemas.microsoft.com/office/drawing/2014/main" id="{12F0D1A0-443E-36D4-B029-FC8E47E920CB}"/>
              </a:ext>
            </a:extLst>
          </p:cNvPr>
          <p:cNvSpPr txBox="1">
            <a:spLocks noChangeArrowheads="1"/>
          </p:cNvSpPr>
          <p:nvPr/>
        </p:nvSpPr>
        <p:spPr bwMode="auto">
          <a:xfrm>
            <a:off x="3962400" y="32004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cold clouds</a:t>
            </a:r>
          </a:p>
        </p:txBody>
      </p:sp>
      <p:sp>
        <p:nvSpPr>
          <p:cNvPr id="9" name="Rectangle 2">
            <a:extLst>
              <a:ext uri="{FF2B5EF4-FFF2-40B4-BE49-F238E27FC236}">
                <a16:creationId xmlns:a16="http://schemas.microsoft.com/office/drawing/2014/main" id="{587DB5ED-364B-57E1-494E-1384E4B7E6DA}"/>
              </a:ext>
            </a:extLst>
          </p:cNvPr>
          <p:cNvSpPr txBox="1">
            <a:spLocks noChangeArrowheads="1"/>
          </p:cNvSpPr>
          <p:nvPr/>
        </p:nvSpPr>
        <p:spPr bwMode="auto">
          <a:xfrm>
            <a:off x="5334000" y="4191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lower atm</a:t>
            </a:r>
          </a:p>
        </p:txBody>
      </p:sp>
      <p:sp>
        <p:nvSpPr>
          <p:cNvPr id="10" name="Rectangle 2">
            <a:extLst>
              <a:ext uri="{FF2B5EF4-FFF2-40B4-BE49-F238E27FC236}">
                <a16:creationId xmlns:a16="http://schemas.microsoft.com/office/drawing/2014/main" id="{121B8956-71A4-3EE9-46CD-1B21C9F7A720}"/>
              </a:ext>
            </a:extLst>
          </p:cNvPr>
          <p:cNvSpPr txBox="1">
            <a:spLocks noChangeArrowheads="1"/>
          </p:cNvSpPr>
          <p:nvPr/>
        </p:nvSpPr>
        <p:spPr bwMode="auto">
          <a:xfrm>
            <a:off x="6629400" y="2286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night side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2.3 microns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F4C3089-0817-201A-3280-A09F50F21909}"/>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60419" name="Picture 2" descr="387520main_92_80_1-334x312.gif">
            <a:extLst>
              <a:ext uri="{FF2B5EF4-FFF2-40B4-BE49-F238E27FC236}">
                <a16:creationId xmlns:a16="http://schemas.microsoft.com/office/drawing/2014/main" id="{AACB9281-B0DF-B66F-DA0C-969DEF8F63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941388"/>
            <a:ext cx="6334125"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347FC2D-E221-6178-7F39-94773C72B085}"/>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chemeClr val="bg1"/>
                </a:solidFill>
                <a:ea typeface="ＭＳ Ｐゴシック" panose="020B0600070205080204" pitchFamily="34" charset="-128"/>
              </a:rPr>
              <a:t>Jupiter</a:t>
            </a:r>
          </a:p>
        </p:txBody>
      </p:sp>
      <p:pic>
        <p:nvPicPr>
          <p:cNvPr id="62467" name="Picture 1" descr="PIA02863_-_Jupiter_surface_motion_animation.gif">
            <a:extLst>
              <a:ext uri="{FF2B5EF4-FFF2-40B4-BE49-F238E27FC236}">
                <a16:creationId xmlns:a16="http://schemas.microsoft.com/office/drawing/2014/main" id="{4AFAFE2C-D93C-A8AD-84C9-8C3E9725E8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76438"/>
            <a:ext cx="9144000"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D2DED9A-E3E1-E2EC-3B91-407B031C429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Galileo Probe into Jupiter</a:t>
            </a:r>
            <a:endParaRPr lang="en-US" altLang="en-US">
              <a:ea typeface="ＭＳ Ｐゴシック" panose="020B0600070205080204" pitchFamily="34" charset="-128"/>
            </a:endParaRPr>
          </a:p>
        </p:txBody>
      </p:sp>
      <p:pic>
        <p:nvPicPr>
          <p:cNvPr id="121858" name="Picture 1" descr="791px-Galileo_atmospheric_probe.jpg">
            <a:extLst>
              <a:ext uri="{FF2B5EF4-FFF2-40B4-BE49-F238E27FC236}">
                <a16:creationId xmlns:a16="http://schemas.microsoft.com/office/drawing/2014/main" id="{08A7A76F-F807-D73F-13E2-A79B2A7CF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31863"/>
            <a:ext cx="6516688"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071978B4-1DF6-F2A9-0F9F-1EECB7C700D1}"/>
              </a:ext>
            </a:extLst>
          </p:cNvPr>
          <p:cNvSpPr txBox="1">
            <a:spLocks noChangeArrowheads="1"/>
          </p:cNvSpPr>
          <p:nvPr/>
        </p:nvSpPr>
        <p:spPr bwMode="auto">
          <a:xfrm>
            <a:off x="6596063" y="685800"/>
            <a:ext cx="25479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RESULTS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 denser/hotter than expected at top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patchy cloud layers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less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higher winds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powered from interior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arge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thunderstorms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fewer, more powerful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olts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than Earth</a:t>
            </a:r>
          </a:p>
        </p:txBody>
      </p:sp>
      <p:sp>
        <p:nvSpPr>
          <p:cNvPr id="2" name="TextBox 1">
            <a:extLst>
              <a:ext uri="{FF2B5EF4-FFF2-40B4-BE49-F238E27FC236}">
                <a16:creationId xmlns:a16="http://schemas.microsoft.com/office/drawing/2014/main" id="{FBABF2A7-B293-2815-7D83-1FFEF4DE020B}"/>
              </a:ext>
            </a:extLst>
          </p:cNvPr>
          <p:cNvSpPr txBox="1"/>
          <p:nvPr/>
        </p:nvSpPr>
        <p:spPr>
          <a:xfrm>
            <a:off x="1022460" y="6172200"/>
            <a:ext cx="438774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probe went in at hotspot with thin clouds</a:t>
            </a:r>
          </a:p>
        </p:txBody>
      </p:sp>
      <p:sp>
        <p:nvSpPr>
          <p:cNvPr id="3" name="TextBox 2">
            <a:extLst>
              <a:ext uri="{FF2B5EF4-FFF2-40B4-BE49-F238E27FC236}">
                <a16:creationId xmlns:a16="http://schemas.microsoft.com/office/drawing/2014/main" id="{10014F1F-2DAC-BB8B-61A3-F9370C42310F}"/>
              </a:ext>
            </a:extLst>
          </p:cNvPr>
          <p:cNvSpPr txBox="1"/>
          <p:nvPr/>
        </p:nvSpPr>
        <p:spPr>
          <a:xfrm>
            <a:off x="2241229" y="5105400"/>
            <a:ext cx="75533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425K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20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20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20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2000"/>
                                        <p:tgtEl>
                                          <p:spTgt spid="5">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fade">
                                      <p:cBhvr>
                                        <p:cTn id="39" dur="2000"/>
                                        <p:tgtEl>
                                          <p:spTgt spid="5">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3" end="13"/>
                                            </p:txEl>
                                          </p:spTgt>
                                        </p:tgtEl>
                                        <p:attrNameLst>
                                          <p:attrName>style.visibility</p:attrName>
                                        </p:attrNameLst>
                                      </p:cBhvr>
                                      <p:to>
                                        <p:strVal val="visible"/>
                                      </p:to>
                                    </p:set>
                                    <p:animEffect transition="in" filter="fade">
                                      <p:cBhvr>
                                        <p:cTn id="44" dur="2000"/>
                                        <p:tgtEl>
                                          <p:spTgt spid="5">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2000"/>
                                        <p:tgtEl>
                                          <p:spTgt spid="5">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6" end="16"/>
                                            </p:txEl>
                                          </p:spTgt>
                                        </p:tgtEl>
                                        <p:attrNameLst>
                                          <p:attrName>style.visibility</p:attrName>
                                        </p:attrNameLst>
                                      </p:cBhvr>
                                      <p:to>
                                        <p:strVal val="visible"/>
                                      </p:to>
                                    </p:set>
                                    <p:animEffect transition="in" filter="fade">
                                      <p:cBhvr>
                                        <p:cTn id="52" dur="2000"/>
                                        <p:tgtEl>
                                          <p:spTgt spid="5">
                                            <p:txEl>
                                              <p:pRg st="16" end="1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5">
                                            <p:txEl>
                                              <p:pRg st="17" end="17"/>
                                            </p:txEl>
                                          </p:spTgt>
                                        </p:tgtEl>
                                        <p:attrNameLst>
                                          <p:attrName>style.visibility</p:attrName>
                                        </p:attrNameLst>
                                      </p:cBhvr>
                                      <p:to>
                                        <p:strVal val="visible"/>
                                      </p:to>
                                    </p:set>
                                    <p:animEffect transition="in" filter="fade">
                                      <p:cBhvr>
                                        <p:cTn id="55" dur="2000"/>
                                        <p:tgtEl>
                                          <p:spTgt spid="5">
                                            <p:txEl>
                                              <p:pRg st="17" end="1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393074C-A202-53A3-7589-B092589D70C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a:t>
            </a:r>
          </a:p>
        </p:txBody>
      </p:sp>
      <p:sp>
        <p:nvSpPr>
          <p:cNvPr id="196611" name="Text Box 3">
            <a:extLst>
              <a:ext uri="{FF2B5EF4-FFF2-40B4-BE49-F238E27FC236}">
                <a16:creationId xmlns:a16="http://schemas.microsoft.com/office/drawing/2014/main" id="{63368287-2273-917A-4BA4-4FD9153A8596}"/>
              </a:ext>
            </a:extLst>
          </p:cNvPr>
          <p:cNvSpPr txBox="1">
            <a:spLocks noChangeArrowheads="1"/>
          </p:cNvSpPr>
          <p:nvPr/>
        </p:nvSpPr>
        <p:spPr bwMode="auto">
          <a:xfrm>
            <a:off x="4648200" y="914400"/>
            <a:ext cx="449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STRATO/MESO:  ~ 150K, temp balance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heating of photochemical smog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cooling by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8-14 μm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 multiple cloud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 see convection</a:t>
            </a:r>
          </a:p>
        </p:txBody>
      </p:sp>
      <p:pic>
        <p:nvPicPr>
          <p:cNvPr id="196615" name="Picture 7" descr="AACHCTG0">
            <a:extLst>
              <a:ext uri="{FF2B5EF4-FFF2-40B4-BE49-F238E27FC236}">
                <a16:creationId xmlns:a16="http://schemas.microsoft.com/office/drawing/2014/main" id="{14BBCA6A-D97A-D7CE-9A7D-489975E6C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3276600"/>
            <a:ext cx="3251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descr="AACHCTI0">
            <a:extLst>
              <a:ext uri="{FF2B5EF4-FFF2-40B4-BE49-F238E27FC236}">
                <a16:creationId xmlns:a16="http://schemas.microsoft.com/office/drawing/2014/main" id="{A2E203FE-B519-A3E0-3ADA-CD507D928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920750"/>
            <a:ext cx="4614862"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11">
                                            <p:txEl>
                                              <p:pRg st="5" end="5"/>
                                            </p:txEl>
                                          </p:spTgt>
                                        </p:tgtEl>
                                        <p:attrNameLst>
                                          <p:attrName>style.visibility</p:attrName>
                                        </p:attrNameLst>
                                      </p:cBhvr>
                                      <p:to>
                                        <p:strVal val="visible"/>
                                      </p:to>
                                    </p:set>
                                    <p:animEffect transition="in" filter="fade">
                                      <p:cBhvr>
                                        <p:cTn id="7" dur="2000"/>
                                        <p:tgtEl>
                                          <p:spTgt spid="196611">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6611">
                                            <p:txEl>
                                              <p:pRg st="6" end="6"/>
                                            </p:txEl>
                                          </p:spTgt>
                                        </p:tgtEl>
                                        <p:attrNameLst>
                                          <p:attrName>style.visibility</p:attrName>
                                        </p:attrNameLst>
                                      </p:cBhvr>
                                      <p:to>
                                        <p:strVal val="visible"/>
                                      </p:to>
                                    </p:set>
                                    <p:animEffect transition="in" filter="fade">
                                      <p:cBhvr>
                                        <p:cTn id="10" dur="2000"/>
                                        <p:tgtEl>
                                          <p:spTgt spid="196611">
                                            <p:txEl>
                                              <p:pRg st="6" end="6"/>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6615"/>
                                        </p:tgtEl>
                                        <p:attrNameLst>
                                          <p:attrName>style.visibility</p:attrName>
                                        </p:attrNameLst>
                                      </p:cBhvr>
                                      <p:to>
                                        <p:strVal val="visible"/>
                                      </p:to>
                                    </p:set>
                                    <p:animEffect transition="in" filter="fade">
                                      <p:cBhvr>
                                        <p:cTn id="15" dur="2000"/>
                                        <p:tgtEl>
                                          <p:spTgt spid="1966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96611">
                                            <p:txEl>
                                              <p:pRg st="0" end="0"/>
                                            </p:txEl>
                                          </p:spTgt>
                                        </p:tgtEl>
                                        <p:attrNameLst>
                                          <p:attrName>style.visibility</p:attrName>
                                        </p:attrNameLst>
                                      </p:cBhvr>
                                      <p:to>
                                        <p:strVal val="visible"/>
                                      </p:to>
                                    </p:set>
                                    <p:animEffect transition="in" filter="fade">
                                      <p:cBhvr>
                                        <p:cTn id="20" dur="2000"/>
                                        <p:tgtEl>
                                          <p:spTgt spid="196611">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96611">
                                            <p:txEl>
                                              <p:pRg st="1" end="1"/>
                                            </p:txEl>
                                          </p:spTgt>
                                        </p:tgtEl>
                                        <p:attrNameLst>
                                          <p:attrName>style.visibility</p:attrName>
                                        </p:attrNameLst>
                                      </p:cBhvr>
                                      <p:to>
                                        <p:strVal val="visible"/>
                                      </p:to>
                                    </p:set>
                                    <p:animEffect transition="in" filter="fade">
                                      <p:cBhvr>
                                        <p:cTn id="23" dur="2000"/>
                                        <p:tgtEl>
                                          <p:spTgt spid="196611">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6611">
                                            <p:txEl>
                                              <p:pRg st="2" end="2"/>
                                            </p:txEl>
                                          </p:spTgt>
                                        </p:tgtEl>
                                        <p:attrNameLst>
                                          <p:attrName>style.visibility</p:attrName>
                                        </p:attrNameLst>
                                      </p:cBhvr>
                                      <p:to>
                                        <p:strVal val="visible"/>
                                      </p:to>
                                    </p:set>
                                    <p:animEffect transition="in" filter="fade">
                                      <p:cBhvr>
                                        <p:cTn id="26" dur="2000"/>
                                        <p:tgtEl>
                                          <p:spTgt spid="196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1EC24CD-987B-BD3D-B911-B4ED50108F7B}"/>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3" name="movie.jupiterclouds" descr="movie.jupiterclouds">
            <a:hlinkClick r:id="" action="ppaction://media"/>
            <a:extLst>
              <a:ext uri="{FF2B5EF4-FFF2-40B4-BE49-F238E27FC236}">
                <a16:creationId xmlns:a16="http://schemas.microsoft.com/office/drawing/2014/main" id="{46CF41A9-70AB-1AD4-8F92-BE33292EB3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9525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2201153E-3B1E-5F51-0D47-ECA2052F6AF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Saturn</a:t>
            </a:r>
          </a:p>
        </p:txBody>
      </p:sp>
      <p:sp>
        <p:nvSpPr>
          <p:cNvPr id="198659" name="Text Box 3">
            <a:extLst>
              <a:ext uri="{FF2B5EF4-FFF2-40B4-BE49-F238E27FC236}">
                <a16:creationId xmlns:a16="http://schemas.microsoft.com/office/drawing/2014/main" id="{A4EAE85B-9C4B-C9AE-5DE2-C0A912FF26AF}"/>
              </a:ext>
            </a:extLst>
          </p:cNvPr>
          <p:cNvSpPr txBox="1">
            <a:spLocks noChangeArrowheads="1"/>
          </p:cNvSpPr>
          <p:nvPr/>
        </p:nvSpPr>
        <p:spPr bwMode="auto">
          <a:xfrm>
            <a:off x="0" y="4572000"/>
            <a:ext cx="5562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similar to Jupiter, except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less convection … weaker internal heat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colder by ~ 30K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 12% (Sat) vs. 14%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vs. 16% (protosun)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 N, S species enhanced by 2-3X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puffed out atm results in lower density</a:t>
            </a:r>
          </a:p>
        </p:txBody>
      </p:sp>
      <p:pic>
        <p:nvPicPr>
          <p:cNvPr id="68611" name="Picture 8" descr="AACHCUG0">
            <a:extLst>
              <a:ext uri="{FF2B5EF4-FFF2-40B4-BE49-F238E27FC236}">
                <a16:creationId xmlns:a16="http://schemas.microsoft.com/office/drawing/2014/main" id="{AAF085DD-1D47-CD46-40E2-78B6AD211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38200"/>
            <a:ext cx="635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9" descr="AACHCUJ0">
            <a:extLst>
              <a:ext uri="{FF2B5EF4-FFF2-40B4-BE49-F238E27FC236}">
                <a16:creationId xmlns:a16="http://schemas.microsoft.com/office/drawing/2014/main" id="{7D4A5B81-A565-51ED-5CB7-DD241C310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487" y="2273300"/>
            <a:ext cx="38465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fade">
                                      <p:cBhvr>
                                        <p:cTn id="7" dur="2000"/>
                                        <p:tgtEl>
                                          <p:spTgt spid="198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659">
                                            <p:txEl>
                                              <p:pRg st="1" end="1"/>
                                            </p:txEl>
                                          </p:spTgt>
                                        </p:tgtEl>
                                        <p:attrNameLst>
                                          <p:attrName>style.visibility</p:attrName>
                                        </p:attrNameLst>
                                      </p:cBhvr>
                                      <p:to>
                                        <p:strVal val="visible"/>
                                      </p:to>
                                    </p:set>
                                    <p:animEffect transition="in" filter="fade">
                                      <p:cBhvr>
                                        <p:cTn id="12" dur="2000"/>
                                        <p:tgtEl>
                                          <p:spTgt spid="198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659">
                                            <p:txEl>
                                              <p:pRg st="2" end="2"/>
                                            </p:txEl>
                                          </p:spTgt>
                                        </p:tgtEl>
                                        <p:attrNameLst>
                                          <p:attrName>style.visibility</p:attrName>
                                        </p:attrNameLst>
                                      </p:cBhvr>
                                      <p:to>
                                        <p:strVal val="visible"/>
                                      </p:to>
                                    </p:set>
                                    <p:animEffect transition="in" filter="fade">
                                      <p:cBhvr>
                                        <p:cTn id="17" dur="2000"/>
                                        <p:tgtEl>
                                          <p:spTgt spid="1986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659">
                                            <p:txEl>
                                              <p:pRg st="3" end="3"/>
                                            </p:txEl>
                                          </p:spTgt>
                                        </p:tgtEl>
                                        <p:attrNameLst>
                                          <p:attrName>style.visibility</p:attrName>
                                        </p:attrNameLst>
                                      </p:cBhvr>
                                      <p:to>
                                        <p:strVal val="visible"/>
                                      </p:to>
                                    </p:set>
                                    <p:animEffect transition="in" filter="fade">
                                      <p:cBhvr>
                                        <p:cTn id="22" dur="2000"/>
                                        <p:tgtEl>
                                          <p:spTgt spid="1986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659">
                                            <p:txEl>
                                              <p:pRg st="4" end="4"/>
                                            </p:txEl>
                                          </p:spTgt>
                                        </p:tgtEl>
                                        <p:attrNameLst>
                                          <p:attrName>style.visibility</p:attrName>
                                        </p:attrNameLst>
                                      </p:cBhvr>
                                      <p:to>
                                        <p:strVal val="visible"/>
                                      </p:to>
                                    </p:set>
                                    <p:animEffect transition="in" filter="fade">
                                      <p:cBhvr>
                                        <p:cTn id="27" dur="2000"/>
                                        <p:tgtEl>
                                          <p:spTgt spid="1986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8659">
                                            <p:txEl>
                                              <p:pRg st="5" end="5"/>
                                            </p:txEl>
                                          </p:spTgt>
                                        </p:tgtEl>
                                        <p:attrNameLst>
                                          <p:attrName>style.visibility</p:attrName>
                                        </p:attrNameLst>
                                      </p:cBhvr>
                                      <p:to>
                                        <p:strVal val="visible"/>
                                      </p:to>
                                    </p:set>
                                    <p:animEffect transition="in" filter="fade">
                                      <p:cBhvr>
                                        <p:cTn id="32" dur="2000"/>
                                        <p:tgtEl>
                                          <p:spTgt spid="1986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8665"/>
                                        </p:tgtEl>
                                        <p:attrNameLst>
                                          <p:attrName>style.visibility</p:attrName>
                                        </p:attrNameLst>
                                      </p:cBhvr>
                                      <p:to>
                                        <p:strVal val="visible"/>
                                      </p:to>
                                    </p:set>
                                    <p:animEffect transition="in" filter="fade">
                                      <p:cBhvr>
                                        <p:cTn id="37" dur="2000"/>
                                        <p:tgtEl>
                                          <p:spTgt spid="198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ACC784CA-07F0-D945-B284-11CE3DA95459}"/>
              </a:ext>
            </a:extLst>
          </p:cNvPr>
          <p:cNvSpPr>
            <a:spLocks noGrp="1" noChangeArrowheads="1"/>
          </p:cNvSpPr>
          <p:nvPr>
            <p:ph type="title"/>
          </p:nvPr>
        </p:nvSpPr>
        <p:spPr>
          <a:xfrm>
            <a:off x="6629400" y="1371600"/>
            <a:ext cx="2667000" cy="1143000"/>
          </a:xfrm>
        </p:spPr>
        <p:txBody>
          <a:bodyPr/>
          <a:lstStyle/>
          <a:p>
            <a:pPr eaLnBrk="1" hangingPunct="1"/>
            <a:r>
              <a:rPr lang="en-US" altLang="en-US" b="1">
                <a:ea typeface="ＭＳ Ｐゴシック" panose="020B0600070205080204" pitchFamily="34" charset="-128"/>
              </a:rPr>
              <a:t>Saturn’s North Pole</a:t>
            </a:r>
          </a:p>
        </p:txBody>
      </p:sp>
      <p:pic>
        <p:nvPicPr>
          <p:cNvPr id="70658" name="Picture 1" descr="PIA21053_modest.jpg">
            <a:extLst>
              <a:ext uri="{FF2B5EF4-FFF2-40B4-BE49-F238E27FC236}">
                <a16:creationId xmlns:a16="http://schemas.microsoft.com/office/drawing/2014/main" id="{03C63DAB-2507-F862-3B4E-5381E6BC7A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1">
            <a:extLst>
              <a:ext uri="{FF2B5EF4-FFF2-40B4-BE49-F238E27FC236}">
                <a16:creationId xmlns:a16="http://schemas.microsoft.com/office/drawing/2014/main" id="{75330839-59C9-D8EA-0C9D-03D0E13FEF7F}"/>
              </a:ext>
            </a:extLst>
          </p:cNvPr>
          <p:cNvSpPr txBox="1">
            <a:spLocks noChangeArrowheads="1"/>
          </p:cNvSpPr>
          <p:nvPr/>
        </p:nvSpPr>
        <p:spPr bwMode="auto">
          <a:xfrm>
            <a:off x="2238375" y="228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420 nm</a:t>
            </a:r>
          </a:p>
        </p:txBody>
      </p:sp>
      <p:sp>
        <p:nvSpPr>
          <p:cNvPr id="70660" name="TextBox 4">
            <a:extLst>
              <a:ext uri="{FF2B5EF4-FFF2-40B4-BE49-F238E27FC236}">
                <a16:creationId xmlns:a16="http://schemas.microsoft.com/office/drawing/2014/main" id="{CD94C54E-F307-4FA0-B33C-689854F7B7BC}"/>
              </a:ext>
            </a:extLst>
          </p:cNvPr>
          <p:cNvSpPr txBox="1">
            <a:spLocks noChangeArrowheads="1"/>
          </p:cNvSpPr>
          <p:nvPr/>
        </p:nvSpPr>
        <p:spPr bwMode="auto">
          <a:xfrm>
            <a:off x="5638800" y="228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628 nm</a:t>
            </a:r>
          </a:p>
        </p:txBody>
      </p:sp>
      <p:sp>
        <p:nvSpPr>
          <p:cNvPr id="70661" name="TextBox 5">
            <a:extLst>
              <a:ext uri="{FF2B5EF4-FFF2-40B4-BE49-F238E27FC236}">
                <a16:creationId xmlns:a16="http://schemas.microsoft.com/office/drawing/2014/main" id="{C699B84F-B9BF-7C27-3248-7B4F7FF96A60}"/>
              </a:ext>
            </a:extLst>
          </p:cNvPr>
          <p:cNvSpPr txBox="1">
            <a:spLocks noChangeArrowheads="1"/>
          </p:cNvSpPr>
          <p:nvPr/>
        </p:nvSpPr>
        <p:spPr bwMode="auto">
          <a:xfrm>
            <a:off x="5638800" y="3657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728 nm</a:t>
            </a:r>
          </a:p>
        </p:txBody>
      </p:sp>
      <p:sp>
        <p:nvSpPr>
          <p:cNvPr id="70662" name="TextBox 6">
            <a:extLst>
              <a:ext uri="{FF2B5EF4-FFF2-40B4-BE49-F238E27FC236}">
                <a16:creationId xmlns:a16="http://schemas.microsoft.com/office/drawing/2014/main" id="{D35D9901-1089-E11C-50A0-075B31DE6B13}"/>
              </a:ext>
            </a:extLst>
          </p:cNvPr>
          <p:cNvSpPr txBox="1">
            <a:spLocks noChangeArrowheads="1"/>
          </p:cNvSpPr>
          <p:nvPr/>
        </p:nvSpPr>
        <p:spPr bwMode="auto">
          <a:xfrm>
            <a:off x="2209800" y="3657600"/>
            <a:ext cx="96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939 nm</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7858A6D-7FA1-D111-9451-A3F32BF552E4}"/>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FFFF"/>
                </a:solidFill>
                <a:ea typeface="ＭＳ Ｐゴシック" panose="020B0600070205080204" pitchFamily="34" charset="-128"/>
              </a:rPr>
              <a:t>Saturn’s Polar Vortex</a:t>
            </a:r>
          </a:p>
        </p:txBody>
      </p:sp>
      <p:pic>
        <p:nvPicPr>
          <p:cNvPr id="72707" name="Picture 1" descr="tumblr_mjsyrghRSq1redyxho1_500.gif">
            <a:extLst>
              <a:ext uri="{FF2B5EF4-FFF2-40B4-BE49-F238E27FC236}">
                <a16:creationId xmlns:a16="http://schemas.microsoft.com/office/drawing/2014/main" id="{F8FD1E8B-CD7D-4F83-C803-2EFA6B7B7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245B249-3DD9-1D8A-F019-FA18551F919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Jovians</a:t>
            </a:r>
            <a:endParaRPr lang="en-US" altLang="en-US">
              <a:ea typeface="ＭＳ Ｐゴシック" panose="020B0600070205080204" pitchFamily="34" charset="-128"/>
            </a:endParaRPr>
          </a:p>
        </p:txBody>
      </p:sp>
      <p:pic>
        <p:nvPicPr>
          <p:cNvPr id="125954" name="Picture 6" descr="saturn_npole.jpg">
            <a:extLst>
              <a:ext uri="{FF2B5EF4-FFF2-40B4-BE49-F238E27FC236}">
                <a16:creationId xmlns:a16="http://schemas.microsoft.com/office/drawing/2014/main" id="{5B141C5D-9AA0-3956-BCBE-FE48ABA7E4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exagon_on_Saturn.png">
            <a:extLst>
              <a:ext uri="{FF2B5EF4-FFF2-40B4-BE49-F238E27FC236}">
                <a16:creationId xmlns:a16="http://schemas.microsoft.com/office/drawing/2014/main" id="{D653E884-ACD4-F40D-D975-8A74CE0C1E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aturnsouthpole1008.jpg">
            <a:extLst>
              <a:ext uri="{FF2B5EF4-FFF2-40B4-BE49-F238E27FC236}">
                <a16:creationId xmlns:a16="http://schemas.microsoft.com/office/drawing/2014/main" id="{FB564E9C-CFE5-94B3-16DC-20126A474C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3946525"/>
            <a:ext cx="508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54C676-0FB3-A238-0807-088390C225CA}"/>
              </a:ext>
            </a:extLst>
          </p:cNvPr>
          <p:cNvSpPr txBox="1">
            <a:spLocks noChangeArrowheads="1"/>
          </p:cNvSpPr>
          <p:nvPr/>
        </p:nvSpPr>
        <p:spPr bwMode="auto">
          <a:xfrm>
            <a:off x="152400" y="152400"/>
            <a:ext cx="38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a:t>
            </a:r>
          </a:p>
        </p:txBody>
      </p:sp>
      <p:sp>
        <p:nvSpPr>
          <p:cNvPr id="7" name="TextBox 6">
            <a:extLst>
              <a:ext uri="{FF2B5EF4-FFF2-40B4-BE49-F238E27FC236}">
                <a16:creationId xmlns:a16="http://schemas.microsoft.com/office/drawing/2014/main" id="{4502C317-A4E1-7AE1-D50B-C89B314C68C3}"/>
              </a:ext>
            </a:extLst>
          </p:cNvPr>
          <p:cNvSpPr txBox="1">
            <a:spLocks noChangeArrowheads="1"/>
          </p:cNvSpPr>
          <p:nvPr/>
        </p:nvSpPr>
        <p:spPr bwMode="auto">
          <a:xfrm>
            <a:off x="8685213" y="632460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F71B1A15-8A61-DF1D-53A1-004EEE3C50C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 vs. Saturn: pressure</a:t>
            </a:r>
          </a:p>
        </p:txBody>
      </p:sp>
      <p:pic>
        <p:nvPicPr>
          <p:cNvPr id="74754" name="Picture 3" descr="AACHCUJ0">
            <a:extLst>
              <a:ext uri="{FF2B5EF4-FFF2-40B4-BE49-F238E27FC236}">
                <a16:creationId xmlns:a16="http://schemas.microsoft.com/office/drawing/2014/main" id="{C451AFAA-C48B-7791-C4EF-F16EB8C61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0"/>
            <a:ext cx="39100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descr="AACHCTI0">
            <a:extLst>
              <a:ext uri="{FF2B5EF4-FFF2-40B4-BE49-F238E27FC236}">
                <a16:creationId xmlns:a16="http://schemas.microsoft.com/office/drawing/2014/main" id="{29AD1214-CD3A-17D5-80E6-9418F822D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143000"/>
            <a:ext cx="41783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2226" name="Picture 4" descr="A picture containing food, cup, glass, coffee&#10;&#10;Description automatically generated">
            <a:extLst>
              <a:ext uri="{FF2B5EF4-FFF2-40B4-BE49-F238E27FC236}">
                <a16:creationId xmlns:a16="http://schemas.microsoft.com/office/drawing/2014/main" id="{21E5475A-3093-5239-075C-AFEBAAFDE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D2627090-2C14-2775-9EFD-07F885B5D9B4}"/>
              </a:ext>
            </a:extLst>
          </p:cNvPr>
          <p:cNvSpPr txBox="1">
            <a:spLocks noChangeArrowheads="1"/>
          </p:cNvSpPr>
          <p:nvPr/>
        </p:nvSpPr>
        <p:spPr bwMode="auto">
          <a:xfrm>
            <a:off x="15875" y="0"/>
            <a:ext cx="91281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Where is this?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0FB3E9A6-C6C0-244F-C92B-DE0E2845E19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 vs. Saturn: height</a:t>
            </a:r>
          </a:p>
        </p:txBody>
      </p:sp>
      <p:pic>
        <p:nvPicPr>
          <p:cNvPr id="76802" name="Picture 5" descr="AACHCUJ0">
            <a:extLst>
              <a:ext uri="{FF2B5EF4-FFF2-40B4-BE49-F238E27FC236}">
                <a16:creationId xmlns:a16="http://schemas.microsoft.com/office/drawing/2014/main" id="{FEB76466-5A7E-CEAA-2CE8-E7B3A8EB8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39100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7" descr="AACHCTI0">
            <a:extLst>
              <a:ext uri="{FF2B5EF4-FFF2-40B4-BE49-F238E27FC236}">
                <a16:creationId xmlns:a16="http://schemas.microsoft.com/office/drawing/2014/main" id="{572A288B-9B77-CECF-5C17-F43657B5E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2057400"/>
            <a:ext cx="4178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1B0DBD2-6C94-4F34-B5A9-F683AD9CC5F4}"/>
              </a:ext>
            </a:extLst>
          </p:cNvPr>
          <p:cNvSpPr txBox="1">
            <a:spLocks noChangeArrowheads="1"/>
          </p:cNvSpPr>
          <p:nvPr/>
        </p:nvSpPr>
        <p:spPr bwMode="auto">
          <a:xfrm>
            <a:off x="1573398" y="5334000"/>
            <a:ext cx="17347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1 Earth atm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24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PSat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47 km</a:t>
            </a: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 name="Rectangle 1">
            <a:extLst>
              <a:ext uri="{FF2B5EF4-FFF2-40B4-BE49-F238E27FC236}">
                <a16:creationId xmlns:a16="http://schemas.microsoft.com/office/drawing/2014/main" id="{A15F523F-6EAF-A7F8-5F1B-C3AF1A6FB81E}"/>
              </a:ext>
            </a:extLst>
          </p:cNvPr>
          <p:cNvSpPr>
            <a:spLocks noChangeArrowheads="1"/>
          </p:cNvSpPr>
          <p:nvPr/>
        </p:nvSpPr>
        <p:spPr bwMode="auto">
          <a:xfrm>
            <a:off x="1066800" y="114300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kT(z) / g(z) μ 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28002" name="Picture 3" descr="AACHCTH0">
            <a:extLst>
              <a:ext uri="{FF2B5EF4-FFF2-40B4-BE49-F238E27FC236}">
                <a16:creationId xmlns:a16="http://schemas.microsoft.com/office/drawing/2014/main" id="{CE2974CA-BBA8-50FE-C746-4B3DCDE42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143000"/>
            <a:ext cx="45085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descr="AACHCUL0">
            <a:extLst>
              <a:ext uri="{FF2B5EF4-FFF2-40B4-BE49-F238E27FC236}">
                <a16:creationId xmlns:a16="http://schemas.microsoft.com/office/drawing/2014/main" id="{F2C28012-9F1E-BADF-91BA-C1D3749A5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685800"/>
            <a:ext cx="40528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Box 4">
            <a:extLst>
              <a:ext uri="{FF2B5EF4-FFF2-40B4-BE49-F238E27FC236}">
                <a16:creationId xmlns:a16="http://schemas.microsoft.com/office/drawing/2014/main" id="{0B8BF97E-CAE6-6A1B-4AC5-3D9846A8239A}"/>
              </a:ext>
            </a:extLst>
          </p:cNvPr>
          <p:cNvSpPr txBox="1">
            <a:spLocks noChangeArrowheads="1"/>
          </p:cNvSpPr>
          <p:nvPr/>
        </p:nvSpPr>
        <p:spPr bwMode="auto">
          <a:xfrm>
            <a:off x="990600" y="6248400"/>
            <a:ext cx="7213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oth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relatively stable over 20+ years of Voyager to Cassini and HST</a:t>
            </a:r>
          </a:p>
        </p:txBody>
      </p:sp>
      <p:sp>
        <p:nvSpPr>
          <p:cNvPr id="128001" name="Rectangle 2">
            <a:extLst>
              <a:ext uri="{FF2B5EF4-FFF2-40B4-BE49-F238E27FC236}">
                <a16:creationId xmlns:a16="http://schemas.microsoft.com/office/drawing/2014/main" id="{0259BEAF-E9E3-745C-0F5B-34A76B846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Wind Speeds</a:t>
            </a:r>
            <a:endParaRPr lang="en-US" altLang="en-US" dirty="0">
              <a:ea typeface="ＭＳ Ｐゴシック" panose="020B0600070205080204" pitchFamily="34" charset="-128"/>
            </a:endParaRPr>
          </a:p>
        </p:txBody>
      </p:sp>
      <p:pic>
        <p:nvPicPr>
          <p:cNvPr id="4" name="Picture 3" descr="A collage of images of the planet jupiter&#10;&#10;Description automatically generated">
            <a:extLst>
              <a:ext uri="{FF2B5EF4-FFF2-40B4-BE49-F238E27FC236}">
                <a16:creationId xmlns:a16="http://schemas.microsoft.com/office/drawing/2014/main" id="{206BB080-E969-B857-DEE8-0AAF094A7996}"/>
              </a:ext>
            </a:extLst>
          </p:cNvPr>
          <p:cNvPicPr>
            <a:picLocks noChangeAspect="1"/>
          </p:cNvPicPr>
          <p:nvPr/>
        </p:nvPicPr>
        <p:blipFill>
          <a:blip r:embed="rId5"/>
          <a:stretch>
            <a:fillRect/>
          </a:stretch>
        </p:blipFill>
        <p:spPr>
          <a:xfrm>
            <a:off x="533400" y="927354"/>
            <a:ext cx="7772400" cy="5168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fade">
                                      <p:cBhvr>
                                        <p:cTn id="7" dur="2000"/>
                                        <p:tgtEl>
                                          <p:spTgt spid="1280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4" name="TextBox 4">
            <a:extLst>
              <a:ext uri="{FF2B5EF4-FFF2-40B4-BE49-F238E27FC236}">
                <a16:creationId xmlns:a16="http://schemas.microsoft.com/office/drawing/2014/main" id="{0B8BF97E-CAE6-6A1B-4AC5-3D9846A8239A}"/>
              </a:ext>
            </a:extLst>
          </p:cNvPr>
          <p:cNvSpPr txBox="1">
            <a:spLocks noChangeArrowheads="1"/>
          </p:cNvSpPr>
          <p:nvPr/>
        </p:nvSpPr>
        <p:spPr bwMode="auto">
          <a:xfrm>
            <a:off x="743999" y="4787205"/>
            <a:ext cx="74094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iggest</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 result … ring rain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cocktail of dust from rings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CH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    N</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sp>
        <p:nvSpPr>
          <p:cNvPr id="128001" name="Rectangle 2">
            <a:extLst>
              <a:ext uri="{FF2B5EF4-FFF2-40B4-BE49-F238E27FC236}">
                <a16:creationId xmlns:a16="http://schemas.microsoft.com/office/drawing/2014/main" id="{0259BEAF-E9E3-745C-0F5B-34A76B846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Cassini Grand Finale</a:t>
            </a:r>
            <a:endParaRPr lang="en-US" altLang="en-US" dirty="0">
              <a:ea typeface="ＭＳ Ｐゴシック" panose="020B0600070205080204" pitchFamily="34" charset="-128"/>
            </a:endParaRPr>
          </a:p>
        </p:txBody>
      </p:sp>
      <p:pic>
        <p:nvPicPr>
          <p:cNvPr id="4" name="Picture 3" descr="A close up of a green eye&#10;&#10;Description automatically generated with medium confidence">
            <a:extLst>
              <a:ext uri="{FF2B5EF4-FFF2-40B4-BE49-F238E27FC236}">
                <a16:creationId xmlns:a16="http://schemas.microsoft.com/office/drawing/2014/main" id="{E3B7DB69-BE63-09BA-A556-397BCCBE0DD9}"/>
              </a:ext>
            </a:extLst>
          </p:cNvPr>
          <p:cNvPicPr>
            <a:picLocks noChangeAspect="1"/>
          </p:cNvPicPr>
          <p:nvPr/>
        </p:nvPicPr>
        <p:blipFill>
          <a:blip r:embed="rId3"/>
          <a:stretch>
            <a:fillRect/>
          </a:stretch>
        </p:blipFill>
        <p:spPr>
          <a:xfrm>
            <a:off x="36513" y="1028700"/>
            <a:ext cx="5080000" cy="3390900"/>
          </a:xfrm>
          <a:prstGeom prst="rect">
            <a:avLst/>
          </a:prstGeom>
        </p:spPr>
      </p:pic>
      <p:pic>
        <p:nvPicPr>
          <p:cNvPr id="6" name="Picture 5" descr="A picture containing white, indoor, black, toilet&#10;&#10;Description automatically generated">
            <a:extLst>
              <a:ext uri="{FF2B5EF4-FFF2-40B4-BE49-F238E27FC236}">
                <a16:creationId xmlns:a16="http://schemas.microsoft.com/office/drawing/2014/main" id="{2AC733EE-999C-54DC-42D0-AB1B277AA1BD}"/>
              </a:ext>
            </a:extLst>
          </p:cNvPr>
          <p:cNvPicPr>
            <a:picLocks noChangeAspect="1"/>
          </p:cNvPicPr>
          <p:nvPr/>
        </p:nvPicPr>
        <p:blipFill>
          <a:blip r:embed="rId4"/>
          <a:stretch>
            <a:fillRect/>
          </a:stretch>
        </p:blipFill>
        <p:spPr>
          <a:xfrm>
            <a:off x="3619501" y="1028701"/>
            <a:ext cx="3390899" cy="3390899"/>
          </a:xfrm>
          <a:prstGeom prst="rect">
            <a:avLst/>
          </a:prstGeom>
        </p:spPr>
      </p:pic>
      <p:pic>
        <p:nvPicPr>
          <p:cNvPr id="8" name="Picture 7" descr="A picture containing blur&#10;&#10;Description automatically generated">
            <a:extLst>
              <a:ext uri="{FF2B5EF4-FFF2-40B4-BE49-F238E27FC236}">
                <a16:creationId xmlns:a16="http://schemas.microsoft.com/office/drawing/2014/main" id="{E20FF534-0ABE-9299-D9A7-A330527E3B47}"/>
              </a:ext>
            </a:extLst>
          </p:cNvPr>
          <p:cNvPicPr>
            <a:picLocks noChangeAspect="1"/>
          </p:cNvPicPr>
          <p:nvPr/>
        </p:nvPicPr>
        <p:blipFill>
          <a:blip r:embed="rId5"/>
          <a:stretch>
            <a:fillRect/>
          </a:stretch>
        </p:blipFill>
        <p:spPr>
          <a:xfrm>
            <a:off x="5334000" y="1028701"/>
            <a:ext cx="3390899" cy="3390899"/>
          </a:xfrm>
          <a:prstGeom prst="rect">
            <a:avLst/>
          </a:prstGeom>
        </p:spPr>
      </p:pic>
    </p:spTree>
    <p:extLst>
      <p:ext uri="{BB962C8B-B14F-4D97-AF65-F5344CB8AC3E}">
        <p14:creationId xmlns:p14="http://schemas.microsoft.com/office/powerpoint/2010/main" val="426628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004">
                                            <p:txEl>
                                              <p:pRg st="0" end="0"/>
                                            </p:txEl>
                                          </p:spTgt>
                                        </p:tgtEl>
                                        <p:attrNameLst>
                                          <p:attrName>style.visibility</p:attrName>
                                        </p:attrNameLst>
                                      </p:cBhvr>
                                      <p:to>
                                        <p:strVal val="visible"/>
                                      </p:to>
                                    </p:set>
                                    <p:animEffect transition="in" filter="fade">
                                      <p:cBhvr>
                                        <p:cTn id="17" dur="2000"/>
                                        <p:tgtEl>
                                          <p:spTgt spid="12800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8004">
                                            <p:txEl>
                                              <p:pRg st="1" end="1"/>
                                            </p:txEl>
                                          </p:spTgt>
                                        </p:tgtEl>
                                        <p:attrNameLst>
                                          <p:attrName>style.visibility</p:attrName>
                                        </p:attrNameLst>
                                      </p:cBhvr>
                                      <p:to>
                                        <p:strVal val="visible"/>
                                      </p:to>
                                    </p:set>
                                    <p:animEffect transition="in" filter="fade">
                                      <p:cBhvr>
                                        <p:cTn id="20" dur="2000"/>
                                        <p:tgtEl>
                                          <p:spTgt spid="12800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8004">
                                            <p:txEl>
                                              <p:pRg st="2" end="2"/>
                                            </p:txEl>
                                          </p:spTgt>
                                        </p:tgtEl>
                                        <p:attrNameLst>
                                          <p:attrName>style.visibility</p:attrName>
                                        </p:attrNameLst>
                                      </p:cBhvr>
                                      <p:to>
                                        <p:strVal val="visible"/>
                                      </p:to>
                                    </p:set>
                                    <p:animEffect transition="in" filter="fade">
                                      <p:cBhvr>
                                        <p:cTn id="25" dur="2000"/>
                                        <p:tgtEl>
                                          <p:spTgt spid="128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5F233C9B-E67D-0856-39D4-223F8CDF9A7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Neptune and Uranus</a:t>
            </a:r>
          </a:p>
        </p:txBody>
      </p:sp>
      <p:sp>
        <p:nvSpPr>
          <p:cNvPr id="202755" name="Text Box 3">
            <a:extLst>
              <a:ext uri="{FF2B5EF4-FFF2-40B4-BE49-F238E27FC236}">
                <a16:creationId xmlns:a16="http://schemas.microsoft.com/office/drawing/2014/main" id="{8CB3333D-7CCE-CD54-F764-9FB5717F9B33}"/>
              </a:ext>
            </a:extLst>
          </p:cNvPr>
          <p:cNvSpPr txBox="1">
            <a:spLocks noChangeArrowheads="1"/>
          </p:cNvSpPr>
          <p:nvPr/>
        </p:nvSpPr>
        <p:spPr bwMode="auto">
          <a:xfrm>
            <a:off x="228600" y="4495800"/>
            <a:ext cx="8915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significant cloud features                                                           super bland!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internal heat source                                                     no internal heat source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 + He only ~10% mass of planet, unlike </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and Sat at ~90%</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clouds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observed</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seen on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Sat)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and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clouds instead</a:t>
            </a:r>
          </a:p>
        </p:txBody>
      </p:sp>
      <p:pic>
        <p:nvPicPr>
          <p:cNvPr id="80899" name="Picture 6" descr="AACHCVK0">
            <a:extLst>
              <a:ext uri="{FF2B5EF4-FFF2-40B4-BE49-F238E27FC236}">
                <a16:creationId xmlns:a16="http://schemas.microsoft.com/office/drawing/2014/main" id="{7BA5E11E-C366-2C06-A2EA-00C570DCF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0" y="914400"/>
            <a:ext cx="34163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descr="AACHCVM0">
            <a:extLst>
              <a:ext uri="{FF2B5EF4-FFF2-40B4-BE49-F238E27FC236}">
                <a16:creationId xmlns:a16="http://schemas.microsoft.com/office/drawing/2014/main" id="{CD56C607-4C6E-0E09-A9A5-CC1EB4C54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31863"/>
            <a:ext cx="52578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fade">
                                      <p:cBhvr>
                                        <p:cTn id="7" dur="20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fade">
                                      <p:cBhvr>
                                        <p:cTn id="12" dur="20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755">
                                            <p:txEl>
                                              <p:pRg st="3" end="3"/>
                                            </p:txEl>
                                          </p:spTgt>
                                        </p:tgtEl>
                                        <p:attrNameLst>
                                          <p:attrName>style.visibility</p:attrName>
                                        </p:attrNameLst>
                                      </p:cBhvr>
                                      <p:to>
                                        <p:strVal val="visible"/>
                                      </p:to>
                                    </p:set>
                                    <p:animEffect transition="in" filter="fade">
                                      <p:cBhvr>
                                        <p:cTn id="17" dur="2000"/>
                                        <p:tgtEl>
                                          <p:spTgt spid="20275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755">
                                            <p:txEl>
                                              <p:pRg st="5" end="5"/>
                                            </p:txEl>
                                          </p:spTgt>
                                        </p:tgtEl>
                                        <p:attrNameLst>
                                          <p:attrName>style.visibility</p:attrName>
                                        </p:attrNameLst>
                                      </p:cBhvr>
                                      <p:to>
                                        <p:strVal val="visible"/>
                                      </p:to>
                                    </p:set>
                                    <p:animEffect transition="in" filter="fade">
                                      <p:cBhvr>
                                        <p:cTn id="22" dur="2000"/>
                                        <p:tgtEl>
                                          <p:spTgt spid="20275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2755">
                                            <p:txEl>
                                              <p:pRg st="6" end="6"/>
                                            </p:txEl>
                                          </p:spTgt>
                                        </p:tgtEl>
                                        <p:attrNameLst>
                                          <p:attrName>style.visibility</p:attrName>
                                        </p:attrNameLst>
                                      </p:cBhvr>
                                      <p:to>
                                        <p:strVal val="visible"/>
                                      </p:to>
                                    </p:set>
                                    <p:animEffect transition="in" filter="fade">
                                      <p:cBhvr>
                                        <p:cTn id="25" dur="2000"/>
                                        <p:tgtEl>
                                          <p:spTgt spid="2027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2946" name="Picture 1" descr="Neptune Interior-1.jpg">
            <a:extLst>
              <a:ext uri="{FF2B5EF4-FFF2-40B4-BE49-F238E27FC236}">
                <a16:creationId xmlns:a16="http://schemas.microsoft.com/office/drawing/2014/main" id="{89A4C5F0-8E6C-E038-894E-86A82C870D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a:extLst>
              <a:ext uri="{FF2B5EF4-FFF2-40B4-BE49-F238E27FC236}">
                <a16:creationId xmlns:a16="http://schemas.microsoft.com/office/drawing/2014/main" id="{664E5925-12A1-11CB-18B8-0409F0C717D4}"/>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Ice Giant Structure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84994" name="Picture 1" descr="PIA02963.jpg">
            <a:extLst>
              <a:ext uri="{FF2B5EF4-FFF2-40B4-BE49-F238E27FC236}">
                <a16:creationId xmlns:a16="http://schemas.microsoft.com/office/drawing/2014/main" id="{485D2FDC-48AD-71A3-2722-64A25090C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764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2">
            <a:extLst>
              <a:ext uri="{FF2B5EF4-FFF2-40B4-BE49-F238E27FC236}">
                <a16:creationId xmlns:a16="http://schemas.microsoft.com/office/drawing/2014/main" id="{A82DFDB5-405D-75AC-1999-95EEA6931CB2}"/>
              </a:ext>
            </a:extLst>
          </p:cNvPr>
          <p:cNvSpPr txBox="1">
            <a:spLocks noChangeArrowheads="1"/>
          </p:cNvSpPr>
          <p:nvPr/>
        </p:nvSpPr>
        <p:spPr bwMode="auto">
          <a:xfrm>
            <a:off x="5410200" y="4572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Uranus</a:t>
            </a:r>
          </a:p>
        </p:txBody>
      </p:sp>
      <p:sp>
        <p:nvSpPr>
          <p:cNvPr id="84996" name="Rectangle 2">
            <a:extLst>
              <a:ext uri="{FF2B5EF4-FFF2-40B4-BE49-F238E27FC236}">
                <a16:creationId xmlns:a16="http://schemas.microsoft.com/office/drawing/2014/main" id="{F056218E-BCF4-A6D1-5C40-FB7AB6C9D7B2}"/>
              </a:ext>
            </a:extLst>
          </p:cNvPr>
          <p:cNvSpPr txBox="1">
            <a:spLocks noChangeArrowheads="1"/>
          </p:cNvSpPr>
          <p:nvPr/>
        </p:nvSpPr>
        <p:spPr bwMode="auto">
          <a:xfrm>
            <a:off x="5486400" y="5715000"/>
            <a:ext cx="190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NICMOS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1998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62C6CE0-EAFE-A6E1-EEA7-60058154B8A0}"/>
              </a:ext>
            </a:extLst>
          </p:cNvPr>
          <p:cNvSpPr txBox="1">
            <a:spLocks noChangeArrowheads="1"/>
          </p:cNvSpPr>
          <p:nvPr/>
        </p:nvSpPr>
        <p:spPr bwMode="auto">
          <a:xfrm>
            <a:off x="5410200" y="4572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Neptune</a:t>
            </a:r>
          </a:p>
        </p:txBody>
      </p:sp>
      <p:pic>
        <p:nvPicPr>
          <p:cNvPr id="87043" name="Picture 3" descr="Neptune-many.jpg">
            <a:extLst>
              <a:ext uri="{FF2B5EF4-FFF2-40B4-BE49-F238E27FC236}">
                <a16:creationId xmlns:a16="http://schemas.microsoft.com/office/drawing/2014/main" id="{CAFC4F26-5662-AAEA-76EC-E6669C636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757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2">
            <a:extLst>
              <a:ext uri="{FF2B5EF4-FFF2-40B4-BE49-F238E27FC236}">
                <a16:creationId xmlns:a16="http://schemas.microsoft.com/office/drawing/2014/main" id="{5B2D69B3-04F6-9A01-54E6-54DF8F2560AA}"/>
              </a:ext>
            </a:extLst>
          </p:cNvPr>
          <p:cNvSpPr txBox="1">
            <a:spLocks noChangeArrowheads="1"/>
          </p:cNvSpPr>
          <p:nvPr/>
        </p:nvSpPr>
        <p:spPr bwMode="auto">
          <a:xfrm>
            <a:off x="3032125" y="5943600"/>
            <a:ext cx="37496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fastest winds in SS &gt; 2000 km/</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hr</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7045" name="Rectangle 2">
            <a:extLst>
              <a:ext uri="{FF2B5EF4-FFF2-40B4-BE49-F238E27FC236}">
                <a16:creationId xmlns:a16="http://schemas.microsoft.com/office/drawing/2014/main" id="{039A82DF-87A3-F02D-494E-95760BBE4DBD}"/>
              </a:ext>
            </a:extLst>
          </p:cNvPr>
          <p:cNvSpPr txBox="1">
            <a:spLocks noChangeArrowheads="1"/>
          </p:cNvSpPr>
          <p:nvPr/>
        </p:nvSpPr>
        <p:spPr bwMode="auto">
          <a:xfrm>
            <a:off x="7483475" y="6019800"/>
            <a:ext cx="144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HST</a:t>
            </a:r>
          </a:p>
        </p:txBody>
      </p:sp>
      <p:sp>
        <p:nvSpPr>
          <p:cNvPr id="2" name="Rectangle 2">
            <a:extLst>
              <a:ext uri="{FF2B5EF4-FFF2-40B4-BE49-F238E27FC236}">
                <a16:creationId xmlns:a16="http://schemas.microsoft.com/office/drawing/2014/main" id="{5BA7E0A5-3828-9194-50EC-78C59DE24EA4}"/>
              </a:ext>
            </a:extLst>
          </p:cNvPr>
          <p:cNvSpPr txBox="1">
            <a:spLocks noChangeArrowheads="1"/>
          </p:cNvSpPr>
          <p:nvPr/>
        </p:nvSpPr>
        <p:spPr bwMode="auto">
          <a:xfrm>
            <a:off x="-34925" y="5905500"/>
            <a:ext cx="2514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Neptune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20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0658852-6341-D562-EE62-488B27006ACC}"/>
              </a:ext>
            </a:extLst>
          </p:cNvPr>
          <p:cNvSpPr txBox="1">
            <a:spLocks noChangeArrowheads="1"/>
          </p:cNvSpPr>
          <p:nvPr/>
        </p:nvSpPr>
        <p:spPr bwMode="auto">
          <a:xfrm>
            <a:off x="6324600" y="990600"/>
            <a:ext cx="281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1/900</a:t>
            </a:r>
            <a:r>
              <a:rPr kumimoji="0" lang="en-US" altLang="en-US" sz="1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solar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Sun’s effect much weaker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165 year orbit: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changes slower than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obliquity 29</a:t>
            </a:r>
            <a:r>
              <a:rPr kumimoji="0" lang="en-US" altLang="en-US" sz="1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1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hemisphere toward Sun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brightens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 59K: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cannot reach rapid thermal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equilibrium … delayed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dynamic response of 15 </a:t>
            </a:r>
            <a:r>
              <a:rPr kumimoji="0" lang="en-US" alt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89090" name="Picture 1" descr="Neptune-brite.jpg">
            <a:extLst>
              <a:ext uri="{FF2B5EF4-FFF2-40B4-BE49-F238E27FC236}">
                <a16:creationId xmlns:a16="http://schemas.microsoft.com/office/drawing/2014/main" id="{3E558467-C5FF-F1C5-C874-C3DF20286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64119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2">
            <a:extLst>
              <a:ext uri="{FF2B5EF4-FFF2-40B4-BE49-F238E27FC236}">
                <a16:creationId xmlns:a16="http://schemas.microsoft.com/office/drawing/2014/main" id="{627C1AE2-E6B2-0329-6987-DBE171FFB62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Seasonal Forcing at Neptune</a:t>
            </a:r>
          </a:p>
        </p:txBody>
      </p:sp>
      <p:sp>
        <p:nvSpPr>
          <p:cNvPr id="89092" name="Rectangle 6">
            <a:extLst>
              <a:ext uri="{FF2B5EF4-FFF2-40B4-BE49-F238E27FC236}">
                <a16:creationId xmlns:a16="http://schemas.microsoft.com/office/drawing/2014/main" id="{E80D4E2D-81CB-9143-BB35-680B47D6EC18}"/>
              </a:ext>
            </a:extLst>
          </p:cNvPr>
          <p:cNvSpPr>
            <a:spLocks noChangeArrowheads="1"/>
          </p:cNvSpPr>
          <p:nvPr/>
        </p:nvSpPr>
        <p:spPr bwMode="auto">
          <a:xfrm>
            <a:off x="6737084" y="6183868"/>
            <a:ext cx="2215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Sromovsky</a:t>
            </a: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et al. 2002</a:t>
            </a:r>
          </a:p>
        </p:txBody>
      </p:sp>
      <p:cxnSp>
        <p:nvCxnSpPr>
          <p:cNvPr id="3" name="Straight Connector 2">
            <a:extLst>
              <a:ext uri="{FF2B5EF4-FFF2-40B4-BE49-F238E27FC236}">
                <a16:creationId xmlns:a16="http://schemas.microsoft.com/office/drawing/2014/main" id="{12DBCA35-456E-BA3C-C482-33ED1C0456CE}"/>
              </a:ext>
            </a:extLst>
          </p:cNvPr>
          <p:cNvCxnSpPr>
            <a:cxnSpLocks/>
          </p:cNvCxnSpPr>
          <p:nvPr/>
        </p:nvCxnSpPr>
        <p:spPr bwMode="auto">
          <a:xfrm flipV="1">
            <a:off x="4800600" y="1447800"/>
            <a:ext cx="1371600" cy="4572000"/>
          </a:xfrm>
          <a:prstGeom prst="line">
            <a:avLst/>
          </a:prstGeom>
          <a:ln w="508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20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2000"/>
                                        <p:tgtEl>
                                          <p:spTgt spid="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animEffect transition="in" filter="fade">
                                      <p:cBhvr>
                                        <p:cTn id="23" dur="2000"/>
                                        <p:tgtEl>
                                          <p:spTgt spid="5">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10" end="10"/>
                                            </p:txEl>
                                          </p:spTgt>
                                        </p:tgtEl>
                                        <p:attrNameLst>
                                          <p:attrName>style.visibility</p:attrName>
                                        </p:attrNameLst>
                                      </p:cBhvr>
                                      <p:to>
                                        <p:strVal val="visible"/>
                                      </p:to>
                                    </p:set>
                                    <p:animEffect transition="in" filter="fade">
                                      <p:cBhvr>
                                        <p:cTn id="26" dur="2000"/>
                                        <p:tgtEl>
                                          <p:spTgt spid="5">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animEffect transition="in" filter="fade">
                                      <p:cBhvr>
                                        <p:cTn id="29" dur="2000"/>
                                        <p:tgtEl>
                                          <p:spTgt spid="5">
                                            <p:txEl>
                                              <p:pRg st="11" end="1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animEffect transition="in" filter="fade">
                                      <p:cBhvr>
                                        <p:cTn id="34" dur="2000"/>
                                        <p:tgtEl>
                                          <p:spTgt spid="5">
                                            <p:txEl>
                                              <p:pRg st="13" end="1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animEffect transition="in" filter="fade">
                                      <p:cBhvr>
                                        <p:cTn id="37" dur="2000"/>
                                        <p:tgtEl>
                                          <p:spTgt spid="5">
                                            <p:txEl>
                                              <p:pRg st="14" end="1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5" end="15"/>
                                            </p:txEl>
                                          </p:spTgt>
                                        </p:tgtEl>
                                        <p:attrNameLst>
                                          <p:attrName>style.visibility</p:attrName>
                                        </p:attrNameLst>
                                      </p:cBhvr>
                                      <p:to>
                                        <p:strVal val="visible"/>
                                      </p:to>
                                    </p:set>
                                    <p:animEffect transition="in" filter="fade">
                                      <p:cBhvr>
                                        <p:cTn id="40" dur="2000"/>
                                        <p:tgtEl>
                                          <p:spTgt spid="5">
                                            <p:txEl>
                                              <p:pRg st="15" end="1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6" end="16"/>
                                            </p:txEl>
                                          </p:spTgt>
                                        </p:tgtEl>
                                        <p:attrNameLst>
                                          <p:attrName>style.visibility</p:attrName>
                                        </p:attrNameLst>
                                      </p:cBhvr>
                                      <p:to>
                                        <p:strVal val="visible"/>
                                      </p:to>
                                    </p:set>
                                    <p:animEffect transition="in" filter="fade">
                                      <p:cBhvr>
                                        <p:cTn id="43" dur="2000"/>
                                        <p:tgtEl>
                                          <p:spTgt spid="5">
                                            <p:txEl>
                                              <p:pRg st="16" end="16"/>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05F7D38C-6CF0-B13A-853E-FC0314EF0AD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Compositions</a:t>
            </a:r>
          </a:p>
        </p:txBody>
      </p:sp>
      <p:graphicFrame>
        <p:nvGraphicFramePr>
          <p:cNvPr id="228430" name="Group 78">
            <a:extLst>
              <a:ext uri="{FF2B5EF4-FFF2-40B4-BE49-F238E27FC236}">
                <a16:creationId xmlns:a16="http://schemas.microsoft.com/office/drawing/2014/main" id="{348B6F59-040D-C1AF-B018-498257CFA437}"/>
              </a:ext>
            </a:extLst>
          </p:cNvPr>
          <p:cNvGraphicFramePr>
            <a:graphicFrameLocks noGrp="1"/>
          </p:cNvGraphicFramePr>
          <p:nvPr/>
        </p:nvGraphicFramePr>
        <p:xfrm>
          <a:off x="1981200" y="1243013"/>
          <a:ext cx="5715000" cy="1879600"/>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00"/>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rgbClr val="000000"/>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rgbClr val="000000"/>
                          </a:solidFill>
                          <a:effectLst/>
                          <a:latin typeface="Times New Roman" charset="0"/>
                          <a:ea typeface="ＭＳ Ｐゴシック" charset="0"/>
                          <a:cs typeface="ＭＳ Ｐゴシック" charset="0"/>
                        </a:rPr>
                        <a:t>      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1" i="0" u="none" strike="noStrike" cap="none" normalizeH="0" baseline="0" dirty="0">
                          <a:ln>
                            <a:noFill/>
                          </a:ln>
                          <a:solidFill>
                            <a:schemeClr val="tx1"/>
                          </a:solidFill>
                          <a:effectLst/>
                          <a:latin typeface="Times New Roman" charset="0"/>
                          <a:ea typeface="ＭＳ Ｐゴシック" charset="0"/>
                          <a:cs typeface="ＭＳ Ｐゴシック" charset="0"/>
                        </a:rPr>
                        <a:t>      82%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Times New Roman" charset="0"/>
                          <a:ea typeface="ＭＳ Ｐゴシック" charset="0"/>
                          <a:cs typeface="ＭＳ Ｐゴシック" charset="0"/>
                        </a:rPr>
                        <a:t>He      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charset="0"/>
                          <a:ea typeface="ＭＳ Ｐゴシック" charset="0"/>
                          <a:cs typeface="ＭＳ Ｐゴシック" charset="0"/>
                        </a:rPr>
                        <a:t>He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1"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1" i="0" u="none" strike="noStrike" cap="none" normalizeH="0" baseline="0" dirty="0">
                          <a:ln>
                            <a:noFill/>
                          </a:ln>
                          <a:solidFill>
                            <a:srgbClr val="FF00FF"/>
                          </a:solidFill>
                          <a:effectLst/>
                          <a:latin typeface="Times New Roman" charset="0"/>
                          <a:ea typeface="ＭＳ Ｐゴシック" charset="0"/>
                          <a:cs typeface="ＭＳ Ｐゴシック" charset="0"/>
                        </a:rPr>
                        <a:t>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3213" name="Text Box 30">
            <a:extLst>
              <a:ext uri="{FF2B5EF4-FFF2-40B4-BE49-F238E27FC236}">
                <a16:creationId xmlns:a16="http://schemas.microsoft.com/office/drawing/2014/main" id="{DDEDBE53-EB6C-4F97-AFA0-FDA16A241A95}"/>
              </a:ext>
            </a:extLst>
          </p:cNvPr>
          <p:cNvSpPr txBox="1">
            <a:spLocks noChangeArrowheads="1"/>
          </p:cNvSpPr>
          <p:nvPr/>
        </p:nvSpPr>
        <p:spPr bwMode="auto">
          <a:xfrm>
            <a:off x="417513" y="1920875"/>
            <a:ext cx="1106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least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a:t>
            </a:r>
          </a:p>
        </p:txBody>
      </p:sp>
      <p:graphicFrame>
        <p:nvGraphicFramePr>
          <p:cNvPr id="228428" name="Group 76">
            <a:extLst>
              <a:ext uri="{FF2B5EF4-FFF2-40B4-BE49-F238E27FC236}">
                <a16:creationId xmlns:a16="http://schemas.microsoft.com/office/drawing/2014/main" id="{FE429ACB-47B2-04E6-9565-6AF9499B7CE0}"/>
              </a:ext>
            </a:extLst>
          </p:cNvPr>
          <p:cNvGraphicFramePr>
            <a:graphicFrameLocks noGrp="1"/>
          </p:cNvGraphicFramePr>
          <p:nvPr/>
        </p:nvGraphicFramePr>
        <p:xfrm>
          <a:off x="1981200" y="3200400"/>
          <a:ext cx="5715000" cy="3621088"/>
        </p:xfrm>
        <a:graphic>
          <a:graphicData uri="http://schemas.openxmlformats.org/drawingml/2006/table">
            <a:tbl>
              <a:tblPr/>
              <a:tblGrid>
                <a:gridCol w="1428750">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42875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tblGrid>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 </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2000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CH</a:t>
                      </a:r>
                      <a:r>
                        <a:rPr kumimoji="0" lang="en-US" sz="2000" b="0" i="0" u="none" strike="noStrike" cap="none" normalizeH="0" baseline="-25000" dirty="0">
                          <a:ln>
                            <a:noFill/>
                          </a:ln>
                          <a:solidFill>
                            <a:srgbClr val="FF00FF"/>
                          </a:solidFill>
                          <a:effectLst/>
                          <a:latin typeface="Times New Roman" charset="0"/>
                          <a:ea typeface="ＭＳ Ｐゴシック" charset="0"/>
                          <a:cs typeface="ＭＳ Ｐゴシック" charset="0"/>
                        </a:rPr>
                        <a:t>4</a:t>
                      </a:r>
                      <a:r>
                        <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rPr>
                        <a:t>    4500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&gt; 400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FF00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rgbClr val="0000FF"/>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rgbClr val="0000FF"/>
                          </a:solidFill>
                          <a:effectLst/>
                          <a:latin typeface="Times New Roman" charset="0"/>
                          <a:ea typeface="ＭＳ Ｐゴシック" charset="0"/>
                          <a:cs typeface="ＭＳ Ｐゴシック" charset="0"/>
                        </a:rPr>
                        <a:t>O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&lt; 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NH</a:t>
                      </a:r>
                      <a:r>
                        <a:rPr kumimoji="0" lang="en-US" sz="2000" b="0" i="0" u="none" strike="noStrike" cap="none" normalizeH="0" baseline="-25000" dirty="0">
                          <a:ln>
                            <a:noFill/>
                          </a:ln>
                          <a:solidFill>
                            <a:srgbClr val="008000"/>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rgbClr val="008000"/>
                          </a:solidFill>
                          <a:effectLst/>
                          <a:latin typeface="Times New Roman" charset="0"/>
                          <a:ea typeface="ＭＳ Ｐゴシック" charset="0"/>
                          <a:cs typeface="ＭＳ Ｐゴシック" charset="0"/>
                        </a:rPr>
                        <a:t>  &lt; 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460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S    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Ne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ＭＳ Ｐゴシック" charset="0"/>
                        </a:rPr>
                        <a:t>Ar</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PH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6</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9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PH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3</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6</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CO         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28425" name="Text Box 73">
            <a:extLst>
              <a:ext uri="{FF2B5EF4-FFF2-40B4-BE49-F238E27FC236}">
                <a16:creationId xmlns:a16="http://schemas.microsoft.com/office/drawing/2014/main" id="{A50909BE-6117-D6CD-5213-1F41819081FA}"/>
              </a:ext>
            </a:extLst>
          </p:cNvPr>
          <p:cNvSpPr txBox="1">
            <a:spLocks noChangeArrowheads="1"/>
          </p:cNvSpPr>
          <p:nvPr/>
        </p:nvSpPr>
        <p:spPr bwMode="auto">
          <a:xfrm>
            <a:off x="593725" y="44958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ppm</a:t>
            </a:r>
          </a:p>
        </p:txBody>
      </p:sp>
      <p:sp>
        <p:nvSpPr>
          <p:cNvPr id="93257" name="Text Box 74">
            <a:extLst>
              <a:ext uri="{FF2B5EF4-FFF2-40B4-BE49-F238E27FC236}">
                <a16:creationId xmlns:a16="http://schemas.microsoft.com/office/drawing/2014/main" id="{7FFBA298-F5DB-A96D-9D7C-82B444DBBD61}"/>
              </a:ext>
            </a:extLst>
          </p:cNvPr>
          <p:cNvSpPr txBox="1">
            <a:spLocks noChangeArrowheads="1"/>
          </p:cNvSpPr>
          <p:nvPr/>
        </p:nvSpPr>
        <p:spPr bwMode="auto">
          <a:xfrm>
            <a:off x="2149475" y="685800"/>
            <a:ext cx="546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      Saturn      Uranus      Neptune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8425"/>
                                        </p:tgtEl>
                                        <p:attrNameLst>
                                          <p:attrName>style.visibility</p:attrName>
                                        </p:attrNameLst>
                                      </p:cBhvr>
                                      <p:to>
                                        <p:strVal val="visible"/>
                                      </p:to>
                                    </p:set>
                                    <p:animEffect transition="in" filter="fade">
                                      <p:cBhvr>
                                        <p:cTn id="7" dur="2000"/>
                                        <p:tgtEl>
                                          <p:spTgt spid="228425"/>
                                        </p:tgtEl>
                                      </p:cBhvr>
                                    </p:animEffect>
                                  </p:childTnLst>
                                </p:cTn>
                              </p:par>
                              <p:par>
                                <p:cTn id="8" presetID="10" presetClass="entr" presetSubtype="0" fill="hold" nodeType="withEffect">
                                  <p:stCondLst>
                                    <p:cond delay="0"/>
                                  </p:stCondLst>
                                  <p:childTnLst>
                                    <p:set>
                                      <p:cBhvr>
                                        <p:cTn id="9" dur="1" fill="hold">
                                          <p:stCondLst>
                                            <p:cond delay="0"/>
                                          </p:stCondLst>
                                        </p:cTn>
                                        <p:tgtEl>
                                          <p:spTgt spid="228428"/>
                                        </p:tgtEl>
                                        <p:attrNameLst>
                                          <p:attrName>style.visibility</p:attrName>
                                        </p:attrNameLst>
                                      </p:cBhvr>
                                      <p:to>
                                        <p:strVal val="visible"/>
                                      </p:to>
                                    </p:set>
                                    <p:animEffect transition="in" filter="fade">
                                      <p:cBhvr>
                                        <p:cTn id="10" dur="2000"/>
                                        <p:tgtEl>
                                          <p:spTgt spid="228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42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888303EA-3556-6181-4119-09F6EADCD15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Atm Highlights</a:t>
            </a:r>
          </a:p>
        </p:txBody>
      </p:sp>
      <p:sp>
        <p:nvSpPr>
          <p:cNvPr id="230403" name="Text Box 3">
            <a:extLst>
              <a:ext uri="{FF2B5EF4-FFF2-40B4-BE49-F238E27FC236}">
                <a16:creationId xmlns:a16="http://schemas.microsoft.com/office/drawing/2014/main" id="{10762E61-E774-A242-BD17-498291173599}"/>
              </a:ext>
            </a:extLst>
          </p:cNvPr>
          <p:cNvSpPr txBox="1">
            <a:spLocks noChangeArrowheads="1"/>
          </p:cNvSpPr>
          <p:nvPr/>
        </p:nvSpPr>
        <p:spPr bwMode="auto">
          <a:xfrm>
            <a:off x="457200" y="685800"/>
            <a:ext cx="85344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extreme convection … belts/zones … Great Red Spot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enrichment of atmosphere by 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puffiest atmosphere of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jovians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 rain has depleted He from outer layers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 enough for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clouds to condense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condensed out/into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clouds, so not observed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trend continues … increases from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min to Nep max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condensed out/into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 clouds, so not observed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recall conditions in solar nebula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 preferred above 700 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below 700 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below 80 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above 300 K,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preferred below 300 K,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 below 150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403">
                                            <p:txEl>
                                              <p:pRg st="1" end="1"/>
                                            </p:txEl>
                                          </p:spTgt>
                                        </p:tgtEl>
                                        <p:attrNameLst>
                                          <p:attrName>style.visibility</p:attrName>
                                        </p:attrNameLst>
                                      </p:cBhvr>
                                      <p:to>
                                        <p:strVal val="visible"/>
                                      </p:to>
                                    </p:set>
                                    <p:animEffect transition="in" filter="fade">
                                      <p:cBhvr>
                                        <p:cTn id="7" dur="2000"/>
                                        <p:tgtEl>
                                          <p:spTgt spid="23040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0403">
                                            <p:txEl>
                                              <p:pRg st="2" end="2"/>
                                            </p:txEl>
                                          </p:spTgt>
                                        </p:tgtEl>
                                        <p:attrNameLst>
                                          <p:attrName>style.visibility</p:attrName>
                                        </p:attrNameLst>
                                      </p:cBhvr>
                                      <p:to>
                                        <p:strVal val="visible"/>
                                      </p:to>
                                    </p:set>
                                    <p:animEffect transition="in" filter="fade">
                                      <p:cBhvr>
                                        <p:cTn id="10" dur="2000"/>
                                        <p:tgtEl>
                                          <p:spTgt spid="23040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0403">
                                            <p:txEl>
                                              <p:pRg st="4" end="4"/>
                                            </p:txEl>
                                          </p:spTgt>
                                        </p:tgtEl>
                                        <p:attrNameLst>
                                          <p:attrName>style.visibility</p:attrName>
                                        </p:attrNameLst>
                                      </p:cBhvr>
                                      <p:to>
                                        <p:strVal val="visible"/>
                                      </p:to>
                                    </p:set>
                                    <p:animEffect transition="in" filter="fade">
                                      <p:cBhvr>
                                        <p:cTn id="15" dur="2000"/>
                                        <p:tgtEl>
                                          <p:spTgt spid="23040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0403">
                                            <p:txEl>
                                              <p:pRg st="5" end="5"/>
                                            </p:txEl>
                                          </p:spTgt>
                                        </p:tgtEl>
                                        <p:attrNameLst>
                                          <p:attrName>style.visibility</p:attrName>
                                        </p:attrNameLst>
                                      </p:cBhvr>
                                      <p:to>
                                        <p:strVal val="visible"/>
                                      </p:to>
                                    </p:set>
                                    <p:animEffect transition="in" filter="fade">
                                      <p:cBhvr>
                                        <p:cTn id="18" dur="2000"/>
                                        <p:tgtEl>
                                          <p:spTgt spid="23040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0403">
                                            <p:txEl>
                                              <p:pRg st="7" end="7"/>
                                            </p:txEl>
                                          </p:spTgt>
                                        </p:tgtEl>
                                        <p:attrNameLst>
                                          <p:attrName>style.visibility</p:attrName>
                                        </p:attrNameLst>
                                      </p:cBhvr>
                                      <p:to>
                                        <p:strVal val="visible"/>
                                      </p:to>
                                    </p:set>
                                    <p:animEffect transition="in" filter="fade">
                                      <p:cBhvr>
                                        <p:cTn id="23" dur="2000"/>
                                        <p:tgtEl>
                                          <p:spTgt spid="23040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0403">
                                            <p:txEl>
                                              <p:pRg st="8" end="8"/>
                                            </p:txEl>
                                          </p:spTgt>
                                        </p:tgtEl>
                                        <p:attrNameLst>
                                          <p:attrName>style.visibility</p:attrName>
                                        </p:attrNameLst>
                                      </p:cBhvr>
                                      <p:to>
                                        <p:strVal val="visible"/>
                                      </p:to>
                                    </p:set>
                                    <p:animEffect transition="in" filter="fade">
                                      <p:cBhvr>
                                        <p:cTn id="26" dur="2000"/>
                                        <p:tgtEl>
                                          <p:spTgt spid="23040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0403">
                                            <p:txEl>
                                              <p:pRg st="10" end="10"/>
                                            </p:txEl>
                                          </p:spTgt>
                                        </p:tgtEl>
                                        <p:attrNameLst>
                                          <p:attrName>style.visibility</p:attrName>
                                        </p:attrNameLst>
                                      </p:cBhvr>
                                      <p:to>
                                        <p:strVal val="visible"/>
                                      </p:to>
                                    </p:set>
                                    <p:animEffect transition="in" filter="fade">
                                      <p:cBhvr>
                                        <p:cTn id="31" dur="2000"/>
                                        <p:tgtEl>
                                          <p:spTgt spid="23040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0403">
                                            <p:txEl>
                                              <p:pRg st="11" end="11"/>
                                            </p:txEl>
                                          </p:spTgt>
                                        </p:tgtEl>
                                        <p:attrNameLst>
                                          <p:attrName>style.visibility</p:attrName>
                                        </p:attrNameLst>
                                      </p:cBhvr>
                                      <p:to>
                                        <p:strVal val="visible"/>
                                      </p:to>
                                    </p:set>
                                    <p:animEffect transition="in" filter="fade">
                                      <p:cBhvr>
                                        <p:cTn id="34" dur="2000"/>
                                        <p:tgtEl>
                                          <p:spTgt spid="230403">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0403">
                                            <p:txEl>
                                              <p:pRg st="13" end="13"/>
                                            </p:txEl>
                                          </p:spTgt>
                                        </p:tgtEl>
                                        <p:attrNameLst>
                                          <p:attrName>style.visibility</p:attrName>
                                        </p:attrNameLst>
                                      </p:cBhvr>
                                      <p:to>
                                        <p:strVal val="visible"/>
                                      </p:to>
                                    </p:set>
                                    <p:animEffect transition="in" filter="fade">
                                      <p:cBhvr>
                                        <p:cTn id="39" dur="2000"/>
                                        <p:tgtEl>
                                          <p:spTgt spid="230403">
                                            <p:txEl>
                                              <p:pRg st="13" end="1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0403">
                                            <p:txEl>
                                              <p:pRg st="15" end="15"/>
                                            </p:txEl>
                                          </p:spTgt>
                                        </p:tgtEl>
                                        <p:attrNameLst>
                                          <p:attrName>style.visibility</p:attrName>
                                        </p:attrNameLst>
                                      </p:cBhvr>
                                      <p:to>
                                        <p:strVal val="visible"/>
                                      </p:to>
                                    </p:set>
                                    <p:animEffect transition="in" filter="fade">
                                      <p:cBhvr>
                                        <p:cTn id="44" dur="2000"/>
                                        <p:tgtEl>
                                          <p:spTgt spid="230403">
                                            <p:txEl>
                                              <p:pRg st="15" end="1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30403">
                                            <p:txEl>
                                              <p:pRg st="16" end="16"/>
                                            </p:txEl>
                                          </p:spTgt>
                                        </p:tgtEl>
                                        <p:attrNameLst>
                                          <p:attrName>style.visibility</p:attrName>
                                        </p:attrNameLst>
                                      </p:cBhvr>
                                      <p:to>
                                        <p:strVal val="visible"/>
                                      </p:to>
                                    </p:set>
                                    <p:animEffect transition="in" filter="fade">
                                      <p:cBhvr>
                                        <p:cTn id="47" dur="2000"/>
                                        <p:tgtEl>
                                          <p:spTgt spid="2304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4274" name="Picture 4" descr="A picture containing food, cup, glass, coffee&#10;&#10;Description automatically generated">
            <a:extLst>
              <a:ext uri="{FF2B5EF4-FFF2-40B4-BE49-F238E27FC236}">
                <a16:creationId xmlns:a16="http://schemas.microsoft.com/office/drawing/2014/main" id="{63FC7752-F192-9EED-4158-5C9BA3E0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371600"/>
            <a:ext cx="975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a:extLst>
              <a:ext uri="{FF2B5EF4-FFF2-40B4-BE49-F238E27FC236}">
                <a16:creationId xmlns:a16="http://schemas.microsoft.com/office/drawing/2014/main" id="{B7D15B63-7599-C566-AD00-03C7DA6F1C5D}"/>
              </a:ext>
            </a:extLst>
          </p:cNvPr>
          <p:cNvSpPr txBox="1">
            <a:spLocks noChangeArrowheads="1"/>
          </p:cNvSpPr>
          <p:nvPr/>
        </p:nvSpPr>
        <p:spPr bwMode="auto">
          <a:xfrm>
            <a:off x="15875" y="0"/>
            <a:ext cx="91281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rgbClr val="FFFFFF"/>
                </a:solidFill>
              </a:rPr>
              <a:t>Planetary Atmospheres III</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5AC5575-B406-2D85-FA28-CA14D996F6F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Tenuous Atmospheres</a:t>
            </a:r>
          </a:p>
        </p:txBody>
      </p:sp>
      <p:sp>
        <p:nvSpPr>
          <p:cNvPr id="270339" name="Text Box 3">
            <a:extLst>
              <a:ext uri="{FF2B5EF4-FFF2-40B4-BE49-F238E27FC236}">
                <a16:creationId xmlns:a16="http://schemas.microsoft.com/office/drawing/2014/main" id="{5E4223B9-159D-D7AE-9F84-6DB472341253}"/>
              </a:ext>
            </a:extLst>
          </p:cNvPr>
          <p:cNvSpPr txBox="1">
            <a:spLocks noChangeArrowheads="1"/>
          </p:cNvSpPr>
          <p:nvPr/>
        </p:nvSpPr>
        <p:spPr bwMode="auto">
          <a:xfrm>
            <a:off x="609600" y="1143000"/>
            <a:ext cx="81978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temporary, due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sputtering</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physical lifting off surface (but not v</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esc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energetic particles from solar wind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energetic particles from nearby planet/magnetosphere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micrometeorite bombardment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all 8 tenuous atmospheres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capture of solar wind</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Mercury, Moon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volcanoes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(Io …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and/or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geysers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Triton …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sublimation of ices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Mars, Io, Triton, Pluto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Effect transition="in" filter="fade">
                                      <p:cBhvr>
                                        <p:cTn id="7" dur="2000"/>
                                        <p:tgtEl>
                                          <p:spTgt spid="270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0339">
                                            <p:txEl>
                                              <p:pRg st="2" end="2"/>
                                            </p:txEl>
                                          </p:spTgt>
                                        </p:tgtEl>
                                        <p:attrNameLst>
                                          <p:attrName>style.visibility</p:attrName>
                                        </p:attrNameLst>
                                      </p:cBhvr>
                                      <p:to>
                                        <p:strVal val="visible"/>
                                      </p:to>
                                    </p:set>
                                    <p:animEffect transition="in" filter="fade">
                                      <p:cBhvr>
                                        <p:cTn id="12" dur="2000"/>
                                        <p:tgtEl>
                                          <p:spTgt spid="270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339">
                                            <p:txEl>
                                              <p:pRg st="3" end="3"/>
                                            </p:txEl>
                                          </p:spTgt>
                                        </p:tgtEl>
                                        <p:attrNameLst>
                                          <p:attrName>style.visibility</p:attrName>
                                        </p:attrNameLst>
                                      </p:cBhvr>
                                      <p:to>
                                        <p:strVal val="visible"/>
                                      </p:to>
                                    </p:set>
                                    <p:animEffect transition="in" filter="fade">
                                      <p:cBhvr>
                                        <p:cTn id="17" dur="2000"/>
                                        <p:tgtEl>
                                          <p:spTgt spid="270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0339">
                                            <p:txEl>
                                              <p:pRg st="4" end="4"/>
                                            </p:txEl>
                                          </p:spTgt>
                                        </p:tgtEl>
                                        <p:attrNameLst>
                                          <p:attrName>style.visibility</p:attrName>
                                        </p:attrNameLst>
                                      </p:cBhvr>
                                      <p:to>
                                        <p:strVal val="visible"/>
                                      </p:to>
                                    </p:set>
                                    <p:animEffect transition="in" filter="fade">
                                      <p:cBhvr>
                                        <p:cTn id="22" dur="2000"/>
                                        <p:tgtEl>
                                          <p:spTgt spid="270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0339">
                                            <p:txEl>
                                              <p:pRg st="5" end="5"/>
                                            </p:txEl>
                                          </p:spTgt>
                                        </p:tgtEl>
                                        <p:attrNameLst>
                                          <p:attrName>style.visibility</p:attrName>
                                        </p:attrNameLst>
                                      </p:cBhvr>
                                      <p:to>
                                        <p:strVal val="visible"/>
                                      </p:to>
                                    </p:set>
                                    <p:animEffect transition="in" filter="fade">
                                      <p:cBhvr>
                                        <p:cTn id="27" dur="2000"/>
                                        <p:tgtEl>
                                          <p:spTgt spid="2703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0339">
                                            <p:txEl>
                                              <p:pRg st="6" end="6"/>
                                            </p:txEl>
                                          </p:spTgt>
                                        </p:tgtEl>
                                        <p:attrNameLst>
                                          <p:attrName>style.visibility</p:attrName>
                                        </p:attrNameLst>
                                      </p:cBhvr>
                                      <p:to>
                                        <p:strVal val="visible"/>
                                      </p:to>
                                    </p:set>
                                    <p:animEffect transition="in" filter="fade">
                                      <p:cBhvr>
                                        <p:cTn id="32" dur="2000"/>
                                        <p:tgtEl>
                                          <p:spTgt spid="270339">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70339">
                                            <p:txEl>
                                              <p:pRg st="8" end="8"/>
                                            </p:txEl>
                                          </p:spTgt>
                                        </p:tgtEl>
                                        <p:attrNameLst>
                                          <p:attrName>style.visibility</p:attrName>
                                        </p:attrNameLst>
                                      </p:cBhvr>
                                      <p:to>
                                        <p:strVal val="visible"/>
                                      </p:to>
                                    </p:set>
                                    <p:animEffect transition="in" filter="fade">
                                      <p:cBhvr>
                                        <p:cTn id="37" dur="2000"/>
                                        <p:tgtEl>
                                          <p:spTgt spid="270339">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70339">
                                            <p:txEl>
                                              <p:pRg st="10" end="10"/>
                                            </p:txEl>
                                          </p:spTgt>
                                        </p:tgtEl>
                                        <p:attrNameLst>
                                          <p:attrName>style.visibility</p:attrName>
                                        </p:attrNameLst>
                                      </p:cBhvr>
                                      <p:to>
                                        <p:strVal val="visible"/>
                                      </p:to>
                                    </p:set>
                                    <p:animEffect transition="in" filter="fade">
                                      <p:cBhvr>
                                        <p:cTn id="42" dur="2000"/>
                                        <p:tgtEl>
                                          <p:spTgt spid="270339">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70339">
                                            <p:txEl>
                                              <p:pRg st="12" end="12"/>
                                            </p:txEl>
                                          </p:spTgt>
                                        </p:tgtEl>
                                        <p:attrNameLst>
                                          <p:attrName>style.visibility</p:attrName>
                                        </p:attrNameLst>
                                      </p:cBhvr>
                                      <p:to>
                                        <p:strVal val="visible"/>
                                      </p:to>
                                    </p:set>
                                    <p:animEffect transition="in" filter="fade">
                                      <p:cBhvr>
                                        <p:cTn id="47" dur="2000"/>
                                        <p:tgtEl>
                                          <p:spTgt spid="270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3B8A71F-AA85-8BD9-EF12-727BBCC3B33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16 Atmospheres</a:t>
            </a:r>
          </a:p>
        </p:txBody>
      </p:sp>
      <p:graphicFrame>
        <p:nvGraphicFramePr>
          <p:cNvPr id="190585" name="Group 121">
            <a:extLst>
              <a:ext uri="{FF2B5EF4-FFF2-40B4-BE49-F238E27FC236}">
                <a16:creationId xmlns:a16="http://schemas.microsoft.com/office/drawing/2014/main" id="{CB4947DD-0C58-5F0F-7702-0F0C5E930DA9}"/>
              </a:ext>
            </a:extLst>
          </p:cNvPr>
          <p:cNvGraphicFramePr>
            <a:graphicFrameLocks noGrp="1"/>
          </p:cNvGraphicFramePr>
          <p:nvPr/>
        </p:nvGraphicFramePr>
        <p:xfrm>
          <a:off x="76200" y="1747838"/>
          <a:ext cx="8991600" cy="4503736"/>
        </p:xfrm>
        <a:graphic>
          <a:graphicData uri="http://schemas.openxmlformats.org/drawingml/2006/table">
            <a:tbl>
              <a:tblPr/>
              <a:tblGrid>
                <a:gridCol w="1123950">
                  <a:extLst>
                    <a:ext uri="{9D8B030D-6E8A-4147-A177-3AD203B41FA5}">
                      <a16:colId xmlns:a16="http://schemas.microsoft.com/office/drawing/2014/main" val="20000"/>
                    </a:ext>
                  </a:extLst>
                </a:gridCol>
                <a:gridCol w="1277938">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008062">
                  <a:extLst>
                    <a:ext uri="{9D8B030D-6E8A-4147-A177-3AD203B41FA5}">
                      <a16:colId xmlns:a16="http://schemas.microsoft.com/office/drawing/2014/main" val="20003"/>
                    </a:ext>
                  </a:extLst>
                </a:gridCol>
                <a:gridCol w="1123950">
                  <a:extLst>
                    <a:ext uri="{9D8B030D-6E8A-4147-A177-3AD203B41FA5}">
                      <a16:colId xmlns:a16="http://schemas.microsoft.com/office/drawing/2014/main" val="20004"/>
                    </a:ext>
                  </a:extLst>
                </a:gridCol>
                <a:gridCol w="1277938">
                  <a:extLst>
                    <a:ext uri="{9D8B030D-6E8A-4147-A177-3AD203B41FA5}">
                      <a16:colId xmlns:a16="http://schemas.microsoft.com/office/drawing/2014/main" val="20005"/>
                    </a:ext>
                  </a:extLst>
                </a:gridCol>
                <a:gridCol w="1085850">
                  <a:extLst>
                    <a:ext uri="{9D8B030D-6E8A-4147-A177-3AD203B41FA5}">
                      <a16:colId xmlns:a16="http://schemas.microsoft.com/office/drawing/2014/main" val="20006"/>
                    </a:ext>
                  </a:extLst>
                </a:gridCol>
                <a:gridCol w="1008062">
                  <a:extLst>
                    <a:ext uri="{9D8B030D-6E8A-4147-A177-3AD203B41FA5}">
                      <a16:colId xmlns:a16="http://schemas.microsoft.com/office/drawing/2014/main" val="20007"/>
                    </a:ext>
                  </a:extLst>
                </a:gridCol>
              </a:tblGrid>
              <a:tr h="530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Mercury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    Na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13 to 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He   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65</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Venus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92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16</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Io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SO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-8</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Earth</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8.5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Europa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Mars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0.006v</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11</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rPr>
                        <a:t>Ganymede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&lt; 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rgbClr val="0000FF"/>
                          </a:solidFill>
                          <a:effectLst/>
                          <a:latin typeface="Times New Roman" charset="0"/>
                          <a:ea typeface="ＭＳ Ｐゴシック" charset="0"/>
                          <a:cs typeface="ＭＳ Ｐゴシック" charset="0"/>
                        </a:rPr>
                        <a:t>Jupiter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a:ln>
                            <a:noFill/>
                          </a:ln>
                          <a:solidFill>
                            <a:schemeClr val="tx1"/>
                          </a:solidFill>
                          <a:effectLst/>
                          <a:latin typeface="Times New Roman" charset="0"/>
                          <a:ea typeface="ＭＳ Ｐゴシック" charset="0"/>
                          <a:cs typeface="ＭＳ Ｐゴシック" charset="0"/>
                        </a:rPr>
                        <a:t>Callisto</a:t>
                      </a:r>
                      <a:endParaRPr kumimoji="0" lang="en-US" sz="1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CO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O</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 </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-11</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9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Saturn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a:t>
                      </a:r>
                      <a:endPar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+6</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47</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Titan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    </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Ar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20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Uranus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Triton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27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0000FF"/>
                          </a:solidFill>
                          <a:effectLst/>
                          <a:latin typeface="Times New Roman" charset="0"/>
                          <a:ea typeface="ＭＳ Ｐゴシック" charset="0"/>
                          <a:cs typeface="ＭＳ Ｐゴシック" charset="0"/>
                        </a:rPr>
                        <a:t>Neptune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  He  CH</a:t>
                      </a:r>
                      <a:r>
                        <a:rPr kumimoji="0" lang="en-US" sz="1600" b="1" i="0" u="none" strike="noStrike" cap="none" normalizeH="0" baseline="-25000">
                          <a:ln>
                            <a:noFill/>
                          </a:ln>
                          <a:solidFill>
                            <a:schemeClr val="tx1"/>
                          </a:solidFill>
                          <a:effectLst/>
                          <a:latin typeface="Times New Roman" charset="0"/>
                          <a:ea typeface="ＭＳ Ｐゴシック" charset="0"/>
                          <a:cs typeface="ＭＳ Ｐゴシック" charset="0"/>
                        </a:rPr>
                        <a:t>4</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rgbClr val="0000FF"/>
                          </a:solidFill>
                          <a:effectLst/>
                          <a:latin typeface="Times New Roman" charset="0"/>
                          <a:ea typeface="ＭＳ Ｐゴシック" charset="0"/>
                          <a:cs typeface="ＭＳ Ｐゴシック" charset="0"/>
                        </a:rPr>
                        <a:t>+5</a:t>
                      </a:r>
                      <a:endParaRPr kumimoji="0" lang="en-US" sz="1600" b="1" i="0" u="none" strike="noStrike" cap="none" normalizeH="0" baseline="0" dirty="0">
                        <a:ln>
                          <a:noFill/>
                        </a:ln>
                        <a:solidFill>
                          <a:srgbClr val="0000FF"/>
                        </a:solidFill>
                        <a:effectLst/>
                        <a:latin typeface="Times New Roman"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cs typeface="ＭＳ Ｐゴシック" charset="0"/>
                        </a:rPr>
                        <a:t>23</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New Roman" charset="0"/>
                          <a:ea typeface="ＭＳ Ｐゴシック" charset="0"/>
                          <a:cs typeface="ＭＳ Ｐゴシック" charset="0"/>
                        </a:rPr>
                        <a:t>Pluto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N</a:t>
                      </a:r>
                      <a:r>
                        <a:rPr kumimoji="0" lang="en-US" sz="1600" b="1" i="0" u="none" strike="noStrike" cap="none" normalizeH="0" baseline="-25000" dirty="0">
                          <a:ln>
                            <a:noFill/>
                          </a:ln>
                          <a:solidFill>
                            <a:schemeClr val="tx1"/>
                          </a:solidFill>
                          <a:effectLst/>
                          <a:latin typeface="Times New Roman" charset="0"/>
                          <a:ea typeface="ＭＳ Ｐゴシック" charset="0"/>
                          <a:cs typeface="ＭＳ Ｐゴシック" charset="0"/>
                        </a:rPr>
                        <a:t>2</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10 </a:t>
                      </a:r>
                      <a:r>
                        <a:rPr kumimoji="0" lang="en-US" sz="1600" b="1" i="0" u="none" strike="noStrike" cap="none" normalizeH="0" baseline="30000" dirty="0">
                          <a:ln>
                            <a:noFill/>
                          </a:ln>
                          <a:solidFill>
                            <a:schemeClr val="tx1"/>
                          </a:solidFill>
                          <a:effectLst/>
                          <a:latin typeface="Times New Roman" charset="0"/>
                          <a:ea typeface="ＭＳ Ｐゴシック" charset="0"/>
                          <a:cs typeface="ＭＳ Ｐゴシック" charset="0"/>
                        </a:rPr>
                        <a:t>-5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ＭＳ Ｐゴシック" charset="0"/>
                        </a:rPr>
                        <a:t>33</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7365" name="Text Box 89">
            <a:extLst>
              <a:ext uri="{FF2B5EF4-FFF2-40B4-BE49-F238E27FC236}">
                <a16:creationId xmlns:a16="http://schemas.microsoft.com/office/drawing/2014/main" id="{4A661216-5FA5-02CB-103F-CC5BD3D533CB}"/>
              </a:ext>
            </a:extLst>
          </p:cNvPr>
          <p:cNvSpPr txBox="1">
            <a:spLocks noChangeArrowheads="1"/>
          </p:cNvSpPr>
          <p:nvPr/>
        </p:nvSpPr>
        <p:spPr bwMode="auto">
          <a:xfrm>
            <a:off x="822325" y="822325"/>
            <a:ext cx="8353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PLANETS                                                     OTHERS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comp (&gt; 1%)    P (bar)      H (km)                      comp (&gt; 1%)   P (bar)       H (km)</a:t>
            </a:r>
          </a:p>
        </p:txBody>
      </p:sp>
      <p:sp>
        <p:nvSpPr>
          <p:cNvPr id="99414" name="Rectangle 1">
            <a:extLst>
              <a:ext uri="{FF2B5EF4-FFF2-40B4-BE49-F238E27FC236}">
                <a16:creationId xmlns:a16="http://schemas.microsoft.com/office/drawing/2014/main" id="{229633EF-BD16-4D5B-C988-482186F1BCDA}"/>
              </a:ext>
            </a:extLst>
          </p:cNvPr>
          <p:cNvSpPr>
            <a:spLocks noChangeArrowheads="1"/>
          </p:cNvSpPr>
          <p:nvPr/>
        </p:nvSpPr>
        <p:spPr bwMode="auto">
          <a:xfrm>
            <a:off x="3246438" y="6381750"/>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P</a:t>
            </a:r>
            <a:r>
              <a:rPr kumimoji="0" lang="en-US" altLang="en-US" sz="2000" b="1"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(z) = kT(z) / g(z) μ m</a:t>
            </a:r>
          </a:p>
        </p:txBody>
      </p:sp>
      <p:sp>
        <p:nvSpPr>
          <p:cNvPr id="6" name="Oval 7">
            <a:extLst>
              <a:ext uri="{FF2B5EF4-FFF2-40B4-BE49-F238E27FC236}">
                <a16:creationId xmlns:a16="http://schemas.microsoft.com/office/drawing/2014/main" id="{590CDB91-DB56-558E-6954-2FE8178AF28F}"/>
              </a:ext>
            </a:extLst>
          </p:cNvPr>
          <p:cNvSpPr>
            <a:spLocks noChangeAspect="1" noChangeArrowheads="1"/>
          </p:cNvSpPr>
          <p:nvPr/>
        </p:nvSpPr>
        <p:spPr bwMode="auto">
          <a:xfrm>
            <a:off x="914400" y="2133600"/>
            <a:ext cx="1524000" cy="17526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67DC9334-7C20-4A6B-CB9B-76759B1A20A9}"/>
              </a:ext>
            </a:extLst>
          </p:cNvPr>
          <p:cNvSpPr>
            <a:spLocks noChangeAspect="1" noChangeArrowheads="1"/>
          </p:cNvSpPr>
          <p:nvPr/>
        </p:nvSpPr>
        <p:spPr bwMode="auto">
          <a:xfrm>
            <a:off x="1066800" y="1544637"/>
            <a:ext cx="5848350" cy="700088"/>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Oval 7">
            <a:extLst>
              <a:ext uri="{FF2B5EF4-FFF2-40B4-BE49-F238E27FC236}">
                <a16:creationId xmlns:a16="http://schemas.microsoft.com/office/drawing/2014/main" id="{89C495CC-C47F-480A-BC88-98504E9D41B2}"/>
              </a:ext>
            </a:extLst>
          </p:cNvPr>
          <p:cNvSpPr>
            <a:spLocks noChangeAspect="1" noChangeArrowheads="1"/>
          </p:cNvSpPr>
          <p:nvPr/>
        </p:nvSpPr>
        <p:spPr bwMode="auto">
          <a:xfrm>
            <a:off x="1111250" y="3854450"/>
            <a:ext cx="914400" cy="22860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Oval 7">
            <a:extLst>
              <a:ext uri="{FF2B5EF4-FFF2-40B4-BE49-F238E27FC236}">
                <a16:creationId xmlns:a16="http://schemas.microsoft.com/office/drawing/2014/main" id="{305F46BB-C463-A5FF-9192-2AEDF121080A}"/>
              </a:ext>
            </a:extLst>
          </p:cNvPr>
          <p:cNvSpPr>
            <a:spLocks noChangeAspect="1" noChangeArrowheads="1"/>
          </p:cNvSpPr>
          <p:nvPr/>
        </p:nvSpPr>
        <p:spPr bwMode="auto">
          <a:xfrm>
            <a:off x="5638800" y="4472784"/>
            <a:ext cx="914400" cy="404016"/>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Oval 1">
            <a:extLst>
              <a:ext uri="{FF2B5EF4-FFF2-40B4-BE49-F238E27FC236}">
                <a16:creationId xmlns:a16="http://schemas.microsoft.com/office/drawing/2014/main" id="{374F10AD-9C73-22F4-F665-2C2B3F5035BC}"/>
              </a:ext>
            </a:extLst>
          </p:cNvPr>
          <p:cNvSpPr>
            <a:spLocks noChangeAspect="1" noChangeArrowheads="1"/>
          </p:cNvSpPr>
          <p:nvPr/>
        </p:nvSpPr>
        <p:spPr bwMode="auto">
          <a:xfrm>
            <a:off x="5429250" y="2205830"/>
            <a:ext cx="1428750" cy="2213770"/>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D85FD348-BE63-9531-48CE-D19AB7FD551D}"/>
              </a:ext>
            </a:extLst>
          </p:cNvPr>
          <p:cNvSpPr>
            <a:spLocks noChangeAspect="1" noChangeArrowheads="1"/>
          </p:cNvSpPr>
          <p:nvPr/>
        </p:nvSpPr>
        <p:spPr bwMode="auto">
          <a:xfrm>
            <a:off x="5486400" y="4924425"/>
            <a:ext cx="762000" cy="1216025"/>
          </a:xfrm>
          <a:prstGeom prst="ellipse">
            <a:avLst/>
          </a:prstGeom>
          <a:solidFill>
            <a:srgbClr val="FF0000">
              <a:alpha val="0"/>
            </a:srgbClr>
          </a:solidFill>
          <a:ln w="38100">
            <a:solidFill>
              <a:srgbClr val="008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329" name="Picture 1" descr="how-clouds-are-formed_c2ab1bca-f8ca-4ef8-a977-d606a4db8989.jpg">
            <a:extLst>
              <a:ext uri="{FF2B5EF4-FFF2-40B4-BE49-F238E27FC236}">
                <a16:creationId xmlns:a16="http://schemas.microsoft.com/office/drawing/2014/main" id="{BBD1C51B-2431-327C-627F-8AA545EA06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a:extLst>
              <a:ext uri="{FF2B5EF4-FFF2-40B4-BE49-F238E27FC236}">
                <a16:creationId xmlns:a16="http://schemas.microsoft.com/office/drawing/2014/main" id="{826CC9C7-41C0-39EC-2C0D-856C91FE7C6C}"/>
              </a:ext>
            </a:extLst>
          </p:cNvPr>
          <p:cNvSpPr txBox="1">
            <a:spLocks noChangeArrowheads="1"/>
          </p:cNvSpPr>
          <p:nvPr/>
        </p:nvSpPr>
        <p:spPr bwMode="auto">
          <a:xfrm>
            <a:off x="455613" y="304800"/>
            <a:ext cx="48021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Clouds</a:t>
            </a:r>
          </a:p>
        </p:txBody>
      </p:sp>
      <p:sp>
        <p:nvSpPr>
          <p:cNvPr id="9" name="Text Box 4">
            <a:extLst>
              <a:ext uri="{FF2B5EF4-FFF2-40B4-BE49-F238E27FC236}">
                <a16:creationId xmlns:a16="http://schemas.microsoft.com/office/drawing/2014/main" id="{A1F0C38A-8DD2-12C2-7602-3719C8782A0E}"/>
              </a:ext>
            </a:extLst>
          </p:cNvPr>
          <p:cNvSpPr txBox="1">
            <a:spLocks noChangeArrowheads="1"/>
          </p:cNvSpPr>
          <p:nvPr/>
        </p:nvSpPr>
        <p:spPr bwMode="auto">
          <a:xfrm>
            <a:off x="236538" y="1143000"/>
            <a:ext cx="41719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form on all planets where the temp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drops below condensation point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gases in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non-equilibrium conditions in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absorbed incoming radiation heats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can alter surface heating pattern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can block outgoing infrared photons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theoretical for Jovians!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SH </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 = 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ja-JP"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Rectangle 5">
            <a:extLst>
              <a:ext uri="{FF2B5EF4-FFF2-40B4-BE49-F238E27FC236}">
                <a16:creationId xmlns:a16="http://schemas.microsoft.com/office/drawing/2014/main" id="{A75BB89A-55EF-767A-0256-25AC79BC7C05}"/>
              </a:ext>
            </a:extLst>
          </p:cNvPr>
          <p:cNvSpPr>
            <a:spLocks noChangeArrowheads="1"/>
          </p:cNvSpPr>
          <p:nvPr/>
        </p:nvSpPr>
        <p:spPr bwMode="auto">
          <a:xfrm>
            <a:off x="533400" y="5438775"/>
            <a:ext cx="31194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KEY TREND:</a:t>
            </a: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further from Sun … colder</a:t>
            </a:r>
          </a:p>
          <a:p>
            <a:pPr marL="0" marR="0" lvl="0" indent="0" algn="ctr" defTabSz="914400" rtl="0" eaLnBrk="1" fontAlgn="base" latinLnBrk="0" hangingPunct="1">
              <a:lnSpc>
                <a:spcPct val="100000"/>
              </a:lnSpc>
              <a:spcBef>
                <a:spcPct val="30000"/>
              </a:spcBef>
              <a:spcAft>
                <a:spcPct val="0"/>
              </a:spcAft>
              <a:buClrTx/>
              <a:buSzTx/>
              <a:buFontTx/>
              <a:buNone/>
              <a:tabLst/>
              <a:defRPr/>
            </a:pP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more cloud decks</a:t>
            </a:r>
          </a:p>
        </p:txBody>
      </p:sp>
      <p:sp>
        <p:nvSpPr>
          <p:cNvPr id="11" name="Text Box 3">
            <a:extLst>
              <a:ext uri="{FF2B5EF4-FFF2-40B4-BE49-F238E27FC236}">
                <a16:creationId xmlns:a16="http://schemas.microsoft.com/office/drawing/2014/main" id="{C37489A7-3395-2784-519C-8E7008C15EFD}"/>
              </a:ext>
            </a:extLst>
          </p:cNvPr>
          <p:cNvSpPr txBox="1">
            <a:spLocks noChangeArrowheads="1"/>
          </p:cNvSpPr>
          <p:nvPr/>
        </p:nvSpPr>
        <p:spPr bwMode="auto">
          <a:xfrm>
            <a:off x="4648200" y="685800"/>
            <a:ext cx="44196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(sulfuric acid)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evaporates</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Mars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 50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(low, 10 km)</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hydrocarbon smog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below</a:t>
            </a:r>
          </a:p>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a:t>
            </a:r>
          </a:p>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solution cloud”</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000"/>
                                        <p:tgtEl>
                                          <p:spTgt spid="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animEffect transition="in" filter="fade">
                                      <p:cBhvr>
                                        <p:cTn id="18" dur="2000"/>
                                        <p:tgtEl>
                                          <p:spTgt spid="9">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2000"/>
                                        <p:tgtEl>
                                          <p:spTgt spid="9">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2000"/>
                                        <p:tgtEl>
                                          <p:spTgt spid="9">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animEffect transition="in" filter="fade">
                                      <p:cBhvr>
                                        <p:cTn id="33" dur="2000"/>
                                        <p:tgtEl>
                                          <p:spTgt spid="9">
                                            <p:txEl>
                                              <p:pRg st="7" end="7"/>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fade">
                                      <p:cBhvr>
                                        <p:cTn id="38" dur="2000"/>
                                        <p:tgtEl>
                                          <p:spTgt spid="11">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fade">
                                      <p:cBhvr>
                                        <p:cTn id="41" dur="2000"/>
                                        <p:tgtEl>
                                          <p:spTgt spid="11">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fade">
                                      <p:cBhvr>
                                        <p:cTn id="46" dur="2000"/>
                                        <p:tgtEl>
                                          <p:spTgt spid="11">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5" end="5"/>
                                            </p:txEl>
                                          </p:spTgt>
                                        </p:tgtEl>
                                        <p:attrNameLst>
                                          <p:attrName>style.visibility</p:attrName>
                                        </p:attrNameLst>
                                      </p:cBhvr>
                                      <p:to>
                                        <p:strVal val="visible"/>
                                      </p:to>
                                    </p:set>
                                    <p:animEffect transition="in" filter="fade">
                                      <p:cBhvr>
                                        <p:cTn id="51" dur="2000"/>
                                        <p:tgtEl>
                                          <p:spTgt spid="11">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xEl>
                                              <p:pRg st="6" end="6"/>
                                            </p:txEl>
                                          </p:spTgt>
                                        </p:tgtEl>
                                        <p:attrNameLst>
                                          <p:attrName>style.visibility</p:attrName>
                                        </p:attrNameLst>
                                      </p:cBhvr>
                                      <p:to>
                                        <p:strVal val="visible"/>
                                      </p:to>
                                    </p:set>
                                    <p:animEffect transition="in" filter="fade">
                                      <p:cBhvr>
                                        <p:cTn id="54" dur="2000"/>
                                        <p:tgtEl>
                                          <p:spTgt spid="11">
                                            <p:txEl>
                                              <p:pRg st="6" end="6"/>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fade">
                                      <p:cBhvr>
                                        <p:cTn id="59" dur="2000"/>
                                        <p:tgtEl>
                                          <p:spTgt spid="11">
                                            <p:txEl>
                                              <p:pRg st="8" end="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fade">
                                      <p:cBhvr>
                                        <p:cTn id="62" dur="2000"/>
                                        <p:tgtEl>
                                          <p:spTgt spid="11">
                                            <p:txEl>
                                              <p:pRg st="9" end="9"/>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9">
                                            <p:txEl>
                                              <p:pRg st="9" end="9"/>
                                            </p:txEl>
                                          </p:spTgt>
                                        </p:tgtEl>
                                        <p:attrNameLst>
                                          <p:attrName>style.visibility</p:attrName>
                                        </p:attrNameLst>
                                      </p:cBhvr>
                                      <p:to>
                                        <p:strVal val="visible"/>
                                      </p:to>
                                    </p:set>
                                    <p:animEffect transition="in" filter="fade">
                                      <p:cBhvr>
                                        <p:cTn id="67" dur="2000"/>
                                        <p:tgtEl>
                                          <p:spTgt spid="9">
                                            <p:txEl>
                                              <p:pRg st="9" end="9"/>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11" end="11"/>
                                            </p:txEl>
                                          </p:spTgt>
                                        </p:tgtEl>
                                        <p:attrNameLst>
                                          <p:attrName>style.visibility</p:attrName>
                                        </p:attrNameLst>
                                      </p:cBhvr>
                                      <p:to>
                                        <p:strVal val="visible"/>
                                      </p:to>
                                    </p:set>
                                    <p:animEffect transition="in" filter="fade">
                                      <p:cBhvr>
                                        <p:cTn id="72" dur="2000"/>
                                        <p:tgtEl>
                                          <p:spTgt spid="11">
                                            <p:txEl>
                                              <p:pRg st="11" end="11"/>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1">
                                            <p:txEl>
                                              <p:pRg st="12" end="12"/>
                                            </p:txEl>
                                          </p:spTgt>
                                        </p:tgtEl>
                                        <p:attrNameLst>
                                          <p:attrName>style.visibility</p:attrName>
                                        </p:attrNameLst>
                                      </p:cBhvr>
                                      <p:to>
                                        <p:strVal val="visible"/>
                                      </p:to>
                                    </p:set>
                                    <p:animEffect transition="in" filter="fade">
                                      <p:cBhvr>
                                        <p:cTn id="75" dur="2000"/>
                                        <p:tgtEl>
                                          <p:spTgt spid="11">
                                            <p:txEl>
                                              <p:pRg st="12" end="12"/>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11">
                                            <p:txEl>
                                              <p:pRg st="13" end="13"/>
                                            </p:txEl>
                                          </p:spTgt>
                                        </p:tgtEl>
                                        <p:attrNameLst>
                                          <p:attrName>style.visibility</p:attrName>
                                        </p:attrNameLst>
                                      </p:cBhvr>
                                      <p:to>
                                        <p:strVal val="visible"/>
                                      </p:to>
                                    </p:set>
                                    <p:animEffect transition="in" filter="fade">
                                      <p:cBhvr>
                                        <p:cTn id="78" dur="2000"/>
                                        <p:tgtEl>
                                          <p:spTgt spid="11">
                                            <p:txEl>
                                              <p:pRg st="13" end="13"/>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1">
                                            <p:txEl>
                                              <p:pRg st="14" end="14"/>
                                            </p:txEl>
                                          </p:spTgt>
                                        </p:tgtEl>
                                        <p:attrNameLst>
                                          <p:attrName>style.visibility</p:attrName>
                                        </p:attrNameLst>
                                      </p:cBhvr>
                                      <p:to>
                                        <p:strVal val="visible"/>
                                      </p:to>
                                    </p:set>
                                    <p:animEffect transition="in" filter="fade">
                                      <p:cBhvr>
                                        <p:cTn id="81" dur="2000"/>
                                        <p:tgtEl>
                                          <p:spTgt spid="11">
                                            <p:txEl>
                                              <p:pRg st="14" end="14"/>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9">
                                            <p:txEl>
                                              <p:pRg st="11" end="11"/>
                                            </p:txEl>
                                          </p:spTgt>
                                        </p:tgtEl>
                                        <p:attrNameLst>
                                          <p:attrName>style.visibility</p:attrName>
                                        </p:attrNameLst>
                                      </p:cBhvr>
                                      <p:to>
                                        <p:strVal val="visible"/>
                                      </p:to>
                                    </p:set>
                                    <p:animEffect transition="in" filter="fade">
                                      <p:cBhvr>
                                        <p:cTn id="86" dur="2000"/>
                                        <p:tgtEl>
                                          <p:spTgt spid="9">
                                            <p:txEl>
                                              <p:pRg st="11" end="11"/>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nodeType="clickEffect">
                                  <p:stCondLst>
                                    <p:cond delay="0"/>
                                  </p:stCondLst>
                                  <p:childTnLst>
                                    <p:set>
                                      <p:cBhvr>
                                        <p:cTn id="90" dur="1" fill="hold">
                                          <p:stCondLst>
                                            <p:cond delay="0"/>
                                          </p:stCondLst>
                                        </p:cTn>
                                        <p:tgtEl>
                                          <p:spTgt spid="9">
                                            <p:txEl>
                                              <p:pRg st="12" end="12"/>
                                            </p:txEl>
                                          </p:spTgt>
                                        </p:tgtEl>
                                        <p:attrNameLst>
                                          <p:attrName>style.visibility</p:attrName>
                                        </p:attrNameLst>
                                      </p:cBhvr>
                                      <p:to>
                                        <p:strVal val="visible"/>
                                      </p:to>
                                    </p:set>
                                    <p:animEffect transition="in" filter="fade">
                                      <p:cBhvr>
                                        <p:cTn id="91" dur="2000"/>
                                        <p:tgtEl>
                                          <p:spTgt spid="9">
                                            <p:txEl>
                                              <p:pRg st="12" end="12"/>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presetSubtype="0" fill="hold" nodeType="clickEffect">
                                  <p:stCondLst>
                                    <p:cond delay="0"/>
                                  </p:stCondLst>
                                  <p:childTnLst>
                                    <p:set>
                                      <p:cBhvr>
                                        <p:cTn id="95" dur="1" fill="hold">
                                          <p:stCondLst>
                                            <p:cond delay="0"/>
                                          </p:stCondLst>
                                        </p:cTn>
                                        <p:tgtEl>
                                          <p:spTgt spid="11">
                                            <p:txEl>
                                              <p:pRg st="16" end="16"/>
                                            </p:txEl>
                                          </p:spTgt>
                                        </p:tgtEl>
                                        <p:attrNameLst>
                                          <p:attrName>style.visibility</p:attrName>
                                        </p:attrNameLst>
                                      </p:cBhvr>
                                      <p:to>
                                        <p:strVal val="visible"/>
                                      </p:to>
                                    </p:set>
                                    <p:animEffect transition="in" filter="fade">
                                      <p:cBhvr>
                                        <p:cTn id="96" dur="2000"/>
                                        <p:tgtEl>
                                          <p:spTgt spid="11">
                                            <p:txEl>
                                              <p:pRg st="16" end="16"/>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11">
                                            <p:txEl>
                                              <p:pRg st="17" end="17"/>
                                            </p:txEl>
                                          </p:spTgt>
                                        </p:tgtEl>
                                        <p:attrNameLst>
                                          <p:attrName>style.visibility</p:attrName>
                                        </p:attrNameLst>
                                      </p:cBhvr>
                                      <p:to>
                                        <p:strVal val="visible"/>
                                      </p:to>
                                    </p:set>
                                    <p:animEffect transition="in" filter="fade">
                                      <p:cBhvr>
                                        <p:cTn id="99" dur="2000"/>
                                        <p:tgtEl>
                                          <p:spTgt spid="11">
                                            <p:txEl>
                                              <p:pRg st="17" end="17"/>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11">
                                            <p:txEl>
                                              <p:pRg st="18" end="18"/>
                                            </p:txEl>
                                          </p:spTgt>
                                        </p:tgtEl>
                                        <p:attrNameLst>
                                          <p:attrName>style.visibility</p:attrName>
                                        </p:attrNameLst>
                                      </p:cBhvr>
                                      <p:to>
                                        <p:strVal val="visible"/>
                                      </p:to>
                                    </p:set>
                                    <p:animEffect transition="in" filter="fade">
                                      <p:cBhvr>
                                        <p:cTn id="102" dur="2000"/>
                                        <p:tgtEl>
                                          <p:spTgt spid="11">
                                            <p:txEl>
                                              <p:pRg st="18" end="18"/>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11">
                                            <p:txEl>
                                              <p:pRg st="19" end="19"/>
                                            </p:txEl>
                                          </p:spTgt>
                                        </p:tgtEl>
                                        <p:attrNameLst>
                                          <p:attrName>style.visibility</p:attrName>
                                        </p:attrNameLst>
                                      </p:cBhvr>
                                      <p:to>
                                        <p:strVal val="visible"/>
                                      </p:to>
                                    </p:set>
                                    <p:animEffect transition="in" filter="fade">
                                      <p:cBhvr>
                                        <p:cTn id="105" dur="2000"/>
                                        <p:tgtEl>
                                          <p:spTgt spid="11">
                                            <p:txEl>
                                              <p:pRg st="19" end="19"/>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11">
                                            <p:txEl>
                                              <p:pRg st="20" end="20"/>
                                            </p:txEl>
                                          </p:spTgt>
                                        </p:tgtEl>
                                        <p:attrNameLst>
                                          <p:attrName>style.visibility</p:attrName>
                                        </p:attrNameLst>
                                      </p:cBhvr>
                                      <p:to>
                                        <p:strVal val="visible"/>
                                      </p:to>
                                    </p:set>
                                    <p:animEffect transition="in" filter="fade">
                                      <p:cBhvr>
                                        <p:cTn id="108" dur="2000"/>
                                        <p:tgtEl>
                                          <p:spTgt spid="11">
                                            <p:txEl>
                                              <p:pRg st="20" end="20"/>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10">
                                            <p:txEl>
                                              <p:pRg st="0" end="0"/>
                                            </p:txEl>
                                          </p:spTgt>
                                        </p:tgtEl>
                                        <p:attrNameLst>
                                          <p:attrName>style.visibility</p:attrName>
                                        </p:attrNameLst>
                                      </p:cBhvr>
                                      <p:to>
                                        <p:strVal val="visible"/>
                                      </p:to>
                                    </p:set>
                                    <p:animEffect transition="in" filter="fade">
                                      <p:cBhvr>
                                        <p:cTn id="113" dur="2000"/>
                                        <p:tgtEl>
                                          <p:spTgt spid="10">
                                            <p:txEl>
                                              <p:pRg st="0" end="0"/>
                                            </p:txEl>
                                          </p:spTgt>
                                        </p:tgtEl>
                                      </p:cBhvr>
                                    </p:animEffect>
                                  </p:childTnLst>
                                </p:cTn>
                              </p:par>
                              <p:par>
                                <p:cTn id="114" presetID="10" presetClass="entr" presetSubtype="0" fill="hold" nodeType="withEffect">
                                  <p:stCondLst>
                                    <p:cond delay="0"/>
                                  </p:stCondLst>
                                  <p:childTnLst>
                                    <p:set>
                                      <p:cBhvr>
                                        <p:cTn id="115" dur="1" fill="hold">
                                          <p:stCondLst>
                                            <p:cond delay="0"/>
                                          </p:stCondLst>
                                        </p:cTn>
                                        <p:tgtEl>
                                          <p:spTgt spid="10">
                                            <p:txEl>
                                              <p:pRg st="1" end="1"/>
                                            </p:txEl>
                                          </p:spTgt>
                                        </p:tgtEl>
                                        <p:attrNameLst>
                                          <p:attrName>style.visibility</p:attrName>
                                        </p:attrNameLst>
                                      </p:cBhvr>
                                      <p:to>
                                        <p:strVal val="visible"/>
                                      </p:to>
                                    </p:set>
                                    <p:animEffect transition="in" filter="fade">
                                      <p:cBhvr>
                                        <p:cTn id="116" dur="2000"/>
                                        <p:tgtEl>
                                          <p:spTgt spid="10">
                                            <p:txEl>
                                              <p:pRg st="1" end="1"/>
                                            </p:txEl>
                                          </p:spTgt>
                                        </p:tgtEl>
                                      </p:cBhvr>
                                    </p:animEffect>
                                  </p:childTnLst>
                                </p:cTn>
                              </p:par>
                              <p:par>
                                <p:cTn id="117" presetID="10" presetClass="entr" presetSubtype="0" fill="hold" nodeType="withEffect">
                                  <p:stCondLst>
                                    <p:cond delay="0"/>
                                  </p:stCondLst>
                                  <p:childTnLst>
                                    <p:set>
                                      <p:cBhvr>
                                        <p:cTn id="118" dur="1" fill="hold">
                                          <p:stCondLst>
                                            <p:cond delay="0"/>
                                          </p:stCondLst>
                                        </p:cTn>
                                        <p:tgtEl>
                                          <p:spTgt spid="10">
                                            <p:txEl>
                                              <p:pRg st="2" end="2"/>
                                            </p:txEl>
                                          </p:spTgt>
                                        </p:tgtEl>
                                        <p:attrNameLst>
                                          <p:attrName>style.visibility</p:attrName>
                                        </p:attrNameLst>
                                      </p:cBhvr>
                                      <p:to>
                                        <p:strVal val="visible"/>
                                      </p:to>
                                    </p:set>
                                    <p:animEffect transition="in" filter="fade">
                                      <p:cBhvr>
                                        <p:cTn id="119"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a:extLst>
              <a:ext uri="{FF2B5EF4-FFF2-40B4-BE49-F238E27FC236}">
                <a16:creationId xmlns:a16="http://schemas.microsoft.com/office/drawing/2014/main" id="{CEA4365E-7DDA-8EAC-4DFB-E75F7E5BE79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E2FC5A43-C5FD-992A-C533-9647A3C58834}"/>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Seasonal Forcing at Neptune</a:t>
            </a:r>
          </a:p>
        </p:txBody>
      </p:sp>
      <p:sp>
        <p:nvSpPr>
          <p:cNvPr id="91138" name="Rectangle 6">
            <a:extLst>
              <a:ext uri="{FF2B5EF4-FFF2-40B4-BE49-F238E27FC236}">
                <a16:creationId xmlns:a16="http://schemas.microsoft.com/office/drawing/2014/main" id="{F7D54A16-2FB0-4FF2-FB6F-9E0322942B69}"/>
              </a:ext>
            </a:extLst>
          </p:cNvPr>
          <p:cNvSpPr>
            <a:spLocks noChangeArrowheads="1"/>
          </p:cNvSpPr>
          <p:nvPr/>
        </p:nvSpPr>
        <p:spPr bwMode="auto">
          <a:xfrm>
            <a:off x="6672263" y="6324600"/>
            <a:ext cx="2344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Aplin &amp; Harrison 2016</a:t>
            </a:r>
          </a:p>
        </p:txBody>
      </p:sp>
      <p:pic>
        <p:nvPicPr>
          <p:cNvPr id="91139" name="Picture 1" descr="Screen Shot 2018-09-19 at 9.36.23 PM.png">
            <a:extLst>
              <a:ext uri="{FF2B5EF4-FFF2-40B4-BE49-F238E27FC236}">
                <a16:creationId xmlns:a16="http://schemas.microsoft.com/office/drawing/2014/main" id="{D3A177CC-8E9B-25F6-401F-38280AFF6C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66532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0E9B82E2-B59B-CED6-6CD4-4F7A341C7050}"/>
              </a:ext>
            </a:extLst>
          </p:cNvPr>
          <p:cNvSpPr txBox="1">
            <a:spLocks noChangeArrowheads="1"/>
          </p:cNvSpPr>
          <p:nvPr/>
        </p:nvSpPr>
        <p:spPr bwMode="auto">
          <a:xfrm>
            <a:off x="5791200" y="304800"/>
            <a:ext cx="3429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atmospheric aerosols created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165 yr cycle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UV photons: 11 yr cycle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Galactic cosmic rays: 1-2 yr cycle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2000"/>
                                        <p:tgtEl>
                                          <p:spTgt spid="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fade">
                                      <p:cBhvr>
                                        <p:cTn id="15" dur="2000"/>
                                        <p:tgtEl>
                                          <p:spTgt spid="7">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8" end="8"/>
                                            </p:txEl>
                                          </p:spTgt>
                                        </p:tgtEl>
                                        <p:attrNameLst>
                                          <p:attrName>style.visibility</p:attrName>
                                        </p:attrNameLst>
                                      </p:cBhvr>
                                      <p:to>
                                        <p:strVal val="visible"/>
                                      </p:to>
                                    </p:set>
                                    <p:animEffect transition="in" filter="fade">
                                      <p:cBhvr>
                                        <p:cTn id="18" dur="2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B026-0133-4993-49E8-76448D7647F4}"/>
            </a:ext>
          </a:extLst>
        </p:cNvPr>
        <p:cNvGrpSpPr/>
        <p:nvPr/>
      </p:nvGrpSpPr>
      <p:grpSpPr>
        <a:xfrm>
          <a:off x="0" y="0"/>
          <a:ext cx="0" cy="0"/>
          <a:chOff x="0" y="0"/>
          <a:chExt cx="0" cy="0"/>
        </a:xfrm>
      </p:grpSpPr>
      <p:sp>
        <p:nvSpPr>
          <p:cNvPr id="56321" name="Rectangle 2">
            <a:extLst>
              <a:ext uri="{FF2B5EF4-FFF2-40B4-BE49-F238E27FC236}">
                <a16:creationId xmlns:a16="http://schemas.microsoft.com/office/drawing/2014/main" id="{749C6FCD-6035-B125-09FA-89B367CD55E3}"/>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10 OCT</a:t>
            </a:r>
            <a:endParaRPr lang="en-US" altLang="en-US" dirty="0">
              <a:ea typeface="ＭＳ Ｐゴシック" panose="020B0600070205080204" pitchFamily="34" charset="-128"/>
            </a:endParaRPr>
          </a:p>
        </p:txBody>
      </p:sp>
      <p:sp>
        <p:nvSpPr>
          <p:cNvPr id="56322" name="Text Box 3">
            <a:extLst>
              <a:ext uri="{FF2B5EF4-FFF2-40B4-BE49-F238E27FC236}">
                <a16:creationId xmlns:a16="http://schemas.microsoft.com/office/drawing/2014/main" id="{880737F6-F846-B81B-8F6E-D817B75F2DB9}"/>
              </a:ext>
            </a:extLst>
          </p:cNvPr>
          <p:cNvSpPr txBox="1">
            <a:spLocks noChangeArrowheads="1"/>
          </p:cNvSpPr>
          <p:nvPr/>
        </p:nvSpPr>
        <p:spPr bwMode="auto">
          <a:xfrm>
            <a:off x="152400" y="990600"/>
            <a:ext cx="883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Give any feature seen in the spectrum of a Solar System object (not the Sun) that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makes that object’s emitted spectrum NOT a blackbody.  Give the atomic/molecular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species and wavelength affected, e.g.,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an absorber on Earth at 15 microns.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extLst>
      <p:ext uri="{BB962C8B-B14F-4D97-AF65-F5344CB8AC3E}">
        <p14:creationId xmlns:p14="http://schemas.microsoft.com/office/powerpoint/2010/main" val="2894060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026">
            <a:extLst>
              <a:ext uri="{FF2B5EF4-FFF2-40B4-BE49-F238E27FC236}">
                <a16:creationId xmlns:a16="http://schemas.microsoft.com/office/drawing/2014/main" id="{B4286DF6-1E5F-D7C1-5590-ED728C99212A}"/>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Syllabus Update</a:t>
            </a:r>
          </a:p>
        </p:txBody>
      </p:sp>
      <p:pic>
        <p:nvPicPr>
          <p:cNvPr id="3" name="Picture 2" descr="A table of solar system&#10;&#10;Description automatically generated">
            <a:extLst>
              <a:ext uri="{FF2B5EF4-FFF2-40B4-BE49-F238E27FC236}">
                <a16:creationId xmlns:a16="http://schemas.microsoft.com/office/drawing/2014/main" id="{B65B9D8C-F541-81B7-877E-4FB2D6F83BD1}"/>
              </a:ext>
            </a:extLst>
          </p:cNvPr>
          <p:cNvPicPr>
            <a:picLocks noChangeAspect="1"/>
          </p:cNvPicPr>
          <p:nvPr/>
        </p:nvPicPr>
        <p:blipFill>
          <a:blip r:embed="rId3"/>
          <a:stretch>
            <a:fillRect/>
          </a:stretch>
        </p:blipFill>
        <p:spPr>
          <a:xfrm>
            <a:off x="1981200" y="769384"/>
            <a:ext cx="5226050" cy="6012416"/>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C94D7-BEFD-DF09-BCC3-282B97C67797}"/>
            </a:ext>
          </a:extLst>
        </p:cNvPr>
        <p:cNvGrpSpPr/>
        <p:nvPr/>
      </p:nvGrpSpPr>
      <p:grpSpPr>
        <a:xfrm>
          <a:off x="0" y="0"/>
          <a:ext cx="0" cy="0"/>
          <a:chOff x="0" y="0"/>
          <a:chExt cx="0" cy="0"/>
        </a:xfrm>
      </p:grpSpPr>
      <p:sp>
        <p:nvSpPr>
          <p:cNvPr id="140289" name="Rectangle 1026">
            <a:extLst>
              <a:ext uri="{FF2B5EF4-FFF2-40B4-BE49-F238E27FC236}">
                <a16:creationId xmlns:a16="http://schemas.microsoft.com/office/drawing/2014/main" id="{461F6052-6542-82C0-2001-3583CBDADC69}"/>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Planetary Sciences Project</a:t>
            </a:r>
          </a:p>
        </p:txBody>
      </p:sp>
      <p:sp>
        <p:nvSpPr>
          <p:cNvPr id="69634" name="Rectangle 1027">
            <a:extLst>
              <a:ext uri="{FF2B5EF4-FFF2-40B4-BE49-F238E27FC236}">
                <a16:creationId xmlns:a16="http://schemas.microsoft.com/office/drawing/2014/main" id="{BE5A7BE7-21FC-78ED-F7A7-7713B40BFEAA}"/>
              </a:ext>
            </a:extLst>
          </p:cNvPr>
          <p:cNvSpPr>
            <a:spLocks noChangeArrowheads="1"/>
          </p:cNvSpPr>
          <p:nvPr/>
        </p:nvSpPr>
        <p:spPr bwMode="auto">
          <a:xfrm>
            <a:off x="381000" y="11430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0 … Topics … Thu 10 SEP</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Level 1 … Outline … Tue 01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sng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2 … Draft #1 … Thu 17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Level 2 … Draft #1 … Tue 29 OCT</a:t>
            </a: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sng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3 … Draft #2 … Thu 07 NOV</a:t>
            </a:r>
            <a:endParaRPr kumimoji="0" lang="en-US" altLang="en-US" sz="2800" b="0" i="0" u="none" strike="sngStrike" kern="1200" cap="none" spc="0" normalizeH="0" baseline="30000" noProof="0" dirty="0">
              <a:ln>
                <a:noFill/>
              </a:ln>
              <a:solidFill>
                <a:srgbClr val="0070C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Presentations … in class … 19+21 NOV</a:t>
            </a:r>
          </a:p>
          <a:p>
            <a:pPr marL="342900" marR="0" lvl="0" indent="-342900" algn="ctr" defTabSz="914400" rtl="0" eaLnBrk="1" fontAlgn="base" latinLnBrk="0" hangingPunct="1">
              <a:lnSpc>
                <a:spcPct val="9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Level 4 … Final Paper … Tue 05 DEC</a:t>
            </a:r>
          </a:p>
        </p:txBody>
      </p:sp>
    </p:spTree>
    <p:extLst>
      <p:ext uri="{BB962C8B-B14F-4D97-AF65-F5344CB8AC3E}">
        <p14:creationId xmlns:p14="http://schemas.microsoft.com/office/powerpoint/2010/main" val="2242800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4">
                                            <p:txEl>
                                              <p:pRg st="5" end="5"/>
                                            </p:txEl>
                                          </p:spTgt>
                                        </p:tgtEl>
                                        <p:attrNameLst>
                                          <p:attrName>style.visibility</p:attrName>
                                        </p:attrNameLst>
                                      </p:cBhvr>
                                      <p:to>
                                        <p:strVal val="visible"/>
                                      </p:to>
                                    </p:set>
                                    <p:animEffect transition="in" filter="fade">
                                      <p:cBhvr>
                                        <p:cTn id="7" dur="2000"/>
                                        <p:tgtEl>
                                          <p:spTgt spid="696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1" descr="PIA01492_modest.jpg">
            <a:extLst>
              <a:ext uri="{FF2B5EF4-FFF2-40B4-BE49-F238E27FC236}">
                <a16:creationId xmlns:a16="http://schemas.microsoft.com/office/drawing/2014/main" id="{D4C0F940-BED1-4227-6336-CD9D0E1B0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760913"/>
            <a:ext cx="16144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indoor, egg, sitting, food&#10;&#10;Description automatically generated">
            <a:extLst>
              <a:ext uri="{FF2B5EF4-FFF2-40B4-BE49-F238E27FC236}">
                <a16:creationId xmlns:a16="http://schemas.microsoft.com/office/drawing/2014/main" id="{BB57AEDF-0179-201D-2EAC-4AED957B0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304800"/>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up, table, coffee, plate&#10;&#10;Description automatically generated">
            <a:extLst>
              <a:ext uri="{FF2B5EF4-FFF2-40B4-BE49-F238E27FC236}">
                <a16:creationId xmlns:a16="http://schemas.microsoft.com/office/drawing/2014/main" id="{365A588A-CC99-84E7-4967-B3F95323F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81748">
            <a:off x="2654300" y="2757488"/>
            <a:ext cx="783907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 descr="01_jupiter_red_spot.ngsversion.1469640601452.adapt.768.1.jpg">
            <a:extLst>
              <a:ext uri="{FF2B5EF4-FFF2-40B4-BE49-F238E27FC236}">
                <a16:creationId xmlns:a16="http://schemas.microsoft.com/office/drawing/2014/main" id="{168C410A-4EC0-C4E8-A2B3-E6F22BBB4D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176213"/>
            <a:ext cx="4446587"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B0AA5E2-480E-E864-3322-41FC2FEAD1EA}"/>
              </a:ext>
            </a:extLst>
          </p:cNvPr>
          <p:cNvSpPr txBox="1">
            <a:spLocks noChangeArrowheads="1"/>
          </p:cNvSpPr>
          <p:nvPr/>
        </p:nvSpPr>
        <p:spPr bwMode="auto">
          <a:xfrm>
            <a:off x="1447800" y="457200"/>
            <a:ext cx="65944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12000" b="0" i="0" u="none" strike="noStrike" kern="1200" cap="none" spc="0" normalizeH="0" baseline="-2500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He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347FC2D-E221-6178-7F39-94773C72B085}"/>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a:t>
            </a:r>
          </a:p>
        </p:txBody>
      </p:sp>
      <p:pic>
        <p:nvPicPr>
          <p:cNvPr id="3" name="Picture 2" descr="A screenshot of a computer&#10;&#10;Description automatically generated with medium confidence">
            <a:extLst>
              <a:ext uri="{FF2B5EF4-FFF2-40B4-BE49-F238E27FC236}">
                <a16:creationId xmlns:a16="http://schemas.microsoft.com/office/drawing/2014/main" id="{99B8EE6D-D17B-CDAE-6096-18EA17D220EF}"/>
              </a:ext>
            </a:extLst>
          </p:cNvPr>
          <p:cNvPicPr>
            <a:picLocks noChangeAspect="1"/>
          </p:cNvPicPr>
          <p:nvPr/>
        </p:nvPicPr>
        <p:blipFill>
          <a:blip r:embed="rId3"/>
          <a:stretch>
            <a:fillRect/>
          </a:stretch>
        </p:blipFill>
        <p:spPr>
          <a:xfrm>
            <a:off x="76200" y="1027608"/>
            <a:ext cx="8924309" cy="4687392"/>
          </a:xfrm>
          <a:prstGeom prst="rect">
            <a:avLst/>
          </a:prstGeom>
        </p:spPr>
      </p:pic>
      <p:sp>
        <p:nvSpPr>
          <p:cNvPr id="4" name="Rectangle 2">
            <a:extLst>
              <a:ext uri="{FF2B5EF4-FFF2-40B4-BE49-F238E27FC236}">
                <a16:creationId xmlns:a16="http://schemas.microsoft.com/office/drawing/2014/main" id="{CE74E85E-665E-D26B-10BD-FD421C363702}"/>
              </a:ext>
            </a:extLst>
          </p:cNvPr>
          <p:cNvSpPr txBox="1">
            <a:spLocks noChangeArrowheads="1"/>
          </p:cNvSpPr>
          <p:nvPr/>
        </p:nvSpPr>
        <p:spPr bwMode="auto">
          <a:xfrm>
            <a:off x="838200" y="15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000000"/>
                </a:solidFill>
                <a:effectLst/>
                <a:uLnTx/>
                <a:uFillTx/>
                <a:latin typeface="Times New Roman"/>
                <a:ea typeface="ＭＳ Ｐゴシック" panose="020B0600070205080204" pitchFamily="34" charset="-128"/>
              </a:rPr>
              <a:t>Other Key Gases</a:t>
            </a:r>
          </a:p>
        </p:txBody>
      </p:sp>
      <p:sp>
        <p:nvSpPr>
          <p:cNvPr id="5" name="TextBox 4">
            <a:extLst>
              <a:ext uri="{FF2B5EF4-FFF2-40B4-BE49-F238E27FC236}">
                <a16:creationId xmlns:a16="http://schemas.microsoft.com/office/drawing/2014/main" id="{48B62414-2220-5B71-037D-F49EAFD43EA7}"/>
              </a:ext>
            </a:extLst>
          </p:cNvPr>
          <p:cNvSpPr txBox="1"/>
          <p:nvPr/>
        </p:nvSpPr>
        <p:spPr>
          <a:xfrm>
            <a:off x="914400" y="6029515"/>
            <a:ext cx="104387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p:txBody>
      </p:sp>
      <p:sp>
        <p:nvSpPr>
          <p:cNvPr id="6" name="TextBox 5">
            <a:extLst>
              <a:ext uri="{FF2B5EF4-FFF2-40B4-BE49-F238E27FC236}">
                <a16:creationId xmlns:a16="http://schemas.microsoft.com/office/drawing/2014/main" id="{223526DF-580A-F7D5-F574-E06615DA79FA}"/>
              </a:ext>
            </a:extLst>
          </p:cNvPr>
          <p:cNvSpPr txBox="1"/>
          <p:nvPr/>
        </p:nvSpPr>
        <p:spPr>
          <a:xfrm>
            <a:off x="2299935" y="6019800"/>
            <a:ext cx="82426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p:txBody>
      </p:sp>
      <p:sp>
        <p:nvSpPr>
          <p:cNvPr id="7" name="TextBox 6">
            <a:extLst>
              <a:ext uri="{FF2B5EF4-FFF2-40B4-BE49-F238E27FC236}">
                <a16:creationId xmlns:a16="http://schemas.microsoft.com/office/drawing/2014/main" id="{7211C429-B2D6-226F-B54B-E40771355DB8}"/>
              </a:ext>
            </a:extLst>
          </p:cNvPr>
          <p:cNvSpPr txBox="1"/>
          <p:nvPr/>
        </p:nvSpPr>
        <p:spPr>
          <a:xfrm>
            <a:off x="3519135" y="6019800"/>
            <a:ext cx="824265"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p:txBody>
      </p:sp>
      <p:sp>
        <p:nvSpPr>
          <p:cNvPr id="8" name="TextBox 7">
            <a:extLst>
              <a:ext uri="{FF2B5EF4-FFF2-40B4-BE49-F238E27FC236}">
                <a16:creationId xmlns:a16="http://schemas.microsoft.com/office/drawing/2014/main" id="{CC3E4EEB-A292-3150-D5AD-CC3D2CFFB4AE}"/>
              </a:ext>
            </a:extLst>
          </p:cNvPr>
          <p:cNvSpPr txBox="1"/>
          <p:nvPr/>
        </p:nvSpPr>
        <p:spPr>
          <a:xfrm>
            <a:off x="4648200" y="6019800"/>
            <a:ext cx="620170"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a:t>
            </a:r>
          </a:p>
        </p:txBody>
      </p:sp>
      <p:sp>
        <p:nvSpPr>
          <p:cNvPr id="9" name="TextBox 8">
            <a:extLst>
              <a:ext uri="{FF2B5EF4-FFF2-40B4-BE49-F238E27FC236}">
                <a16:creationId xmlns:a16="http://schemas.microsoft.com/office/drawing/2014/main" id="{BAB75818-9340-5485-9D03-AD870205C12D}"/>
              </a:ext>
            </a:extLst>
          </p:cNvPr>
          <p:cNvSpPr txBox="1"/>
          <p:nvPr/>
        </p:nvSpPr>
        <p:spPr>
          <a:xfrm>
            <a:off x="7388447" y="6019800"/>
            <a:ext cx="76495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p:txBody>
      </p:sp>
      <p:sp>
        <p:nvSpPr>
          <p:cNvPr id="10" name="Oval 7">
            <a:extLst>
              <a:ext uri="{FF2B5EF4-FFF2-40B4-BE49-F238E27FC236}">
                <a16:creationId xmlns:a16="http://schemas.microsoft.com/office/drawing/2014/main" id="{ABAC7575-2591-1264-9F86-8CAC581BF767}"/>
              </a:ext>
            </a:extLst>
          </p:cNvPr>
          <p:cNvSpPr>
            <a:spLocks noChangeAspect="1" noChangeArrowheads="1"/>
          </p:cNvSpPr>
          <p:nvPr/>
        </p:nvSpPr>
        <p:spPr bwMode="auto">
          <a:xfrm>
            <a:off x="6248400" y="1371600"/>
            <a:ext cx="1905000" cy="1295400"/>
          </a:xfrm>
          <a:prstGeom prst="ellipse">
            <a:avLst/>
          </a:prstGeom>
          <a:solidFill>
            <a:srgbClr val="FF0000">
              <a:alpha val="0"/>
            </a:srgbClr>
          </a:solidFill>
          <a:ln w="381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A472009B-5016-7C1C-AB08-E3AE65E7A609}"/>
              </a:ext>
            </a:extLst>
          </p:cNvPr>
          <p:cNvSpPr txBox="1"/>
          <p:nvPr/>
        </p:nvSpPr>
        <p:spPr>
          <a:xfrm>
            <a:off x="6477000" y="6019800"/>
            <a:ext cx="633507"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 ?</a:t>
            </a:r>
          </a:p>
        </p:txBody>
      </p:sp>
      <p:sp>
        <p:nvSpPr>
          <p:cNvPr id="12" name="TextBox 11">
            <a:extLst>
              <a:ext uri="{FF2B5EF4-FFF2-40B4-BE49-F238E27FC236}">
                <a16:creationId xmlns:a16="http://schemas.microsoft.com/office/drawing/2014/main" id="{BFECF726-BC09-A354-F4B1-27F337DB7186}"/>
              </a:ext>
            </a:extLst>
          </p:cNvPr>
          <p:cNvSpPr txBox="1"/>
          <p:nvPr/>
        </p:nvSpPr>
        <p:spPr>
          <a:xfrm>
            <a:off x="5500335" y="6019800"/>
            <a:ext cx="764953"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sz="28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p:txBody>
      </p:sp>
    </p:spTree>
    <p:extLst>
      <p:ext uri="{BB962C8B-B14F-4D97-AF65-F5344CB8AC3E}">
        <p14:creationId xmlns:p14="http://schemas.microsoft.com/office/powerpoint/2010/main" val="14613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8370" name="Picture 1" descr="01_jupiter_red_spot.ngsversion.1469640601452.adapt.768.1.jpg">
            <a:extLst>
              <a:ext uri="{FF2B5EF4-FFF2-40B4-BE49-F238E27FC236}">
                <a16:creationId xmlns:a16="http://schemas.microsoft.com/office/drawing/2014/main" id="{3290BAFC-5771-1110-15A3-74F2B94BA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4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AACHCTF0">
            <a:extLst>
              <a:ext uri="{FF2B5EF4-FFF2-40B4-BE49-F238E27FC236}">
                <a16:creationId xmlns:a16="http://schemas.microsoft.com/office/drawing/2014/main" id="{833353AB-77FA-A8CD-2589-8E71BA4D9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4419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AACHCTK0">
            <a:extLst>
              <a:ext uri="{FF2B5EF4-FFF2-40B4-BE49-F238E27FC236}">
                <a16:creationId xmlns:a16="http://schemas.microsoft.com/office/drawing/2014/main" id="{D26ECB93-B1FD-4A5B-1D35-D2C8C7F37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4495800"/>
            <a:ext cx="635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7123</TotalTime>
  <Words>3254</Words>
  <Application>Microsoft Macintosh PowerPoint</Application>
  <PresentationFormat>On-screen Show (4:3)</PresentationFormat>
  <Paragraphs>507</Paragraphs>
  <Slides>34</Slides>
  <Notes>34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34</vt:i4>
      </vt:variant>
    </vt:vector>
  </HeadingPairs>
  <TitlesOfParts>
    <vt:vector size="44" baseType="lpstr">
      <vt:lpstr>ＭＳ Ｐゴシック</vt:lpstr>
      <vt:lpstr>AGaramond, Garamond, Times New </vt:lpstr>
      <vt:lpstr>Arial</vt:lpstr>
      <vt:lpstr>Times New Roman</vt:lpstr>
      <vt:lpstr>Univers Std 57 Condensed, Arial</vt:lpstr>
      <vt:lpstr>Default Design</vt:lpstr>
      <vt:lpstr>5_Default Design</vt:lpstr>
      <vt:lpstr>6_Default Design</vt:lpstr>
      <vt:lpstr>4_Default Design</vt:lpstr>
      <vt:lpstr>8_Default Design</vt:lpstr>
      <vt:lpstr>PowerPoint Presentation</vt:lpstr>
      <vt:lpstr>PowerPoint Presentation</vt:lpstr>
      <vt:lpstr>PowerPoint Presentation</vt:lpstr>
      <vt:lpstr>Solar System Explorers: 10 OCT</vt:lpstr>
      <vt:lpstr>Syllabus Update</vt:lpstr>
      <vt:lpstr>Planetary Sciences Project</vt:lpstr>
      <vt:lpstr>PowerPoint Presentation</vt:lpstr>
      <vt:lpstr>Jupiter</vt:lpstr>
      <vt:lpstr>PowerPoint Presentation</vt:lpstr>
      <vt:lpstr>Jupiter</vt:lpstr>
      <vt:lpstr>Jupiter</vt:lpstr>
      <vt:lpstr>Galileo Probe into Jupiter</vt:lpstr>
      <vt:lpstr>Jupiter</vt:lpstr>
      <vt:lpstr>Jupiter</vt:lpstr>
      <vt:lpstr>Saturn</vt:lpstr>
      <vt:lpstr>Saturn’s North Pole</vt:lpstr>
      <vt:lpstr>Saturn’s Polar Vortex</vt:lpstr>
      <vt:lpstr>Weather: Jovians</vt:lpstr>
      <vt:lpstr>Jupiter vs. Saturn: pressure</vt:lpstr>
      <vt:lpstr>Jupiter vs. Saturn: height</vt:lpstr>
      <vt:lpstr>Wind Speeds</vt:lpstr>
      <vt:lpstr>Cassini Grand Finale</vt:lpstr>
      <vt:lpstr>Neptune and Uranus</vt:lpstr>
      <vt:lpstr>Ice Giant Structure</vt:lpstr>
      <vt:lpstr>PowerPoint Presentation</vt:lpstr>
      <vt:lpstr>PowerPoint Presentation</vt:lpstr>
      <vt:lpstr>Seasonal Forcing at Neptune</vt:lpstr>
      <vt:lpstr>Jovian Compositions</vt:lpstr>
      <vt:lpstr>Jovian Atm Highlights</vt:lpstr>
      <vt:lpstr>Tenuous Atmospheres</vt:lpstr>
      <vt:lpstr>16 Atmospheres</vt:lpstr>
      <vt:lpstr>PowerPoint Presentation</vt:lpstr>
      <vt:lpstr>PowerPoint Presentation</vt:lpstr>
      <vt:lpstr>Seasonal Forcing at Neptune</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249</cp:revision>
  <cp:lastPrinted>2015-02-17T17:34:35Z</cp:lastPrinted>
  <dcterms:created xsi:type="dcterms:W3CDTF">2012-02-16T16:01:06Z</dcterms:created>
  <dcterms:modified xsi:type="dcterms:W3CDTF">2024-10-13T20:49:12Z</dcterms:modified>
</cp:coreProperties>
</file>