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74" r:id="rId2"/>
    <p:sldMasterId id="2147483697" r:id="rId3"/>
    <p:sldMasterId id="2147483731" r:id="rId4"/>
  </p:sldMasterIdLst>
  <p:notesMasterIdLst>
    <p:notesMasterId r:id="rId31"/>
  </p:notesMasterIdLst>
  <p:sldIdLst>
    <p:sldId id="753" r:id="rId5"/>
    <p:sldId id="921" r:id="rId6"/>
    <p:sldId id="950" r:id="rId7"/>
    <p:sldId id="922" r:id="rId8"/>
    <p:sldId id="949" r:id="rId9"/>
    <p:sldId id="948" r:id="rId10"/>
    <p:sldId id="874" r:id="rId11"/>
    <p:sldId id="752" r:id="rId12"/>
    <p:sldId id="847" r:id="rId13"/>
    <p:sldId id="901" r:id="rId14"/>
    <p:sldId id="899" r:id="rId15"/>
    <p:sldId id="848" r:id="rId16"/>
    <p:sldId id="900" r:id="rId17"/>
    <p:sldId id="849" r:id="rId18"/>
    <p:sldId id="850" r:id="rId19"/>
    <p:sldId id="851" r:id="rId20"/>
    <p:sldId id="902" r:id="rId21"/>
    <p:sldId id="903" r:id="rId22"/>
    <p:sldId id="904" r:id="rId23"/>
    <p:sldId id="905" r:id="rId24"/>
    <p:sldId id="906" r:id="rId25"/>
    <p:sldId id="907" r:id="rId26"/>
    <p:sldId id="886" r:id="rId27"/>
    <p:sldId id="856" r:id="rId28"/>
    <p:sldId id="857" r:id="rId29"/>
    <p:sldId id="885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3"/>
    <p:restoredTop sz="90775"/>
  </p:normalViewPr>
  <p:slideViewPr>
    <p:cSldViewPr>
      <p:cViewPr varScale="1">
        <p:scale>
          <a:sx n="111" d="100"/>
          <a:sy n="111" d="100"/>
        </p:scale>
        <p:origin x="1384" y="20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69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C7E3585F-10EB-E0FB-66C6-0F5D3127CEF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279B1DF6-B61B-F56F-9AAA-3E4FF246C68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FEBDC4A6-FF9A-5213-5DB0-10771066733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3F8BEA22-5208-B8A8-3178-3EDD3052C79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>
            <a:extLst>
              <a:ext uri="{FF2B5EF4-FFF2-40B4-BE49-F238E27FC236}">
                <a16:creationId xmlns:a16="http://schemas.microsoft.com/office/drawing/2014/main" id="{EF858C36-AD5A-E067-3EA4-BA70E1FC074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>
            <a:extLst>
              <a:ext uri="{FF2B5EF4-FFF2-40B4-BE49-F238E27FC236}">
                <a16:creationId xmlns:a16="http://schemas.microsoft.com/office/drawing/2014/main" id="{1B467FB1-ED16-C12C-8FEC-F30E0F7C4A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B96AF0D-DAAB-A646-9185-31C082179A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o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Galilean_moons" TargetMode="External"/><Relationship Id="rId5" Type="http://schemas.openxmlformats.org/officeDocument/2006/relationships/hyperlink" Target="https://en.wikipedia.org/wiki/Constellation" TargetMode="External"/><Relationship Id="rId4" Type="http://schemas.openxmlformats.org/officeDocument/2006/relationships/hyperlink" Target="https://en.wikipedia.org/wiki/Milky_Way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gland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Architect" TargetMode="External"/><Relationship Id="rId5" Type="http://schemas.openxmlformats.org/officeDocument/2006/relationships/hyperlink" Target="https://en.wikipedia.org/wiki/Mathematician" TargetMode="External"/><Relationship Id="rId4" Type="http://schemas.openxmlformats.org/officeDocument/2006/relationships/hyperlink" Target="https://en.wikipedia.org/wiki/Astronomer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A79AAD6D-CF29-CDAC-7CA6-B48F63EEB3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ACF01AA-3086-2D45-A0AE-709BFFD12573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386BCA88-6840-4B35-7990-AFE3D019C2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20C21F1-1B0E-6405-F038-CB49143D9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Might want to add a few more slides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66C6E83C-08AE-8DC9-1739-39A3747EC7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AB5B01-AC91-A243-A727-F2E4C9D84A28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CC42CA99-13ED-1894-6716-FB550987E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BBC5D5E4-3069-A81E-4096-B216DE15D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Ibn = son of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0812A697-B7A9-5839-2110-278C03C55C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9A25C2-6C8E-754D-8440-35A8480EE2B4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8E180F21-BE8C-F7DB-E38D-376F9407B0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961A19E-69B8-0346-05D6-97AEC28E87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Ibn = son of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F3B8DACB-ACA3-027E-308E-E75A9F88EB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A2B3143-6BE5-B14A-B319-BE23C2994E4D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A21280A9-CA7E-18C4-3275-6411731A00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63983127-4581-39E6-8E66-EEB6C4ABA0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Ibn = son of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933DB5F0-1026-72FC-83DF-9C7DE928DB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0E6A877-82AB-2049-9585-31C490B7F515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A904C51C-3725-B45A-30EB-C13E67B7D0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3F174204-6D2C-16E3-37FA-E9DC6C8DE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Ibn = son of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Alhazen … Book of Optics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Al-Biruni … 95 books on math/astro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92ADC44E-F804-41D3-DFB8-E6A423D992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B63C81-E50E-B84B-967D-B2A7962B5972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B15BDB83-E7AE-7B27-C3DD-1FF3202D13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F6D1612B-AA3F-A281-4755-889AD8087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Italian --- Galileo Galilei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my picture of Galileo from Florence (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Ufizzi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or Galileo Museum?)</a:t>
            </a:r>
          </a:p>
          <a:p>
            <a:pPr eaLnBrk="1" hangingPunct="1"/>
            <a:r>
              <a:rPr lang="en-US" dirty="0"/>
              <a:t>Siderius Nuncius contains the results of Galileo's early observations of the imperfect and mountainous </a:t>
            </a:r>
            <a:r>
              <a:rPr lang="en-US" dirty="0">
                <a:hlinkClick r:id="rId3" tooltip="Moon"/>
              </a:rPr>
              <a:t>Moon</a:t>
            </a:r>
            <a:r>
              <a:rPr lang="en-US" dirty="0"/>
              <a:t>, of hundreds of stars not visible to the naked eye in the </a:t>
            </a:r>
            <a:r>
              <a:rPr lang="en-US" dirty="0">
                <a:hlinkClick r:id="rId4" tooltip="Milky Way"/>
              </a:rPr>
              <a:t>Milky Way</a:t>
            </a:r>
            <a:r>
              <a:rPr lang="en-US" dirty="0"/>
              <a:t> and in certain </a:t>
            </a:r>
            <a:r>
              <a:rPr lang="en-US" dirty="0">
                <a:hlinkClick r:id="rId5" tooltip="Constellation"/>
              </a:rPr>
              <a:t>constellations</a:t>
            </a:r>
            <a:r>
              <a:rPr lang="en-US" dirty="0"/>
              <a:t>, and of the </a:t>
            </a:r>
            <a:r>
              <a:rPr lang="en-US" dirty="0">
                <a:hlinkClick r:id="rId6" tooltip="Galilean moons"/>
              </a:rPr>
              <a:t>Medicean Stars (Galilean moons)</a:t>
            </a:r>
            <a:r>
              <a:rPr lang="en-US" dirty="0"/>
              <a:t> that appeared to be circling Jupiter.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C3D3A71C-8B30-5C1C-AA01-44CD4C37F9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7CA131-A54A-AF43-96E6-7D56C4106AA8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5602D55-2E63-8C99-0820-8EA9AC75F1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B70BDB8-B70F-C15E-8EAF-5440E8A4D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F45C420F-7CAF-CD24-2C12-845D5E4422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7CEB8E-6BD3-4B4A-A3F3-17EA5E1B7B51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9E1D2BA5-9374-0EDB-0961-6D306F23D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D3A403DB-8472-B4AE-6543-3AA6286F5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297A0DFD-FAEA-1DAE-5A11-BE91C8C070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407F0A-3DF8-C542-8D72-5FFA8E366C3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F9E04EC2-8CD8-FC6C-5A35-15AF74313B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DBEF396F-F0D3-9A7D-5F6F-2599AC6F5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1 = Galileo 1609 … 0.6”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2 = Galileo 1612 … 1.0”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3 = Galileo 1620 … 1.5”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4 = Hevelius 1638 … 2.3”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4 = Hevelius 1645 … 4.7”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6BEC6A0B-5BE6-1264-6F91-D3E93B902F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4259A0-9C84-4B4D-95BC-4AF794D12F4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AEA642A8-176D-5CCE-2C2C-31C3C39BF2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45BD8A32-C12E-2D2F-1F47-2A30B2458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Thomas Wright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(22 September 1711 – 25 February 1786) was an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3" tooltip="England"/>
              </a:rPr>
              <a:t>English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4" tooltip="Astronomer"/>
              </a:rPr>
              <a:t>astronomer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5" tooltip="Mathematician"/>
              </a:rPr>
              <a:t>mathematician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, instrument maker,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6" tooltip="Architect"/>
              </a:rPr>
              <a:t>architect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and garden designer. He was the first to describe the shape of the Milky Way and to speculate that faint nebulae were distant galaxies.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3959AB67-88EA-5AAE-0A90-AA7DBAD081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546CB5C-A5F9-7D4D-BD87-9170B0E685D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58198AD9-6B21-4F2B-B799-FD1F2BB1E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601002A5-2ABD-79FB-21EC-DE1D49E00B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German philosopher --- Immanuel Kant, also Solar System formed from large cloud of gas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4DEDFD0C-D1B3-917F-533D-33DE16A49A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B4BEC2D-DB5A-F149-9D01-FF429E9B042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AF55061F-E632-AA1C-CA3E-023C57BAF8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B533DC2C-C3B4-A8A2-0131-11D15FEB69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7C5CD2C8-6983-8002-99D9-8A55E9FF4F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88A2AC0-129E-EE4B-8E3B-BB9E2394E39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4C5C3161-A65C-1557-6A52-7E13141A3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AD25DEBA-BEBD-A5E5-5CA6-B96A7EC872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French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102 vs. 103 (by Messier in 1781) due to confusion about entry 102, which was duplication of 101 or new NGC 5866 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D0387E09-7ED5-0F77-D156-7FEA7BE17D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D0E81D-76C0-2A46-A133-4B9914622A1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4CEC4E8C-D8CE-C4C0-4EED-4D4E64B1C8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2904EB8E-370A-7E04-49B4-82ADBE7FF1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French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102 vs. 103 (by Messier in 1781) due to confusion about entry 102, which was duplication of 101 or new NGC 5866 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DEF537B9-1E60-7CEC-69C7-6156802B8E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5DA3AD-A570-E14B-9F1E-5E7D5F23F82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81BC1B97-500D-7245-1657-DEF408B1F2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5029F25-6496-BE57-6FCC-B3D02C88C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1 supernova remnant = M1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4 planetary nebulae = M27, M57, M76, M97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F95FDAC9-5F0C-FE21-18C8-4C700DE68B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09883C8-9F40-704D-8EAD-9C93AF31899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15B5407A-5C11-8A6E-D607-639EDD2D45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1F42DAAC-C4BD-DA80-E5CE-4E2497C84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M1 is only supernova remnant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B513535B-073D-D1B4-5D03-1AFE901B4B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7BF1B7F-3160-B04B-81F2-F998FB6F10C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79AEC10C-3A99-64C7-F1EE-A53CCCA2F8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1689D48B-D94C-6A01-A38E-90C853FE6B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14CAFBA0-55F6-41A5-9D10-CEF77E7EBE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DB6E5F-2C74-2544-A528-23C7F0EFC463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06907147-B925-D7BD-99DF-7A345EABE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F7A54485-D472-8B3D-3A84-81A62849F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9A5A31A6-E3EA-54BA-3E05-477C50BA2F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F4BF39-EAC6-0B42-8490-33245687EAB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76F5997D-0A42-2540-30D0-9F21E35B1D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4091B0FC-C15F-2D02-C5F0-25D0D6239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DC7460CC-0552-541F-857D-597A980D3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09FCE8-5750-B74F-9090-AB004C72958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E2F831EF-0B43-50B8-F913-489AABBBE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FF82743-FA10-6CB1-7CF0-A6E6A99D6B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DC7460CC-0552-541F-857D-597A980D3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609FCE8-5750-B74F-9090-AB004C72958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E2F831EF-0B43-50B8-F913-489AABBBE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FF82743-FA10-6CB1-7CF0-A6E6A99D6B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94C98-2951-4620-29AF-7CF6DFB39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A98EE561-9BDA-AE87-00FC-44CDD4F130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09FCE8-5750-B74F-9090-AB004C72958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69BCED47-7756-DFAE-913C-C3E17EA4BF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910263FD-2633-96A2-4AE6-FEA5D4560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5629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>
            <a:extLst>
              <a:ext uri="{FF2B5EF4-FFF2-40B4-BE49-F238E27FC236}">
                <a16:creationId xmlns:a16="http://schemas.microsoft.com/office/drawing/2014/main" id="{E5712E07-C6D0-8F4F-8823-BE593380AF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00841-3106-764D-81AC-099A1FE641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BFA44660-E7FE-B628-4FB6-F72D01F93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EB994292-E87A-1865-3AC2-8B0542E33A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1527C383-CAE6-80C2-E87E-D37A70527B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6E063A4-4D83-D14A-ACA8-EF61267EEF72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2959FFE7-832A-BAE4-218A-D98DD3266C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DA9C2E50-6D45-9149-BE8E-301F2F49B8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14F6327D-3162-3A4E-6E19-129CBD2104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DEA8E1-4E95-9D48-8D55-B9070727348B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94F26AA6-2341-8D59-9321-EFE44EB263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026AEE2-D349-B3A9-3D4B-560F9F1C43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7720D58B-BA22-66E0-E2A8-893472B437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3B3AAE9-38FA-1D48-A580-66CA1250D295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0C569CB5-4C37-E11D-67F4-320E6C704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8EA90A67-940F-41D5-B108-9BE2DC47B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Why is giant Arcturus not in plane?  only 11.2 pc away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7C22CB-DBFF-943A-B30C-ADE5F19782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715EF3-142E-CD3B-BB29-1FC178BAFC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6761B3-1B41-8D41-600E-722826BC49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0D441-9F84-9C4E-995F-1B23D32193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92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B03FFB-7844-293E-3C44-BB2ACB8A69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A5421C-FB2A-A91D-B739-E6F0EA2778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DC4EDC-1542-F4E3-66CB-1F5A91D6B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02EE3-23BD-C749-BC9E-208F030F89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63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AB949D-15A7-C03A-4AE7-797510168F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1469AF-CDC5-824C-229C-781B8C2060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CDE482-E181-A4CB-6CEC-D2B09057CB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8EC85-2941-9C41-8EF3-E715CC0F5C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65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F989C5-2DE8-66C4-B13D-EAE1FEFD50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C56BF3-C46B-2804-CCB1-A75817F0DB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BAF234-3DAB-B231-317C-1FDD4F79AF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6950E-250F-9641-9410-F017D7240B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782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DE5BA1-FA10-709B-6CCB-2AE69BB01D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DCFD2B-F060-EF8A-620F-A696B77277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82BE52-54B9-D44B-983D-9B5DD2010A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4803B-8143-644E-A239-08C8308FE5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855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011DD7-2EFD-F446-BFD9-25F9EB7453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8BBCD5-F008-EE23-08EA-83D2AEE3D4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1A061B-C190-6A78-E629-3297A6C144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28171-CCEC-F645-BBD0-5A754FB02B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590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C4C059-06C0-A6B4-2C3B-B4592DE79F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E43BAE-6BDF-836A-DA34-A0B4E91216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E76EDD-6823-2E86-499F-5D93C474A0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105D2-F9D5-8E42-8347-1DA8E4FAD3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679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3F937E-1BB2-D6A1-EC30-3F10984738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0B91EC5-D199-CF18-6CC4-3334255E4A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C90B8E7-25AD-87D9-D724-48B8F342F6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8FE2B-F424-7D41-BB8C-0B384F26E8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080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A9BDCED-8CBD-27C8-9550-4EDDE57FEC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27BC89-1F4E-53DA-A921-85A0D48A0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5250A3B-9060-F1BA-18BB-93117F494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AC0B2-477C-C743-82BB-91787BC5BE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321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259139-3836-3DE9-0BCC-765AA5D18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D49AD4B-0634-A2A3-4ED5-41FF702B7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811981-F131-11E5-F470-99656F9E24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CB019-358D-BC41-BEF9-BFDF27913B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98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FD0D97-9E12-2482-B349-388819E156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D6BCC3-70FC-A96F-DB94-32F4BB2EFF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36AED8-E5A2-6037-F309-23A4FEB760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E91DF-DA3A-3E4B-8EDC-69A4622FAB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82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1ACF7-431E-4F0D-DB16-BA225A56A4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7EF4DA-B8F3-308E-6289-1977FD3921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17E7F9-7612-CC13-8F53-C061E7C3C4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9CBCD-66FC-BC45-A772-B2F09688B1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994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4288CE-B857-81F4-4353-A1BB394961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F3D6EB-598B-69C5-562C-F7DE2EC2FD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EF0039-FB8B-1834-263E-0B4EF34150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65A30-9EC7-D244-B861-81799588C2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361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E1E270-3E0D-A386-3B4A-5A35ABBEA2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F8D837-F1BA-58A5-48A2-376B172C3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F6E8E9-8453-6FA8-142B-D1C93175EA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5DAE0-1E3A-7B4B-982C-669844BCF3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160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034A8D-2D96-ABD0-59C1-501BD19CE1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F97BD7-2C8B-BAED-EC11-0A3290418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47C585-DA37-D1C0-2BE7-0D51A9073F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EB8CE-C72D-0F44-B94F-955EBF9B85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266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8523D6-ACAD-726D-7AD8-AA79C03B35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C79837-3E00-0BA4-5EF4-6D5A42829E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79FAB9-BA27-3C65-B3F8-B5B9107DD7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BDF5B-59D0-5A4A-81D1-8A0AB1875C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749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13BB7F-11DD-F94A-385C-1C2334825B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FF51DE-0120-D0A3-AFB7-9FD3952AEF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13D107-C347-2F80-4EA2-6FB792887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9C552-DEA2-3846-98E0-1A06F2D7B9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141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292928-08C4-614C-B637-A0BEF307B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FD071A-95DC-8A56-A7F4-9216E0029D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B0028F-3FEC-A2BF-BF1C-9FFF4E297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F9615-FAC6-D748-B955-9A43D33415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043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DD2E7E-5D92-1CB1-F68F-2066E737EA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91B0DA-8551-A3EC-CEB2-743D14ECD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96F9E1-AAF0-15D0-1E6E-FBE254056C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98451-6BC1-0447-B23A-A06130FDE6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32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21FBD7-5035-0D94-79AA-33E9B2B455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2655B75-12D4-45D8-B763-F3CFABDE35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261193-7C4F-2366-6AF2-5C63D29A7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B0701-DB9C-204B-905A-1D93F99124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144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636EBCC-32C0-7568-2F00-63CB1D5BD4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3CCC5B-E537-9069-0C2E-F23282F503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237ECB-D15A-B916-87A5-A1AFBE5426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18A9D-D02C-2947-B816-A145FD146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464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D366B6C-5A63-D6D2-93A5-A51DC68316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585A0C7-18CA-1BD4-9271-15CA464E7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0B2E883-BA47-281A-D469-8718C55E61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39DAC-8719-8746-8EDE-4CDA928B54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36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2BC069-6F40-D48C-6CB8-B9889632ED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F81E6D-28D4-1E64-DAC4-696429ECE5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78F3EE-D851-EEA3-CE05-52C7A2A7AD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47A60-7189-2C41-8341-317BE6A8D7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409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24CDCF-0A5F-4026-FEE1-57E76D90B7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B5455C-2086-AF7C-F0B0-35619DA73A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AF3DC-FBDD-C5D8-1698-997727B40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C64B5-4531-3A46-88E7-3447F02F47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696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F1953A-A1DB-F890-99A5-7F4A80BCA9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F22CA1-448F-DAE8-0D4D-AB10613E30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B3586F-55EC-F8A7-B91A-8801DE5430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42157-16B8-A545-A450-E492F5C984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3341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DBC276-5093-7553-B307-A8EC01B25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F7CFEE-333F-6F63-11AE-EB577D3B1C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36FC55-85F3-496C-3D65-C064C83BC0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9C16A-FDE0-9F42-87FD-6D8ADBE6D0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868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11662E-AA28-BFF1-327A-CA54A25A14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6F6A0D-66B9-1C3B-78F5-D15088A692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116970-4A5A-8B78-A89F-1FB1798EC8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DF8B1-3C17-1441-8215-CC78824DE8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01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AF24F3-1AED-2257-DFFE-146EF945F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BFE97C-0B7B-C9A5-3D65-1AEFE7FB0C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8A3CF2-1FDC-0CC7-53B0-0854BD8C25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B214C6-47FA-2C45-A8E5-2399E745C8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9289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6151CF-F28A-D6E9-2468-B0F122109B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CCF534-B73B-622E-BA12-106DFED5D4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CCA238-4791-AE63-8929-C3BBF540E9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2CA043-3D6C-F84C-954D-2D4510763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214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F57811-B1D5-CC5D-2955-BFF52A82C9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DD35C9-754F-49E3-A0AD-1273610E76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41062D-5CB7-8524-535E-A9A4FF5DCC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108D10-D02A-D54B-8C79-E02FF70119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427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3143A-E301-D7DA-6B6C-CA1CA30BB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FD6AE-7106-7087-ACEB-9A49696E29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F686D-D7D3-8594-06B6-E304AFA47B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B7B283-3E86-E54D-8BD0-3C3DB62756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3005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4625709-8BF5-8A38-12BF-A44881337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BBE7B0F-BCE9-0F08-BD52-E3EEE2CFCC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C3013AD-2536-61F9-E245-61D1763F98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1BB618-C9F0-7845-B533-C0C7E34EA3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686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5F56D4-B693-A5E6-C741-49AD5EDCF6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0CB38C8-D125-FF88-7C7A-7755751A50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145C740-6DE0-299E-F0FB-EA080649F5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F297E1-C830-5240-969E-11E465B50B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607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7E96E6-762B-136F-33C5-0BF74B1EA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D2543E-B2B6-607C-4DFF-B0F6E8596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E721F8-0CDA-FB39-AA6F-F67F8403C4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9999C-43D2-E54D-9D24-09C8FF061B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417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F1497F9-D814-6B35-B54E-E8F76F16C3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9B7E565-BF1C-6628-44DC-5CC53048C0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7218FC-7C8C-F01D-BC1F-1765849B35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748D10-30D8-9848-960F-85234CE042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92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8E6A8-C8CB-A66A-6867-F79BA06BEB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8933-2B65-6D32-ED79-21BA11FA3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2E6B6-0F22-4F48-0831-9CDF50716D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7A51A2-E53A-854A-9B95-BE409A1914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414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9ED62-2EA1-29B9-F43D-5F9EF72749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56941-1DA0-4032-FB27-54754EC89F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0ABB0-97FA-0133-C299-C536420612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8D5023-7830-F847-8C48-FA3C2B6D2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313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50EE0A-7AE7-99FD-CC1D-732C807DDC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2B5712-0C11-527A-F261-69BFBA8B10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721D64-9DD3-20BC-2290-CA73D8DB98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94F040-326A-6C4D-ABEC-09101F7F2C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786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5BA3B4-88A4-38FA-B25D-DD5F0F18A4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B87ECD-5DFC-0957-A48A-23E9812C2F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048A96-4FB3-DC04-1A2C-CC768B1BA9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0E45D0-FD2F-6241-9136-515F1089EE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346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B762B8-3E60-B7CC-F023-8F03D3073E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506FB7F-5861-5CB1-3E58-D07F2CD88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5D23FF1-D376-E6B4-C182-FCE485BA7D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8475B-9A31-2A48-B8F9-88ED7937DC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30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F549DDD-1D83-939D-D0D1-AABC30664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5B2861F-8B34-E178-F15A-C27B467361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E140C67-09C6-B921-0141-4F6E48FED0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4A83D-0CA1-1843-83C1-741ED2672E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F11B7F6-F798-52C1-8AA2-7660C0EE23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50F0BDE-35A7-D0BF-DEEA-C65AB910BA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130AB96-E6A9-7D79-D8A9-8E68598CED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08B21-C84D-FE46-B2A1-112EE8B997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97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6D5125-AA5A-4709-F26F-A09FEC666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5FD2AF-9EB9-3F0B-B2BE-0C46F0D797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20CA22-90FC-4AB5-1DBE-BE6CBE9115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D025-E28B-E044-8DD2-C828E791FA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874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BA72A8-6F1F-7C10-1A61-70A0FA68AB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053B9A-1B41-12F0-4359-E9CB66C874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91101E-1C11-CF6D-4EEB-2EA863A2BA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F863E-9C5C-A44C-A42C-78114BC464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90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FFFA557-5976-7A9F-8F6D-1080658CD8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F86C2CA-63D6-F885-6884-A1D69AAC4D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F4A3BF83-61F3-497A-386C-6695F8FD669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F15D62EA-CBC7-53C1-446E-4123CC5F1B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94E493C8-7435-7FC1-7AFA-F013BCFB32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E8E3D3E-7BF8-A342-B2B0-1A1D3B36AF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330B11C-B929-8946-8011-F9D5F6C6A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F77B09F-AC34-450B-4176-CBFBCFEE1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7B7AD139-AA77-9D58-9AC0-CD5EF162A5C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C4D1C604-D52C-BFAD-BBEF-C24F820B03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9105495D-C882-6B8D-12BB-80BC43D6202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4C87392-D70B-E04A-A1F9-60DB3BD688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D264E9C-033E-3E56-1D68-754BEA7403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7BDB407-AD85-9BA0-4255-A401FF3BE6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68EADE44-43D6-98F4-1961-585673702D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6CE8CEF3-882B-C497-15DB-8C72172B7E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E65E2454-C80E-B64D-3509-38BA4827C7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3DC538B-D8DA-A341-9542-63A541F4A0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5723DC4-4B2B-FD00-FC68-9C2DA6EC74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93F072CC-C07C-3E6A-3BF2-F846C1A63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CEE03AB-4E0D-9BD1-72A4-FC3EE6B703B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7C4EBC9-2B3E-DE6C-39B8-CC8076F8ADE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86B16BC-5E9E-3A8F-6179-11E4A229160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10CD182-7935-9E47-BB16-168CEC4A6E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08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019552BA-5813-20AF-5A9A-50BA71956B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4038600" cy="5410200"/>
          </a:xfrm>
        </p:spPr>
        <p:txBody>
          <a:bodyPr/>
          <a:lstStyle/>
          <a:p>
            <a:pPr eaLnBrk="1" hangingPunct="1"/>
            <a:r>
              <a:rPr lang="en-US" alt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ASTR 8200</a:t>
            </a:r>
            <a:br>
              <a:rPr lang="en-US" alt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br>
              <a:rPr lang="en-US" alt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Galactic</a:t>
            </a:r>
            <a:br>
              <a:rPr lang="en-US" alt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sz="6000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Structure</a:t>
            </a:r>
          </a:p>
        </p:txBody>
      </p:sp>
      <p:pic>
        <p:nvPicPr>
          <p:cNvPr id="38915" name="Picture 1" descr="pic.0.9m.2019.05.rector.telescope.jpeg">
            <a:extLst>
              <a:ext uri="{FF2B5EF4-FFF2-40B4-BE49-F238E27FC236}">
                <a16:creationId xmlns:a16="http://schemas.microsoft.com/office/drawing/2014/main" id="{A17AE889-A9A1-3E68-7182-296E3069F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0"/>
            <a:ext cx="4672012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2">
            <a:extLst>
              <a:ext uri="{FF2B5EF4-FFF2-40B4-BE49-F238E27FC236}">
                <a16:creationId xmlns:a16="http://schemas.microsoft.com/office/drawing/2014/main" id="{5D61C435-C043-4B95-93C7-490418964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775" y="6434138"/>
            <a:ext cx="1525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Times New Roman" panose="02020603050405020304" pitchFamily="18" charset="0"/>
              </a:rPr>
              <a:t>photo: Travis Rector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Screen Shot 2020-01-12 at 1.47.28 PM.png">
            <a:extLst>
              <a:ext uri="{FF2B5EF4-FFF2-40B4-BE49-F238E27FC236}">
                <a16:creationId xmlns:a16="http://schemas.microsoft.com/office/drawing/2014/main" id="{E1938E83-B5B2-1D0E-97BB-240D8985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676275"/>
            <a:ext cx="81534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>
            <a:extLst>
              <a:ext uri="{FF2B5EF4-FFF2-40B4-BE49-F238E27FC236}">
                <a16:creationId xmlns:a16="http://schemas.microsoft.com/office/drawing/2014/main" id="{24CC6A8C-EB7E-0FDC-78BA-7B9373AD45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900-1300: Islamic Golden Age MW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364F8-66B4-7AC8-85D5-A28787333B7B}"/>
              </a:ext>
            </a:extLst>
          </p:cNvPr>
          <p:cNvSpPr/>
          <p:nvPr/>
        </p:nvSpPr>
        <p:spPr>
          <a:xfrm>
            <a:off x="4724400" y="762000"/>
            <a:ext cx="3810000" cy="290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4580A2-B1BC-0A55-47C4-9027235B9F48}"/>
              </a:ext>
            </a:extLst>
          </p:cNvPr>
          <p:cNvSpPr/>
          <p:nvPr/>
        </p:nvSpPr>
        <p:spPr>
          <a:xfrm>
            <a:off x="488950" y="3771900"/>
            <a:ext cx="8037513" cy="290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 descr="Screen Shot 2020-01-12 at 1.47.28 PM.png">
            <a:extLst>
              <a:ext uri="{FF2B5EF4-FFF2-40B4-BE49-F238E27FC236}">
                <a16:creationId xmlns:a16="http://schemas.microsoft.com/office/drawing/2014/main" id="{61D1E79E-ED25-AF3A-1807-489F5EA43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676275"/>
            <a:ext cx="81534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A11BC2EB-4616-465A-2ED0-F91A1F068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900-1300: Islamic Golden Age MW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FBDE7F-09D9-31C6-CB7E-DCB90BA18653}"/>
              </a:ext>
            </a:extLst>
          </p:cNvPr>
          <p:cNvSpPr/>
          <p:nvPr/>
        </p:nvSpPr>
        <p:spPr>
          <a:xfrm>
            <a:off x="488950" y="3771900"/>
            <a:ext cx="8037513" cy="290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Screen Shot 2020-01-12 at 1.47.28 PM.png">
            <a:extLst>
              <a:ext uri="{FF2B5EF4-FFF2-40B4-BE49-F238E27FC236}">
                <a16:creationId xmlns:a16="http://schemas.microsoft.com/office/drawing/2014/main" id="{3168A2D2-46B6-A24E-4D75-C399B7108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676275"/>
            <a:ext cx="81534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2">
            <a:extLst>
              <a:ext uri="{FF2B5EF4-FFF2-40B4-BE49-F238E27FC236}">
                <a16:creationId xmlns:a16="http://schemas.microsoft.com/office/drawing/2014/main" id="{91838D33-A321-8FF9-A64C-96DFC3E03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900-1300: Islamic Golden Age MW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351CEC-476C-FEA5-7D51-DFF3B54D2286}"/>
              </a:ext>
            </a:extLst>
          </p:cNvPr>
          <p:cNvSpPr/>
          <p:nvPr/>
        </p:nvSpPr>
        <p:spPr>
          <a:xfrm>
            <a:off x="4572000" y="3771900"/>
            <a:ext cx="3954463" cy="290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 descr="Screen Shot 2020-01-12 at 1.47.28 PM.png">
            <a:extLst>
              <a:ext uri="{FF2B5EF4-FFF2-40B4-BE49-F238E27FC236}">
                <a16:creationId xmlns:a16="http://schemas.microsoft.com/office/drawing/2014/main" id="{45378CCC-25BD-7DDC-F395-B50D47E0A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676275"/>
            <a:ext cx="81534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>
            <a:extLst>
              <a:ext uri="{FF2B5EF4-FFF2-40B4-BE49-F238E27FC236}">
                <a16:creationId xmlns:a16="http://schemas.microsoft.com/office/drawing/2014/main" id="{31FD05E1-BEE6-E558-174A-C684DA7AF6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900-1300: Islamic Golden Age MW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E78D379E-E91B-5426-085C-AA54D52315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1610: Galileo’s MW Resolved Stars</a:t>
            </a:r>
          </a:p>
        </p:txBody>
      </p:sp>
      <p:pic>
        <p:nvPicPr>
          <p:cNvPr id="59394" name="Picture 1" descr="Screen Shot 2020-01-12 at 1.53.48 PM.png">
            <a:extLst>
              <a:ext uri="{FF2B5EF4-FFF2-40B4-BE49-F238E27FC236}">
                <a16:creationId xmlns:a16="http://schemas.microsoft.com/office/drawing/2014/main" id="{6D8DF5D7-7E1A-84D0-3A3C-261E866B6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>
            <a:extLst>
              <a:ext uri="{FF2B5EF4-FFF2-40B4-BE49-F238E27FC236}">
                <a16:creationId xmlns:a16="http://schemas.microsoft.com/office/drawing/2014/main" id="{BCB88979-1DD0-EA58-8177-5838B3E0D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6000750"/>
            <a:ext cx="526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Sidereus Nuncius (1610)  = “Starry Messenger”</a:t>
            </a:r>
          </a:p>
        </p:txBody>
      </p:sp>
      <p:pic>
        <p:nvPicPr>
          <p:cNvPr id="59396" name="Picture 5" descr="Screen Shot 2020-01-12 at 2.04.10 PM.png">
            <a:extLst>
              <a:ext uri="{FF2B5EF4-FFF2-40B4-BE49-F238E27FC236}">
                <a16:creationId xmlns:a16="http://schemas.microsoft.com/office/drawing/2014/main" id="{790371BC-C313-1291-DDF6-7277F88BE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6963"/>
            <a:ext cx="2679700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263307C5-8284-A731-2852-73E56BDE12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Galileo’s MW Resolved Stars</a:t>
            </a:r>
          </a:p>
        </p:txBody>
      </p:sp>
      <p:pic>
        <p:nvPicPr>
          <p:cNvPr id="61442" name="Picture 4" descr="Screen Shot 2020-01-12 at 2.08.54 PM.png">
            <a:extLst>
              <a:ext uri="{FF2B5EF4-FFF2-40B4-BE49-F238E27FC236}">
                <a16:creationId xmlns:a16="http://schemas.microsoft.com/office/drawing/2014/main" id="{F36A2AEF-E7C4-CBB4-5160-75AD5543E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066800"/>
            <a:ext cx="50292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 descr="Screen Shot 2020-01-12 at 2.09.19 PM.png">
            <a:extLst>
              <a:ext uri="{FF2B5EF4-FFF2-40B4-BE49-F238E27FC236}">
                <a16:creationId xmlns:a16="http://schemas.microsoft.com/office/drawing/2014/main" id="{F2186772-21A8-D080-09E4-8D7372E6E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1066800"/>
            <a:ext cx="37973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7">
            <a:extLst>
              <a:ext uri="{FF2B5EF4-FFF2-40B4-BE49-F238E27FC236}">
                <a16:creationId xmlns:a16="http://schemas.microsoft.com/office/drawing/2014/main" id="{82434777-F0FE-37E6-1A64-C0798F1FD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15000"/>
            <a:ext cx="6915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Galileo’s telescopes and lens (Galileo Museum in Florence, Italy)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4C26FC59-2D06-9E0F-EFC9-AA07B774F8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Galileo’s MW Resolved Stars</a:t>
            </a:r>
          </a:p>
        </p:txBody>
      </p:sp>
      <p:sp>
        <p:nvSpPr>
          <p:cNvPr id="39938" name="TextBox 2">
            <a:extLst>
              <a:ext uri="{FF2B5EF4-FFF2-40B4-BE49-F238E27FC236}">
                <a16:creationId xmlns:a16="http://schemas.microsoft.com/office/drawing/2014/main" id="{6831D74E-D789-0AC3-02EE-FBE8D0451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775" y="5943600"/>
            <a:ext cx="3917950" cy="7080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“the galaxy is nothing other than …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a mass of innumerable stars”</a:t>
            </a:r>
          </a:p>
        </p:txBody>
      </p:sp>
      <p:pic>
        <p:nvPicPr>
          <p:cNvPr id="63491" name="Picture 3" descr="Screen Shot 2020-01-12 at 1.57.45 PM.png">
            <a:extLst>
              <a:ext uri="{FF2B5EF4-FFF2-40B4-BE49-F238E27FC236}">
                <a16:creationId xmlns:a16="http://schemas.microsoft.com/office/drawing/2014/main" id="{2AF12C62-EFCB-860B-3234-D85BF315F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54075"/>
            <a:ext cx="76962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Screen Shot 2020-01-13 at 12.52.12 AM.png">
            <a:extLst>
              <a:ext uri="{FF2B5EF4-FFF2-40B4-BE49-F238E27FC236}">
                <a16:creationId xmlns:a16="http://schemas.microsoft.com/office/drawing/2014/main" id="{4E222672-6EE3-E18E-0811-986ED7DB6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84225"/>
            <a:ext cx="85344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2">
            <a:extLst>
              <a:ext uri="{FF2B5EF4-FFF2-40B4-BE49-F238E27FC236}">
                <a16:creationId xmlns:a16="http://schemas.microsoft.com/office/drawing/2014/main" id="{5258E881-B3A0-E0BC-23D6-5E0F59B2E3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O/IR Telescope Size Progression</a:t>
            </a:r>
          </a:p>
        </p:txBody>
      </p:sp>
      <p:sp>
        <p:nvSpPr>
          <p:cNvPr id="65539" name="Rectangle 5">
            <a:extLst>
              <a:ext uri="{FF2B5EF4-FFF2-40B4-BE49-F238E27FC236}">
                <a16:creationId xmlns:a16="http://schemas.microsoft.com/office/drawing/2014/main" id="{5B9B94B1-2D0E-4519-FCC4-E98E2F669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91263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https://leepavelich.wordpress.com/2011/09/18/progression-of-telescope-sizes</a:t>
            </a: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65A5659B-1797-942A-B0A5-8DA0812EEF61}"/>
              </a:ext>
            </a:extLst>
          </p:cNvPr>
          <p:cNvSpPr>
            <a:spLocks/>
          </p:cNvSpPr>
          <p:nvPr/>
        </p:nvSpPr>
        <p:spPr bwMode="auto">
          <a:xfrm>
            <a:off x="976313" y="5624513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A44002FC-C92F-0153-4783-55A92D960850}"/>
              </a:ext>
            </a:extLst>
          </p:cNvPr>
          <p:cNvSpPr>
            <a:spLocks/>
          </p:cNvSpPr>
          <p:nvPr/>
        </p:nvSpPr>
        <p:spPr bwMode="auto">
          <a:xfrm>
            <a:off x="1009650" y="5381625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5542" name="TextBox 1">
            <a:extLst>
              <a:ext uri="{FF2B5EF4-FFF2-40B4-BE49-F238E27FC236}">
                <a16:creationId xmlns:a16="http://schemas.microsoft.com/office/drawing/2014/main" id="{A6CBCACF-09D7-AFD6-4FC6-8597FA26C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93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Galileo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Screen Shot 2020-01-12 at 2.32.31 PM.png">
            <a:extLst>
              <a:ext uri="{FF2B5EF4-FFF2-40B4-BE49-F238E27FC236}">
                <a16:creationId xmlns:a16="http://schemas.microsoft.com/office/drawing/2014/main" id="{3BD6E98C-C955-DD96-BD69-D4C5B5104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609600"/>
            <a:ext cx="72072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2">
            <a:extLst>
              <a:ext uri="{FF2B5EF4-FFF2-40B4-BE49-F238E27FC236}">
                <a16:creationId xmlns:a16="http://schemas.microsoft.com/office/drawing/2014/main" id="{1C63B357-1848-BE8D-ECFF-E16A34AB1A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1750: Wright MW Flat and Rotating</a:t>
            </a:r>
          </a:p>
        </p:txBody>
      </p:sp>
      <p:sp>
        <p:nvSpPr>
          <p:cNvPr id="41987" name="TextBox 2">
            <a:extLst>
              <a:ext uri="{FF2B5EF4-FFF2-40B4-BE49-F238E27FC236}">
                <a16:creationId xmlns:a16="http://schemas.microsoft.com/office/drawing/2014/main" id="{954C2916-AA9B-33DE-F897-43594EDF7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4876800"/>
            <a:ext cx="68246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An Original Theory or New Hypothesis of the Universe (1750)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observations by Galileo + theory by Newton (Universal Gravity)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“an optical effect due to our immersion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in what locally approximates to a flat layer of stars”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… AND … faint nebulae are galaxies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8983BF53-E20E-7855-34F1-AE1064A958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1755: Kant “Island Universes”</a:t>
            </a:r>
          </a:p>
        </p:txBody>
      </p:sp>
      <p:pic>
        <p:nvPicPr>
          <p:cNvPr id="69634" name="Picture 1" descr="Screen Shot 2020-01-12 at 2.45.07 PM.png">
            <a:extLst>
              <a:ext uri="{FF2B5EF4-FFF2-40B4-BE49-F238E27FC236}">
                <a16:creationId xmlns:a16="http://schemas.microsoft.com/office/drawing/2014/main" id="{7358A5C7-B58E-947D-6B49-96A66D727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685800"/>
            <a:ext cx="418623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" descr="Screen Shot 2020-01-12 at 3.00.05 PM.png">
            <a:extLst>
              <a:ext uri="{FF2B5EF4-FFF2-40B4-BE49-F238E27FC236}">
                <a16:creationId xmlns:a16="http://schemas.microsoft.com/office/drawing/2014/main" id="{D1EA5292-005F-7EDF-EDA4-94C18B12D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35417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2">
            <a:extLst>
              <a:ext uri="{FF2B5EF4-FFF2-40B4-BE49-F238E27FC236}">
                <a16:creationId xmlns:a16="http://schemas.microsoft.com/office/drawing/2014/main" id="{C8EC5CA6-56DF-2FB1-C5C1-57EFCCE53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5715000"/>
            <a:ext cx="8270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Universal Natural History and Theory of the Heavens (1755)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(published anonymously)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Milky Way is a large disk of stars … AND … other galaxies = island universes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A9DF4D-92DC-5BFF-2145-2BDA503CD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-533400"/>
            <a:ext cx="6629400" cy="8579223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77421D3-261D-179F-226E-27BF9477A051}"/>
              </a:ext>
            </a:extLst>
          </p:cNvPr>
          <p:cNvSpPr/>
          <p:nvPr/>
        </p:nvSpPr>
        <p:spPr>
          <a:xfrm>
            <a:off x="1676400" y="2819400"/>
            <a:ext cx="5562600" cy="12192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563EC73-4804-9AA6-C3A8-294F401D299A}"/>
              </a:ext>
            </a:extLst>
          </p:cNvPr>
          <p:cNvSpPr/>
          <p:nvPr/>
        </p:nvSpPr>
        <p:spPr>
          <a:xfrm>
            <a:off x="1676400" y="5105400"/>
            <a:ext cx="5562600" cy="533400"/>
          </a:xfrm>
          <a:prstGeom prst="roundRect">
            <a:avLst/>
          </a:prstGeom>
          <a:noFill/>
          <a:ln w="25400">
            <a:solidFill>
              <a:srgbClr val="FF79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E3543F-2868-27DC-BD16-B8E9D0FAEE9D}"/>
              </a:ext>
            </a:extLst>
          </p:cNvPr>
          <p:cNvSpPr/>
          <p:nvPr/>
        </p:nvSpPr>
        <p:spPr>
          <a:xfrm>
            <a:off x="1676400" y="6095999"/>
            <a:ext cx="5562600" cy="746311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2" grpId="1" animBg="1"/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BEAFC206-EE5F-74A4-FC92-A2C5C9228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1771+: Messier Catalog</a:t>
            </a:r>
          </a:p>
        </p:txBody>
      </p:sp>
      <p:sp>
        <p:nvSpPr>
          <p:cNvPr id="71682" name="TextBox 2">
            <a:extLst>
              <a:ext uri="{FF2B5EF4-FFF2-40B4-BE49-F238E27FC236}">
                <a16:creationId xmlns:a16="http://schemas.microsoft.com/office/drawing/2014/main" id="{A4FA2E3A-7D32-64CB-D3B0-9510750A8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715000"/>
            <a:ext cx="596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Catalogue des Nébuleuses et des Amas d'Étoiles (1771)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(Catalogue of Nebulae and Star Clusters)</a:t>
            </a:r>
          </a:p>
        </p:txBody>
      </p:sp>
      <p:pic>
        <p:nvPicPr>
          <p:cNvPr id="71683" name="Picture 1">
            <a:extLst>
              <a:ext uri="{FF2B5EF4-FFF2-40B4-BE49-F238E27FC236}">
                <a16:creationId xmlns:a16="http://schemas.microsoft.com/office/drawing/2014/main" id="{BAC9B70B-1DCE-846C-D03D-8365C47BC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990600"/>
            <a:ext cx="34274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072009-4A60-32AC-D202-870DD37F1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066800"/>
            <a:ext cx="48006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was looking for comets with 4in tel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with assistant Pierre Méchain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northern hemisphere to DEC −36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1771:    preliminary version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1774:    45 objects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1780:    80 objects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1781:  103 objects (… really 102)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1967:  110 objects (using their notes)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  <a:latin typeface="Times New Roman" panose="02020603050405020304" pitchFamily="18" charset="0"/>
              </a:rPr>
              <a:t>What is the Messier number for Andromeda?</a:t>
            </a:r>
          </a:p>
        </p:txBody>
      </p:sp>
      <p:sp>
        <p:nvSpPr>
          <p:cNvPr id="71685" name="TextBox 2">
            <a:extLst>
              <a:ext uri="{FF2B5EF4-FFF2-40B4-BE49-F238E27FC236}">
                <a16:creationId xmlns:a16="http://schemas.microsoft.com/office/drawing/2014/main" id="{0D10CFB1-9401-A5C5-F986-8FAC222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5410200"/>
            <a:ext cx="1512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Charles Messier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D7C1EF8F-08FA-9732-3B14-0869942D2B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1771+: Messier Catalog</a:t>
            </a:r>
          </a:p>
        </p:txBody>
      </p:sp>
      <p:sp>
        <p:nvSpPr>
          <p:cNvPr id="73730" name="TextBox 2">
            <a:extLst>
              <a:ext uri="{FF2B5EF4-FFF2-40B4-BE49-F238E27FC236}">
                <a16:creationId xmlns:a16="http://schemas.microsoft.com/office/drawing/2014/main" id="{B44130C0-5AD3-E0A0-26D3-06106B002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715000"/>
            <a:ext cx="596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Catalogue des Nébuleuses et des Amas d'Étoiles (1771)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(Catalogue of Nebulae and Star Clusters)</a:t>
            </a:r>
          </a:p>
        </p:txBody>
      </p:sp>
      <p:pic>
        <p:nvPicPr>
          <p:cNvPr id="73731" name="Picture 1">
            <a:extLst>
              <a:ext uri="{FF2B5EF4-FFF2-40B4-BE49-F238E27FC236}">
                <a16:creationId xmlns:a16="http://schemas.microsoft.com/office/drawing/2014/main" id="{C39173B0-E46F-08B4-0884-E290657E4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990600"/>
            <a:ext cx="34274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Box 2">
            <a:extLst>
              <a:ext uri="{FF2B5EF4-FFF2-40B4-BE49-F238E27FC236}">
                <a16:creationId xmlns:a16="http://schemas.microsoft.com/office/drawing/2014/main" id="{1D142137-9FD1-9283-AAF4-2D2CCA510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5410200"/>
            <a:ext cx="1512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Charles Messier</a:t>
            </a:r>
          </a:p>
        </p:txBody>
      </p:sp>
      <p:pic>
        <p:nvPicPr>
          <p:cNvPr id="73733" name="Picture 2" descr="Messier 31 (the Andromeda Galaxy), along with Messier 32  and Messier 110. M 110 is a satellite of the Andromeda Galaxy. Credit: Wikisky">
            <a:extLst>
              <a:ext uri="{FF2B5EF4-FFF2-40B4-BE49-F238E27FC236}">
                <a16:creationId xmlns:a16="http://schemas.microsoft.com/office/drawing/2014/main" id="{1907B93D-252F-38FC-A67A-F1528FFA0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76300"/>
            <a:ext cx="472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DC6438-B950-78AD-709C-2105E86AA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6400800"/>
            <a:ext cx="7315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2929FF"/>
                </a:solidFill>
                <a:latin typeface="Times New Roman" panose="02020603050405020304" pitchFamily="18" charset="0"/>
              </a:rPr>
              <a:t>“Island Universe” hypothesis via Kant makes these really interesting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1F5237DD-A50F-5E9A-44A7-EF101432E4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Messier Catalog</a:t>
            </a:r>
          </a:p>
        </p:txBody>
      </p:sp>
      <p:pic>
        <p:nvPicPr>
          <p:cNvPr id="75778" name="Picture 3" descr="1024px-MessierStarChart.svg.png">
            <a:extLst>
              <a:ext uri="{FF2B5EF4-FFF2-40B4-BE49-F238E27FC236}">
                <a16:creationId xmlns:a16="http://schemas.microsoft.com/office/drawing/2014/main" id="{A0CC5CB3-7F60-96E5-B9A6-302490956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676F25-14BE-97E9-826F-89B7D15A5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62600"/>
            <a:ext cx="9144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Where are various types of objects found?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open clusters … in plane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globular clusters … </a:t>
            </a:r>
            <a:r>
              <a:rPr lang="en-US" alt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in+out</a:t>
            </a:r>
            <a:r>
              <a:rPr lang="en-US" altLang="en-US" sz="1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of plane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galaxies … out of plane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9786DD62-D844-8052-9654-5B4E3B1BD6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Messier Catalog</a:t>
            </a:r>
          </a:p>
        </p:txBody>
      </p:sp>
      <p:pic>
        <p:nvPicPr>
          <p:cNvPr id="77826" name="Picture 2">
            <a:extLst>
              <a:ext uri="{FF2B5EF4-FFF2-40B4-BE49-F238E27FC236}">
                <a16:creationId xmlns:a16="http://schemas.microsoft.com/office/drawing/2014/main" id="{E7DA8B54-0C5E-26D5-4DC3-4438ADA8C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8763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8FB83F-C5A4-1B48-4330-241103EE6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722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  <a:latin typeface="Times New Roman" panose="02020603050405020304" pitchFamily="18" charset="0"/>
              </a:rPr>
              <a:t>What Messier objects can you name?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F11C1-FBEE-5680-A770-65704BCFD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BFFA8-C5DA-4C3C-57B0-382DF1C59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3124200"/>
            <a:ext cx="13192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Crab Nebula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DB19A-AC30-967D-FCF1-4B4B40445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1295400"/>
            <a:ext cx="26860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02B2C-EEE4-0C70-949B-637E65BDA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124200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Lagoon Nebula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5DF0D-C972-EE70-B210-1028F2455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1295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E9F948-D788-9A56-B809-ABACCA640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124200"/>
            <a:ext cx="1801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M13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Hercules Globular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39DD8D-3C6F-AD77-8931-74A43AA0D8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295400"/>
            <a:ext cx="1752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19A9AB-2144-0511-4BBC-FFA126D33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675" y="3124200"/>
            <a:ext cx="1354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M16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Eagle Nebula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4FAB04-0506-8ABE-F61B-77F9EC4FF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4" y="4194969"/>
            <a:ext cx="18240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D7A89F-9DC8-C415-6F30-BEFAC122D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15000"/>
            <a:ext cx="1377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M20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Trifid Nebula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718A0C-6C32-B118-D7B0-752451574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3886200"/>
            <a:ext cx="24145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B0F08A-6AEC-DF8A-0B3C-E62294264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15000"/>
            <a:ext cx="1728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M27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Dumbbell Nebula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B9A591-6554-16E7-50F2-CEEB2D60D1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86200"/>
            <a:ext cx="24003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C1FECA-31AC-C675-0F27-C9562069C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715000"/>
            <a:ext cx="1920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M31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Andromeda Galaxy</a:t>
            </a:r>
          </a:p>
        </p:txBody>
      </p:sp>
      <p:sp>
        <p:nvSpPr>
          <p:cNvPr id="79888" name="Rectangle 2">
            <a:extLst>
              <a:ext uri="{FF2B5EF4-FFF2-40B4-BE49-F238E27FC236}">
                <a16:creationId xmlns:a16="http://schemas.microsoft.com/office/drawing/2014/main" id="{F76520E3-14FE-53A0-EC5D-3C6B91E0D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Messier Catalog Greatest Hits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1E50BF0-2EEB-4827-AED0-5153548292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886200"/>
            <a:ext cx="21812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AD5FF84-F593-EAE3-4AA1-8D471538F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075" y="5729288"/>
            <a:ext cx="1908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Triangulum Galaxy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8BEEEEE-D448-5854-491F-50A930825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325" y="3124200"/>
            <a:ext cx="156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M44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Beehive Cluster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B28B1D-4E47-8F0C-564E-A92484C0B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124200"/>
            <a:ext cx="1600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M45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Pleiades Cluster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FDB8A-6D85-B5A6-7A50-9317EF105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124200"/>
            <a:ext cx="1776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M51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Whirlpool Galaxy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F693F6-A836-3A7E-7BEC-09ADF921C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5740400"/>
            <a:ext cx="1287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M57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Ring Nebula</a:t>
            </a:r>
          </a:p>
        </p:txBody>
      </p:sp>
      <p:pic>
        <p:nvPicPr>
          <p:cNvPr id="20" name="Picture 19" descr="800px-Orion_Nebula_-_Hubble_2006_mosaic_18000.jpg">
            <a:extLst>
              <a:ext uri="{FF2B5EF4-FFF2-40B4-BE49-F238E27FC236}">
                <a16:creationId xmlns:a16="http://schemas.microsoft.com/office/drawing/2014/main" id="{CC60A9B7-FA5C-FA95-A4E9-EDB63753E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9A9DBC3-3DF0-0153-B583-E870C23CF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124200"/>
            <a:ext cx="1390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M42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Orion Nebula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3FD718-2B13-7A6F-054F-AA9D71C8E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1295400"/>
            <a:ext cx="27416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0059D2-CCC9-7C52-6427-D5DFF1F5F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295400"/>
            <a:ext cx="13255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088BA-EC33-04E1-F0B0-51BF6D0E8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14636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Screen Shot 2020-01-12 at 4.33.20 PM.png">
            <a:extLst>
              <a:ext uri="{FF2B5EF4-FFF2-40B4-BE49-F238E27FC236}">
                <a16:creationId xmlns:a16="http://schemas.microsoft.com/office/drawing/2014/main" id="{59BCCA1E-F114-1309-49FC-B4AAE4BF4A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86200"/>
            <a:ext cx="18938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5769A5-A89C-A18F-3133-EE5C32F63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5" y="5740400"/>
            <a:ext cx="1227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M97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Owl Nebula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D1986B2-3B3E-EB5D-308F-A79A439CE4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86200"/>
            <a:ext cx="21351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82E5A9A-189E-7D96-5518-F77911858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715000"/>
            <a:ext cx="166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M101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Pinwheel Galaxy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697504-6C93-7AC0-308C-9A14C5FE3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715000"/>
            <a:ext cx="1736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M104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Sombrero Galaxy</a:t>
            </a:r>
          </a:p>
        </p:txBody>
      </p:sp>
      <p:sp>
        <p:nvSpPr>
          <p:cNvPr id="81936" name="Rectangle 2">
            <a:extLst>
              <a:ext uri="{FF2B5EF4-FFF2-40B4-BE49-F238E27FC236}">
                <a16:creationId xmlns:a16="http://schemas.microsoft.com/office/drawing/2014/main" id="{274919EE-D9C1-3146-1A4B-DBA3EDB93D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Messier Catalog Greatest Hits</a:t>
            </a:r>
          </a:p>
        </p:txBody>
      </p:sp>
      <p:pic>
        <p:nvPicPr>
          <p:cNvPr id="32" name="Picture 31" descr="Screen Shot 2020-01-12 at 4.46.16 PM.png">
            <a:extLst>
              <a:ext uri="{FF2B5EF4-FFF2-40B4-BE49-F238E27FC236}">
                <a16:creationId xmlns:a16="http://schemas.microsoft.com/office/drawing/2014/main" id="{4463553F-DB12-1E2E-E8A3-DCBF00EE18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1295400"/>
            <a:ext cx="17367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Screen Shot 2020-01-12 at 4.50.11 PM.png">
            <a:extLst>
              <a:ext uri="{FF2B5EF4-FFF2-40B4-BE49-F238E27FC236}">
                <a16:creationId xmlns:a16="http://schemas.microsoft.com/office/drawing/2014/main" id="{9CD438FC-FA1A-561F-8D01-6623FF4144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26908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032721-74DD-B2C0-C90A-30D983CBB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318" y="-295835"/>
            <a:ext cx="5469082" cy="707763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7B26AD6-3213-7AD2-57AE-910B90DE39C4}"/>
              </a:ext>
            </a:extLst>
          </p:cNvPr>
          <p:cNvSpPr/>
          <p:nvPr/>
        </p:nvSpPr>
        <p:spPr>
          <a:xfrm>
            <a:off x="3124200" y="533400"/>
            <a:ext cx="2895600" cy="123825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B0BCA28-0F52-D9E8-72FC-5C80FAAF0FC5}"/>
              </a:ext>
            </a:extLst>
          </p:cNvPr>
          <p:cNvSpPr/>
          <p:nvPr/>
        </p:nvSpPr>
        <p:spPr>
          <a:xfrm>
            <a:off x="3124200" y="1752600"/>
            <a:ext cx="2895600" cy="2438400"/>
          </a:xfrm>
          <a:prstGeom prst="roundRect">
            <a:avLst/>
          </a:prstGeom>
          <a:noFill/>
          <a:ln w="25400">
            <a:solidFill>
              <a:srgbClr val="FF79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41EAD2C-6C8D-3D5D-E340-347D10D407EB}"/>
              </a:ext>
            </a:extLst>
          </p:cNvPr>
          <p:cNvSpPr/>
          <p:nvPr/>
        </p:nvSpPr>
        <p:spPr>
          <a:xfrm>
            <a:off x="3124200" y="4495801"/>
            <a:ext cx="2895600" cy="1211262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C6BFDE3-5FFB-1C2C-4971-E9DFD5F35465}"/>
              </a:ext>
            </a:extLst>
          </p:cNvPr>
          <p:cNvSpPr/>
          <p:nvPr/>
        </p:nvSpPr>
        <p:spPr>
          <a:xfrm>
            <a:off x="3124200" y="5722938"/>
            <a:ext cx="2895600" cy="906462"/>
          </a:xfrm>
          <a:prstGeom prst="roundRect">
            <a:avLst/>
          </a:prstGeom>
          <a:noFill/>
          <a:ln w="254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F7C27-B2E8-06D9-387F-4808B18F1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185" y="737393"/>
            <a:ext cx="1187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Part 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Background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 weeks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3DE34E-D954-7C2C-30D7-F1CB544D7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661" y="2556668"/>
            <a:ext cx="11572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6B04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Part 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6B04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Proper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6B04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6 weeks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31BBC-76D1-E6BC-08A1-23DAE6830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024" y="4709597"/>
            <a:ext cx="1144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Part 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Fringe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 weeks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8441E-BF9A-DCAD-FEDC-4407F0727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543" y="5761038"/>
            <a:ext cx="1279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9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Part 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9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Intense Work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9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 weeks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4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lkyway">
            <a:extLst>
              <a:ext uri="{FF2B5EF4-FFF2-40B4-BE49-F238E27FC236}">
                <a16:creationId xmlns:a16="http://schemas.microsoft.com/office/drawing/2014/main" id="{B65D36B7-EE61-4892-02DE-0AE4196EB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28600"/>
            <a:ext cx="10896600" cy="72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703FDB02-0735-13C4-2AE5-CC7ECE51A2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49353"/>
            <a:ext cx="88392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ASTR 8200: Galactic 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FADD4D-9C13-9324-A04E-0623BFCF0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758" y="5311914"/>
            <a:ext cx="85638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www.astro.gsu.edu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/~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thenry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/GALACTIC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50A5090-29E3-626D-77B9-4A9C75A04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376D36-EADC-62F2-213D-903F3DD35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35" y="4724400"/>
            <a:ext cx="875912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yield a picture in which disk matter is well accounted for </a:t>
            </a:r>
          </a:p>
          <a:p>
            <a:pPr algn="ctr">
              <a:spcBef>
                <a:spcPct val="0"/>
              </a:spcBef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(by stars, and interstellar gas and dust), and in which any dark matter in the Galaxy </a:t>
            </a:r>
          </a:p>
          <a:p>
            <a:pPr algn="ctr">
              <a:spcBef>
                <a:spcPct val="0"/>
              </a:spcBef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be distributed in the form of the spherical halo, </a:t>
            </a:r>
          </a:p>
          <a:p>
            <a:pPr algn="ctr">
              <a:spcBef>
                <a:spcPct val="0"/>
              </a:spcBef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little if any concentrated in the form of the disk (Section 8.11).</a:t>
            </a:r>
          </a:p>
          <a:p>
            <a:pPr algn="ctr">
              <a:spcBef>
                <a:spcPct val="0"/>
              </a:spcBef>
              <a:buNone/>
            </a:pP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Perryman (2026) … page 191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506E6B2-0DFA-866B-B5F6-BF69B1F2D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 b="1" kern="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“The Book”</a:t>
            </a:r>
          </a:p>
        </p:txBody>
      </p:sp>
      <p:pic>
        <p:nvPicPr>
          <p:cNvPr id="15" name="Picture 14" descr="A close up of a name card&#10;&#10;AI-generated content may be incorrect.">
            <a:extLst>
              <a:ext uri="{FF2B5EF4-FFF2-40B4-BE49-F238E27FC236}">
                <a16:creationId xmlns:a16="http://schemas.microsoft.com/office/drawing/2014/main" id="{E73973E0-F483-B3A9-B1F9-04310F1B0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685800"/>
            <a:ext cx="7772400" cy="1309328"/>
          </a:xfrm>
          <a:prstGeom prst="rect">
            <a:avLst/>
          </a:prstGeom>
        </p:spPr>
      </p:pic>
      <p:pic>
        <p:nvPicPr>
          <p:cNvPr id="17" name="Picture 16" descr="A text on a page&#10;&#10;AI-generated content may be incorrect.">
            <a:extLst>
              <a:ext uri="{FF2B5EF4-FFF2-40B4-BE49-F238E27FC236}">
                <a16:creationId xmlns:a16="http://schemas.microsoft.com/office/drawing/2014/main" id="{DB186AE0-507E-3581-F4BA-B9BE7A739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" y="1863677"/>
            <a:ext cx="7772400" cy="22511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26C6A8-F9EE-C5E6-0CD7-7E749EF1ABCA}"/>
              </a:ext>
            </a:extLst>
          </p:cNvPr>
          <p:cNvSpPr txBox="1"/>
          <p:nvPr/>
        </p:nvSpPr>
        <p:spPr>
          <a:xfrm>
            <a:off x="2260308" y="4171890"/>
            <a:ext cx="4623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 pages of text … 80 pages of references</a:t>
            </a:r>
          </a:p>
        </p:txBody>
      </p:sp>
    </p:spTree>
    <p:extLst>
      <p:ext uri="{BB962C8B-B14F-4D97-AF65-F5344CB8AC3E}">
        <p14:creationId xmlns:p14="http://schemas.microsoft.com/office/powerpoint/2010/main" val="2754383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>
            <a:extLst>
              <a:ext uri="{FF2B5EF4-FFF2-40B4-BE49-F238E27FC236}">
                <a16:creationId xmlns:a16="http://schemas.microsoft.com/office/drawing/2014/main" id="{B7388994-75B9-87F0-22FF-8AAB70EB1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Proposal Pieces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8752DB65-9FCA-DFED-5003-B65036616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032000"/>
            <a:ext cx="73914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1.  Project Description		8.0 pages text + 2.0 pages Tab/Fig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2.  References		     	0.5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3. 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Biographical Sketch	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2.0 pages (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SciENcv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4.  Budget			1.0 page (spreadsheet)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5.  Budget Justification		1.0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noProof="0" dirty="0">
                <a:solidFill>
                  <a:srgbClr val="000000">
                    <a:lumMod val="10000"/>
                  </a:srgbClr>
                </a:solidFill>
              </a:rPr>
              <a:t>6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.  Facilities			0.5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7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.  Student Mentoring Plan		0.5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8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.  Data Management Plan		0.5 page</a:t>
            </a:r>
          </a:p>
        </p:txBody>
      </p:sp>
      <p:sp>
        <p:nvSpPr>
          <p:cNvPr id="162819" name="Rectangle 6">
            <a:extLst>
              <a:ext uri="{FF2B5EF4-FFF2-40B4-BE49-F238E27FC236}">
                <a16:creationId xmlns:a16="http://schemas.microsoft.com/office/drawing/2014/main" id="{598B9DE4-6CBF-908E-31AD-7556479F3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GOAL:  Fund yourself as a $75K/year postdoc for 3 years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345E10-66E6-A123-E105-A130E5079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65788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Total Challenge ~ 16 pages</a:t>
            </a:r>
          </a:p>
        </p:txBody>
      </p:sp>
      <p:pic>
        <p:nvPicPr>
          <p:cNvPr id="3" name="Picture 2" descr="An orange octopus with white tentacles&#10;&#10;AI-generated content may be incorrect.">
            <a:extLst>
              <a:ext uri="{FF2B5EF4-FFF2-40B4-BE49-F238E27FC236}">
                <a16:creationId xmlns:a16="http://schemas.microsoft.com/office/drawing/2014/main" id="{B2B2C709-D520-FDA2-309C-5F1F36676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234088"/>
            <a:ext cx="2971800" cy="2971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7D868A2-425C-4284-3586-3322C17EAC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History 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3596B3-F02F-6F6A-FFB5-16545A5AB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>
            <a:extLst>
              <a:ext uri="{FF2B5EF4-FFF2-40B4-BE49-F238E27FC236}">
                <a16:creationId xmlns:a16="http://schemas.microsoft.com/office/drawing/2014/main" id="{B7A8B0D8-AB80-DC69-43EC-9C610BEB0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20-01-13 at 10.55.16 PM.png">
            <a:extLst>
              <a:ext uri="{FF2B5EF4-FFF2-40B4-BE49-F238E27FC236}">
                <a16:creationId xmlns:a16="http://schemas.microsoft.com/office/drawing/2014/main" id="{0848D301-847C-43C3-0D41-AB1164D30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03713"/>
            <a:ext cx="51054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51D4E6-8430-8BF4-18D8-80149E189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638550"/>
            <a:ext cx="4479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FF00"/>
                </a:solidFill>
                <a:latin typeface="Times New Roman" panose="02020603050405020304" pitchFamily="18" charset="0"/>
              </a:rPr>
              <a:t>What do you know about the Milky Way?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AC445212-44FC-E27D-E1C3-8DBCBF3F1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Where We Are By Eye</a:t>
            </a:r>
          </a:p>
        </p:txBody>
      </p:sp>
      <p:sp>
        <p:nvSpPr>
          <p:cNvPr id="1394691" name="Rectangle 3">
            <a:extLst>
              <a:ext uri="{FF2B5EF4-FFF2-40B4-BE49-F238E27FC236}">
                <a16:creationId xmlns:a16="http://schemas.microsoft.com/office/drawing/2014/main" id="{D75C646E-58B5-6669-B99E-BEA67FA0F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848600" cy="5638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1.  Sun + Moon … EARTH AS A SPINNING PLANET</a:t>
            </a:r>
          </a:p>
          <a:p>
            <a:pPr marL="0" indent="0" eaLnBrk="1" hangingPunct="1"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2.  planets … SOLAR SYSTEM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3.  white haze of sky … MILKY WAY GALAXY</a:t>
            </a:r>
          </a:p>
          <a:p>
            <a:pPr marL="0" indent="0" eaLnBrk="1" hangingPunct="1"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Greek “</a:t>
            </a: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γαλα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= 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gala”  =  milk … galaxy</a:t>
            </a:r>
          </a:p>
          <a:p>
            <a:pPr marL="0" indent="0" eaLnBrk="1" hangingPunct="1">
              <a:buFontTx/>
              <a:buNone/>
            </a:pP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Latin “via lactea” = Milky Way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thickest in Sagittarius, through Cygnus, Orion</a:t>
            </a:r>
          </a:p>
          <a:p>
            <a:pPr marL="0" indent="0" eaLnBrk="1" hangingPunct="1"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star clusters … nurseries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dark bands … obscuration</a:t>
            </a:r>
          </a:p>
          <a:p>
            <a:pPr marL="0" indent="0" eaLnBrk="1" hangingPunct="1"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 eaLnBrk="1" hangingPunct="1">
              <a:buFontTx/>
              <a:buNone/>
            </a:pPr>
            <a:r>
              <a:rPr lang="en-US" altLang="en-US" sz="4400" b="1" i="1">
                <a:solidFill>
                  <a:schemeClr val="accent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WE ARE INSIDE MILKY WAY</a:t>
            </a: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9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9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9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9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9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9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9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946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9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C3730BB5-5AFE-737A-102D-5C41FB014A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Constellations</a:t>
            </a:r>
          </a:p>
        </p:txBody>
      </p:sp>
      <p:pic>
        <p:nvPicPr>
          <p:cNvPr id="49155" name="Picture 1" descr="Screen Shot 2020-01-12 at 1.06.34 PM.png">
            <a:extLst>
              <a:ext uri="{FF2B5EF4-FFF2-40B4-BE49-F238E27FC236}">
                <a16:creationId xmlns:a16="http://schemas.microsoft.com/office/drawing/2014/main" id="{E16EE511-4865-976B-D714-489CD7B99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276C1C-4CB6-241B-18D8-D886249C0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74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FF00"/>
                </a:solidFill>
                <a:latin typeface="Times New Roman" panose="02020603050405020304" pitchFamily="18" charset="0"/>
              </a:rPr>
              <a:t>What are some types of objects in the Milky Way?</a:t>
            </a:r>
          </a:p>
        </p:txBody>
      </p:sp>
      <p:sp>
        <p:nvSpPr>
          <p:cNvPr id="6" name="Donut 10">
            <a:extLst>
              <a:ext uri="{FF2B5EF4-FFF2-40B4-BE49-F238E27FC236}">
                <a16:creationId xmlns:a16="http://schemas.microsoft.com/office/drawing/2014/main" id="{E1033FB0-C0C2-8CAA-86ED-38A67A59B31B}"/>
              </a:ext>
            </a:extLst>
          </p:cNvPr>
          <p:cNvSpPr>
            <a:spLocks/>
          </p:cNvSpPr>
          <p:nvPr/>
        </p:nvSpPr>
        <p:spPr bwMode="auto">
          <a:xfrm>
            <a:off x="5410200" y="4267200"/>
            <a:ext cx="5334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Donut 10">
            <a:extLst>
              <a:ext uri="{FF2B5EF4-FFF2-40B4-BE49-F238E27FC236}">
                <a16:creationId xmlns:a16="http://schemas.microsoft.com/office/drawing/2014/main" id="{425F041D-3963-BC8D-4600-068DDE71794C}"/>
              </a:ext>
            </a:extLst>
          </p:cNvPr>
          <p:cNvSpPr>
            <a:spLocks/>
          </p:cNvSpPr>
          <p:nvPr/>
        </p:nvSpPr>
        <p:spPr bwMode="auto">
          <a:xfrm>
            <a:off x="2743200" y="2362200"/>
            <a:ext cx="5334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Donut 10">
            <a:extLst>
              <a:ext uri="{FF2B5EF4-FFF2-40B4-BE49-F238E27FC236}">
                <a16:creationId xmlns:a16="http://schemas.microsoft.com/office/drawing/2014/main" id="{8031979C-56A6-BC38-853B-032E11B5174B}"/>
              </a:ext>
            </a:extLst>
          </p:cNvPr>
          <p:cNvSpPr>
            <a:spLocks/>
          </p:cNvSpPr>
          <p:nvPr/>
        </p:nvSpPr>
        <p:spPr bwMode="auto">
          <a:xfrm>
            <a:off x="7010400" y="4343400"/>
            <a:ext cx="5334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Donut 10">
            <a:extLst>
              <a:ext uri="{FF2B5EF4-FFF2-40B4-BE49-F238E27FC236}">
                <a16:creationId xmlns:a16="http://schemas.microsoft.com/office/drawing/2014/main" id="{87BF3D04-B1D9-E531-B2E4-A688E268BBE3}"/>
              </a:ext>
            </a:extLst>
          </p:cNvPr>
          <p:cNvSpPr>
            <a:spLocks/>
          </p:cNvSpPr>
          <p:nvPr/>
        </p:nvSpPr>
        <p:spPr bwMode="auto">
          <a:xfrm>
            <a:off x="-76200" y="4597400"/>
            <a:ext cx="7620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1175C-BA52-A297-03B9-9DD93935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246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FF00"/>
                </a:solidFill>
                <a:latin typeface="Times New Roman" panose="02020603050405020304" pitchFamily="18" charset="0"/>
              </a:rPr>
              <a:t>How did we learn what it is and where we are?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theme/theme1.xml><?xml version="1.0" encoding="utf-8"?>
<a:theme xmlns:a="http://schemas.openxmlformats.org/drawingml/2006/main" name="2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9450</TotalTime>
  <Words>1058</Words>
  <Application>Microsoft Macintosh PowerPoint</Application>
  <PresentationFormat>On-screen Show (4:3)</PresentationFormat>
  <Paragraphs>193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ＭＳ Ｐゴシック</vt:lpstr>
      <vt:lpstr>Arial</vt:lpstr>
      <vt:lpstr>Times New Roman</vt:lpstr>
      <vt:lpstr>2_Default Design</vt:lpstr>
      <vt:lpstr>3_Default Design</vt:lpstr>
      <vt:lpstr>4_Default Design</vt:lpstr>
      <vt:lpstr>9_Default Design</vt:lpstr>
      <vt:lpstr>ASTR 8200  Galactic Structure</vt:lpstr>
      <vt:lpstr>PowerPoint Presentation</vt:lpstr>
      <vt:lpstr>PowerPoint Presentation</vt:lpstr>
      <vt:lpstr>ASTR 8200: Galactic Structure</vt:lpstr>
      <vt:lpstr>PowerPoint Presentation</vt:lpstr>
      <vt:lpstr>Proposal Pieces</vt:lpstr>
      <vt:lpstr>Milky Way History I</vt:lpstr>
      <vt:lpstr>Where We Are By Eye</vt:lpstr>
      <vt:lpstr>Milky Way Constellations</vt:lpstr>
      <vt:lpstr>900-1300: Islamic Golden Age MW</vt:lpstr>
      <vt:lpstr>900-1300: Islamic Golden Age MW</vt:lpstr>
      <vt:lpstr>900-1300: Islamic Golden Age MW</vt:lpstr>
      <vt:lpstr>900-1300: Islamic Golden Age MW</vt:lpstr>
      <vt:lpstr>1610: Galileo’s MW Resolved Stars</vt:lpstr>
      <vt:lpstr>Galileo’s MW Resolved Stars</vt:lpstr>
      <vt:lpstr>Galileo’s MW Resolved Stars</vt:lpstr>
      <vt:lpstr>O/IR Telescope Size Progression</vt:lpstr>
      <vt:lpstr>1750: Wright MW Flat and Rotating</vt:lpstr>
      <vt:lpstr>1755: Kant “Island Universes”</vt:lpstr>
      <vt:lpstr>1771+: Messier Catalog</vt:lpstr>
      <vt:lpstr>1771+: Messier Catalog</vt:lpstr>
      <vt:lpstr>Messier Catalog</vt:lpstr>
      <vt:lpstr>Messier Catalog</vt:lpstr>
      <vt:lpstr>Messier Catalog Greatest Hits</vt:lpstr>
      <vt:lpstr>Messier Catalog Greatest Hits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Henry</dc:creator>
  <cp:lastModifiedBy>Manzano Pisco</cp:lastModifiedBy>
  <cp:revision>762</cp:revision>
  <dcterms:created xsi:type="dcterms:W3CDTF">2013-03-14T16:04:26Z</dcterms:created>
  <dcterms:modified xsi:type="dcterms:W3CDTF">2026-01-27T15:39:10Z</dcterms:modified>
</cp:coreProperties>
</file>