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74" r:id="rId2"/>
    <p:sldMasterId id="2147483720" r:id="rId3"/>
    <p:sldMasterId id="2147483756" r:id="rId4"/>
    <p:sldMasterId id="2147483768" r:id="rId5"/>
  </p:sldMasterIdLst>
  <p:notesMasterIdLst>
    <p:notesMasterId r:id="rId38"/>
  </p:notesMasterIdLst>
  <p:sldIdLst>
    <p:sldId id="885" r:id="rId6"/>
    <p:sldId id="1060" r:id="rId7"/>
    <p:sldId id="1061" r:id="rId8"/>
    <p:sldId id="939" r:id="rId9"/>
    <p:sldId id="954" r:id="rId10"/>
    <p:sldId id="893" r:id="rId11"/>
    <p:sldId id="1062" r:id="rId12"/>
    <p:sldId id="933" r:id="rId13"/>
    <p:sldId id="925" r:id="rId14"/>
    <p:sldId id="1063" r:id="rId15"/>
    <p:sldId id="926" r:id="rId16"/>
    <p:sldId id="899" r:id="rId17"/>
    <p:sldId id="927" r:id="rId18"/>
    <p:sldId id="913" r:id="rId19"/>
    <p:sldId id="1064" r:id="rId20"/>
    <p:sldId id="914" r:id="rId21"/>
    <p:sldId id="1065" r:id="rId22"/>
    <p:sldId id="886" r:id="rId23"/>
    <p:sldId id="889" r:id="rId24"/>
    <p:sldId id="892" r:id="rId25"/>
    <p:sldId id="895" r:id="rId26"/>
    <p:sldId id="863" r:id="rId27"/>
    <p:sldId id="865" r:id="rId28"/>
    <p:sldId id="883" r:id="rId29"/>
    <p:sldId id="932" r:id="rId30"/>
    <p:sldId id="934" r:id="rId31"/>
    <p:sldId id="918" r:id="rId32"/>
    <p:sldId id="931" r:id="rId33"/>
    <p:sldId id="901" r:id="rId34"/>
    <p:sldId id="905" r:id="rId35"/>
    <p:sldId id="904" r:id="rId36"/>
    <p:sldId id="903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8"/>
    <p:restoredTop sz="89048"/>
  </p:normalViewPr>
  <p:slideViewPr>
    <p:cSldViewPr>
      <p:cViewPr varScale="1">
        <p:scale>
          <a:sx n="163" d="100"/>
          <a:sy n="163" d="100"/>
        </p:scale>
        <p:origin x="192" y="71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6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5D35643C-22B7-A272-1D86-F488E7C86F3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5E6EA551-AE3E-D315-2E45-B802F81E918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BF4D30AC-50A6-F4D3-DD36-B3F4858FD7E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8F9474C7-45E5-A985-5DBE-C2F38147E09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44860828-CC98-B446-4778-60784C0BB2F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27B9CD04-5B2D-CC5D-2104-7AFC20BB0D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B9FDE02-EA5C-D449-B267-1D64AB8ADE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17469766-FC1D-934B-3926-13BE03E283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227814-2A86-0C4C-94E2-B0881A97121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15A2ED2D-11BA-BD4E-E81E-88152305FE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720B96EF-08C9-B73E-70BF-DD9191171E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C90B8-5A04-1917-55ED-A681517EB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0BC2D85D-89FE-6A56-65AA-DCCEB187CB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08C6FE-9FA9-B74C-AF0E-5D73E5B14D5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429E7BAB-E53B-7DA6-3B81-A028DC3F2D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6071FF27-E74E-DD42-4D3B-80EB1F2E18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FY2025 … China was 19T … Germany 5T … Japan/India/UK</a:t>
            </a:r>
          </a:p>
        </p:txBody>
      </p:sp>
    </p:spTree>
    <p:extLst>
      <p:ext uri="{BB962C8B-B14F-4D97-AF65-F5344CB8AC3E}">
        <p14:creationId xmlns:p14="http://schemas.microsoft.com/office/powerpoint/2010/main" val="4181879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EF127C0F-FA58-3F66-6698-15D0D39FE5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C37099-F61D-8845-9EE7-993D27246D05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1FFFD404-F3BF-493B-63D4-3DA7658F14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B1D0D983-1597-D835-6E64-47DB67C5E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China was 18T .. Japan/Germany 4T … India/UK/France 3T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E79308D6-CC15-1F73-4260-57806FB9AB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DC3C843-1843-844D-9AD0-E9794504C775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54F71561-6B55-D815-88E3-8D401A7706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471FCBE-4494-C096-163C-E92382687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US spends about 1/3 of all defense spending in the world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15B3186C-C740-5B66-E8BA-258480D15B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170C8D-7915-974C-B225-F12F11F8EDB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46FDB2B-930C-EF2B-E2C6-BF339B312A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83EEEC2F-359E-E725-9B9B-411E88B856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China was 18T .. Japan/Germany 4T … India/UK/France 3T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A82AC188-811A-5A4B-FCEE-6854A65689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386C5B8-5F77-D44F-8216-59B061312F74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0EAFD358-702B-91D9-1AE4-0D29674D70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7CF39BF4-EABB-16C7-FEF7-FD0BE8196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stays flat for 2021-2024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E2A1C-3E8E-B4C7-44BB-8F33EB0CB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B0EA16E6-4D89-1F76-2B5F-803E9BEDAE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86C5B8-5F77-D44F-8216-59B061312F7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3B8DB859-F694-BAE9-A89F-02936C8B2F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6335156A-9A53-11E5-923B-345651067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stays flat for 2021-2024</a:t>
            </a:r>
          </a:p>
        </p:txBody>
      </p:sp>
    </p:spTree>
    <p:extLst>
      <p:ext uri="{BB962C8B-B14F-4D97-AF65-F5344CB8AC3E}">
        <p14:creationId xmlns:p14="http://schemas.microsoft.com/office/powerpoint/2010/main" val="2635364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5F719E14-2DB6-E12D-A99A-76E940B804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B615DEE-0761-A247-9D26-C3419BBDDC62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2CCF905F-D923-3CE2-DB8C-7C0696E246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C279A038-4E92-75BB-869E-AE6383EFD0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NIH FY2019 budget $39.1B via HHS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7980F-5CF8-F721-3889-A8C842C06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92F2F500-108D-E228-660D-BFEB112D22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D2B5E8-70F0-A44F-8E9C-A81ABE31E6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4070F91E-9441-1992-0D0D-E075D62E1D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4C93156C-E160-98CD-5325-8B4CCB10C4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NIH FY2019 budget $39.1B via HHS</a:t>
            </a:r>
          </a:p>
        </p:txBody>
      </p:sp>
    </p:spTree>
    <p:extLst>
      <p:ext uri="{BB962C8B-B14F-4D97-AF65-F5344CB8AC3E}">
        <p14:creationId xmlns:p14="http://schemas.microsoft.com/office/powerpoint/2010/main" val="338796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C7C5037E-A6F6-8449-39BF-51865ACC93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9C5D6E6-3F8E-8340-ADB4-9D7CD2512B55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AF6EF2F7-1FC4-38F4-0D51-FB17775CED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6C0A387C-9914-DAFA-E35E-9C48270290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NSF is driven by science and scientists … NASA is driven by missions it is told to do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F36265AD-2D24-2D57-81C0-A89EB4527C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FDB6D0-9ABB-5A4D-A795-C6982D28F928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27DEAB5C-CAEA-69CF-1022-AA665E6D88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59136F9-F7D1-62F0-D3FF-2418577AA1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BC4A61BF-E921-F543-B20E-AC3D39D9DC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E3266-D360-A142-8566-7B177618F7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CCC41553-7548-A948-96D0-7A01F0A3E7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70F36F32-97E6-EB45-A631-E1FAEBE91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97706924-2364-1CED-CDCD-D9236CF30A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034E79-2D22-7940-B6BD-530FCE5064D5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4195D4B5-3E61-FC81-4876-EE6D3A2316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2D606792-2F45-B422-E61F-8D2B862F4D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325891EA-C0B5-BFE9-C8B6-2223751225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E366F5-98D8-F34D-9AB6-49D3257AEABD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BF2861AF-30A4-CC25-3D9A-687263C962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7E6DF114-F70F-4751-E7D2-61B16965D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EAA04DE4-8F70-D3CA-CA40-061697B4F1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E09D04A-A3FB-2240-A327-4F0F25CE128A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67BEBFE6-5BAE-8B2E-3455-A5D84B2BA4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084DF455-DDC1-0CBA-8BA2-82398C383F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4305A99F-6086-70D3-DC57-FBA6DEB8F9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DD2D2D-753D-834B-9148-4FA4B14C4CA9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05F104CC-7CAD-7972-4DD7-841A0D2609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EF9F4693-6471-7829-74D3-B018C71D1E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61511A5D-C0F4-E6B2-5D21-F1BF4D1625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00611E-8921-C245-91A7-08C008FAC5B5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9752EE7C-29E3-1D19-1C73-D48EE3C0C5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6D88B67D-2256-8F6B-DF26-6E71BC7E2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Figure from 1922 paper (?)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01B56373-F5EF-47BF-C652-5C5B55B1B5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D3579FE-3DE7-624E-8519-6BFA5A351EE2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5E558E01-5B75-D85C-DDDB-950E650EE4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39BD27C6-6C5A-28BD-2040-427FC79944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Figure from 1922 paper (?)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6AAF6716-E1F6-66DF-4FA2-681488B298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11A254-8E01-E245-9C29-858EFFECF970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712C442C-3AD4-4A08-16FC-DC16C3A74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7CFF7FC7-BDCC-2B67-FE8F-8683CF0E34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F4426487-7FB8-109E-7A08-DF164D932B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C3BCDC2-2021-F746-B9A9-D9D0421D429C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A5239F63-1232-B367-FB14-79D7D44F2F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5BD16D8C-F7F7-5F23-3ED3-6BAA722B69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1DFF3D54-98BB-55BE-BF00-E586A82C85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58CDA9-F948-2D42-91DB-2A4066E2671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6C02CE94-C98C-76E9-A6FF-CECA478253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5711C080-3E5A-CEED-4CA8-A88E8960F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id="{7834BD31-8024-017D-2DE1-8CB62716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E13DA5-9048-3840-9960-B62AD93151CB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3B597538-ED25-015E-E14D-6A7568CEB4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0676336B-AFB1-0AA0-EA39-6F048C120F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5BB7B-6BC7-05FF-3D31-7001B84AF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8B0B7F9B-398F-9C80-AD7D-D865FAA973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E3266-D360-A142-8566-7B177618F7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FF720903-9B8D-1D45-F074-1C860ADB5D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15E143BE-077A-A911-89FE-B05EFC1F6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51846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>
            <a:extLst>
              <a:ext uri="{FF2B5EF4-FFF2-40B4-BE49-F238E27FC236}">
                <a16:creationId xmlns:a16="http://schemas.microsoft.com/office/drawing/2014/main" id="{450E6722-323D-77DC-029C-C9D7F5651F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BBE1970-73D7-2C4D-80E1-277404CCD402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18383718-C4BC-161A-6C2D-88C0C99E93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A5ADDF83-6FD5-9E95-22AA-9ADCCE557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>
            <a:extLst>
              <a:ext uri="{FF2B5EF4-FFF2-40B4-BE49-F238E27FC236}">
                <a16:creationId xmlns:a16="http://schemas.microsoft.com/office/drawing/2014/main" id="{A091722E-A775-C47B-859A-8BAF59A2C8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085085-7650-8040-906B-2486F190948C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A1CE87E9-B162-A97E-8DAD-B1CE37E7F2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BFD455EC-B836-1221-7AEE-C3840487E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7BA8BDFE-29A7-88A7-DA29-1E368EFD4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90BA2CE-DFF5-8943-AE2D-3D31D334ABD2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A4641ED9-187B-0E77-24B6-CC86DB16BD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A866AC62-DD72-DBFB-2FF4-399D74297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E4431936-DE29-0077-0C2A-722297A4E0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A527F4-6687-F342-9783-400BF8D1CCE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B3C778F2-8208-4164-5A7C-9AFA7FDCE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C85A771F-564D-E4AC-8A77-2D30DD0091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BBAE3-5ADA-EFA8-8FB9-499F10383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37CC35DA-EB2F-299B-FA15-E6775951A6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227814-2A86-0C4C-94E2-B0881A97121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18E6C4CB-9938-A986-3D7E-3EAE88DB3B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9B4A6949-65B5-CB64-4AFA-B89DAF2658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070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96B815D9-992F-0E54-082E-AF4FB90FAA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7E252-F0D2-DD49-B311-712051F929E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2096D08F-1854-0025-4096-6B7C4BE0F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298C49DE-F698-9E85-1519-536FAF35F4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general project:  binary stars revealed --- how many stars/mass hidden pre-Gaia?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cultural project:  HR Diagram over time --- what happened to WDs?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>
            <a:extLst>
              <a:ext uri="{FF2B5EF4-FFF2-40B4-BE49-F238E27FC236}">
                <a16:creationId xmlns:a16="http://schemas.microsoft.com/office/drawing/2014/main" id="{E5712E07-C6D0-8F4F-8823-BE593380AF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00841-3106-764D-81AC-099A1FE641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BFA44660-E7FE-B628-4FB6-F72D01F93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EB994292-E87A-1865-3AC2-8B0542E33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BEF2F62A-7A78-DAA6-B1D4-E9E395E44A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1A074C-19C9-9549-A74E-6B488A3CF89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D0725A7F-7E44-B24B-A95D-81E992B899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1A67B695-7E44-0AA2-38DF-FEA05F3574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BF82062B-9C94-2075-4453-EE1F4F8B44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08C6FE-9FA9-B74C-AF0E-5D73E5B14D5E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322DE26F-45E5-503A-941E-671FC758F8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89A51B9C-15B6-11E0-5EAB-FBA11288AD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FY2025 … China was 19T … Germany 5T … Japan/India/UK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9B577E-20B4-8E74-F135-EE95CE19FF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AF9760-168A-F301-331F-9461E95B6B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722BF1-7F2C-5491-E1E5-C82CB29A95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D557A-173F-1D4E-A743-67477BC47D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01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045E38-3E9E-61A9-4FF9-E810D48586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C6823F-6DF2-1FAE-66A8-39726DA46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33161A-18D6-9FB7-2EFD-A1CACAF2B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A4FAC-89E8-C846-8ED1-3D144A0AF4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508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379BD4-3FE3-56F9-6ABF-70A1B8516D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698FE9-15D6-085B-03EC-C0214B9F4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DC6984-C48C-4D26-85F0-4DD6D30403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B5B06-7D7E-7045-8E5A-FE0EBC2D8C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85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6EF2A6-1252-86E4-DD78-D84E144CCC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B68A33-0B19-6CB6-287B-04500588D4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B44070-0273-D37A-60BF-8033694114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08094-41DF-2B48-9611-DD5244BCE7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4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4A9BDE-6337-6D08-51B9-192C37A8FA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27B119-8464-5E9D-551D-FC0FAC756F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3BA9BC-0EA0-EC7C-3A7B-63C9C1F68C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EA3A2-47CE-6F4C-82FD-C577314B7B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51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220492-E775-A9DB-9A12-0D54F14BD8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414D8F-3E40-4F7C-9526-150D323313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8EA792-EF07-FEFF-D62D-0D8AA75CF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9D498-F0B6-454F-9C7C-4E10D4972F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984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1C3959-50A3-2004-34A3-1FD2000EB2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DE2854-B817-F9E1-07A2-8EEA7045F3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976B9B-DED4-0834-3A9D-9BD616716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85ED-51EF-7040-910C-2A1B45C0B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910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EC81B1-08FA-7F76-7489-19373ED5BD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E272892-3640-3B49-8019-E4BC3E584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3229783-8759-2F12-85FD-BF9F8ACAEE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854ED-5819-1D4D-B4C3-903400E81C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973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C41758B-5ED8-AC14-6FF2-87C1AF3D1C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FA18E2-549A-C307-CF80-DEDFA5F4C2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B58D5A-F38F-CF9E-B853-9AE4BC898F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D54EB-997A-AF4B-8925-B3830497E6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633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B4D796F-1426-A018-19E8-1AC63B0596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F6568D-C4E5-777C-ABD9-737868EE2A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06E15D2-C6D6-2D3B-8C07-D5F14F4184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9DF59-D85E-6C4E-9A8E-204919B1C1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515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E41D8B-F21D-114B-7A7B-AE358FBE9C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AF9D45-7A7F-8C43-C675-6484E3D74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77A77E-664A-4D4B-ED31-37F593D9B7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1C30-B526-9248-9F5A-BE169BB69F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66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A03E50-CEC7-DED3-543F-EB6838CC5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60623D-89CF-9B4E-3DD6-1F15AF3B7F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9EC154-9E6A-22F9-C566-D24BC44D8A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9AD2B-B8FE-DB46-B00B-F9D869987B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835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E6780D-D57B-9B92-B842-1BBF2715D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2C1E77-7833-9EBF-74C6-F1B11923B6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171652-9078-5375-0EA9-F9F76C10D0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F8F67-1315-A64A-A2D3-8B4BF1F63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482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E31842-464B-B106-E47B-4FEF7CE617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938EF6-953E-F5F4-68B1-33C7D8ACC7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26C856-383B-BB76-F2FA-B198C090A2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51B9C-3DDC-7241-BE23-2C04249CD0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293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002BD2-5143-55B5-3567-4D17D81D28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14E388-3181-1E35-6959-B7F6CA35E7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4CA9E6-1993-93ED-2EAA-51622B2850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2C1F2-E69D-B949-A9FE-E6BDBCA14A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025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AF24F3-1AED-2257-DFFE-146EF945F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BFE97C-0B7B-C9A5-3D65-1AEFE7FB0C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8A3CF2-1FDC-0CC7-53B0-0854BD8C25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B214C6-47FA-2C45-A8E5-2399E745C8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6151CF-F28A-D6E9-2468-B0F122109B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CCF534-B73B-622E-BA12-106DFED5D4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CCA238-4791-AE63-8929-C3BBF540E9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2CA043-3D6C-F84C-954D-2D4510763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922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F57811-B1D5-CC5D-2955-BFF52A82C9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DD35C9-754F-49E3-A0AD-1273610E7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41062D-5CB7-8524-535E-A9A4FF5DCC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108D10-D02A-D54B-8C79-E02FF70119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73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3143A-E301-D7DA-6B6C-CA1CA30BB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FD6AE-7106-7087-ACEB-9A49696E29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F686D-D7D3-8594-06B6-E304AFA47B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B7B283-3E86-E54D-8BD0-3C3DB62756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652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625709-8BF5-8A38-12BF-A44881337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BBE7B0F-BCE9-0F08-BD52-E3EEE2CFCC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C3013AD-2536-61F9-E245-61D1763F98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1BB618-C9F0-7845-B533-C0C7E34EA3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004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5F56D4-B693-A5E6-C741-49AD5EDCF6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0CB38C8-D125-FF88-7C7A-7755751A50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145C740-6DE0-299E-F0FB-EA080649F5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F297E1-C830-5240-969E-11E465B50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989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1497F9-D814-6B35-B54E-E8F76F16C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9B7E565-BF1C-6628-44DC-5CC53048C0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7218FC-7C8C-F01D-BC1F-1765849B35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748D10-30D8-9848-960F-85234CE042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08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CFDBFE-279C-DFE2-21A4-F9826F974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105A60-0D04-9B49-F3CE-152F672FA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FA08EE-3B9A-BBA0-8242-E9A37F7019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22DC8-7222-9648-9374-6F8B55FB08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045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8E6A8-C8CB-A66A-6867-F79BA06BEB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8933-2B65-6D32-ED79-21BA11FA3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2E6B6-0F22-4F48-0831-9CDF50716D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7A51A2-E53A-854A-9B95-BE409A1914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103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9ED62-2EA1-29B9-F43D-5F9EF72749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56941-1DA0-4032-FB27-54754EC89F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0ABB0-97FA-0133-C299-C536420612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8D5023-7830-F847-8C48-FA3C2B6D2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981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50EE0A-7AE7-99FD-CC1D-732C807DDC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2B5712-0C11-527A-F261-69BFBA8B10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721D64-9DD3-20BC-2290-CA73D8DB98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94F040-326A-6C4D-ABEC-09101F7F2C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033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5BA3B4-88A4-38FA-B25D-DD5F0F18A4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B87ECD-5DFC-0957-A48A-23E9812C2F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048A96-4FB3-DC04-1A2C-CC768B1BA9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0E45D0-FD2F-6241-9136-515F1089EE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331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67BAB8-A844-B6A4-2D9F-8C3B7692A2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DC0E73-9519-8E1F-9809-7C123429D0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2E285C-71DC-F4CC-588A-6E7D239C17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712B1-852D-6A46-AE20-59B15E7B3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9695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55C2AE-1E6F-0979-FC44-D0C6C386ED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F72244-7956-3FB1-85F5-5A9B2540E7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12D2B1-B6AE-53E7-C448-A9E745EE6B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C6B59-9036-0841-87D2-27E01E08D2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1131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EE79E0-9E6A-A603-AF8F-11D23CCADD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8F97EC-F5CE-A008-48C1-94C7E56A67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B1AF-4D34-44AA-AEA5-7E1C83A062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DAE29-6227-7744-AF1F-A72AC1E62D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759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C7ED39-D8A8-7671-6DA4-D211843C2A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EC4747-4F83-4CC1-10C0-FF0EB92124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3516DA-ECCA-7C61-3B45-78CEC20C2D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B6172-261C-1641-8D09-7A44664813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5263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3FCE35D-30AA-98A0-1BCF-6F572F45BF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13077BA-2696-4421-B6C3-D2F776E064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5BBFB6C-9E36-6CC9-E98E-53A8017E9C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E9EA1-E991-4E42-BB7E-17931FC37A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143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64177C-5E55-3247-E553-BDCAA51633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DE91433-D401-DD90-D635-885E1C938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AC84A5-6F0B-3844-F1DA-25D1D56510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9DEDF-27BF-1B48-A4C8-F3D1EBFDE4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326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C7F2BD-5BF5-1390-51B5-2628FE7BE1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84B5B1-C92A-33ED-83FE-1EAAD805A4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F10E15-AC6A-3918-3B0D-C7C99E422B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A1EF9-F154-DA45-991E-D5C9C0AFF7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8575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50B880A-96A2-17BA-62CA-8F67ABF5D7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EFDAF72-4244-2ED7-6A44-F003B9EC4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EA15EA3-E493-EED8-A36F-C195E2BAB6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6FA5A-13EC-BC46-9269-490ED10330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5833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30E7E4-05D6-1D9D-5301-1CC7DF3A9C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91EDB5-CED5-EBD5-60AB-E8B9CA1309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755B73-7033-5D7E-D139-7F54930CEA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A7A6C-2A84-914F-88AB-B091C098E2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4540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FD5003-11E8-6347-721B-3B3752D1A7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082D84-AAB8-9455-563B-34E96165C7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5DA327-238C-78D0-F2D0-F6658677A1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B28AA-CC0A-F74D-8174-41F68CE4C7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733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05BCF6-D390-F4B0-4718-3D3481980A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EE8B18-B383-55C1-4545-92604DD74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D98848-F4B8-0793-E903-9DA3ADAEB1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41A2B-2A3D-2542-A44A-75414AC5D1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625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13BBC8-38A8-A58B-0CDA-DDC1BE272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0E7FC4-1D84-8819-F4AA-B1AAFB0724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09CA4D-EBD6-8739-D705-405A5C2402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E7B59-7295-894B-B2DE-E5C4BF4FFE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967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32FF9A-523D-034F-8BBC-3C82F24BB1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136F8F-A625-5440-B209-0304640091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33E2F7-5FB1-5549-A484-2379665615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35FBE-26F1-6447-9A28-2897CB071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783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B7FB1E-F5B9-964F-A35E-2079F42A8B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4F3E14-806A-5146-B534-5433A1022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438358-5E18-F448-87CD-87A8A1786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B89B5-AFAC-2B41-BE50-3B3A7C4FD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8752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5DCFA2-8B77-D641-8FA7-98AE7814F9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0EFC0A-E68E-C84B-977C-23DCA889ED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F1DBCE-FEA2-C345-8689-E5F97FFE40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0BAF6-68E7-A045-B344-391A8E4C9C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3662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07250-7332-C04F-BFE9-7F196C773F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E9A5B-82BA-5047-A91B-39EB6639E1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443306-C222-7A49-B1D0-8826A3173E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A4C6C-91D8-6246-AC66-14B1AEAED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0141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F4904F-2FBE-D149-ABD4-7F8D4C6F13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1934454-5307-4042-ABC3-D67A594752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BEF150C-FA67-EC42-8E8E-F0A90EC09A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59313-E94F-FD4D-8748-F9167F0E6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52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8F586B4-655E-0680-C309-2E330627F1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31A0DC0-7029-4F98-2CF4-F9EA1FFA56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EE5418D-0802-1301-D67B-965E81B284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E6F91-3918-4446-88C5-5602E1EDEA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7373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94F378-1C68-B54F-9D7C-50EAD181D0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CAC5E3A-9434-A14A-89D8-AB9DDCF96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C638CC-FCEF-AA4C-B440-E9689E7F2B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2EB34-1AEA-DE4E-95DF-86D060240E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616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1FBB9A4-91B6-FC4B-AC33-5C7B916631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D1DE1C-1F92-6246-A566-0AE741B466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880555C-2D5F-154B-800F-9B2AD1B0B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191F3-953C-DB47-A1A6-791F209C92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6833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0AA655-CABA-D648-B172-AE1EBAC301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AF6225-E419-6D4B-9A49-7DB9C2F561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FCEBD7-780F-B64D-A21C-AB8EA7680D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248F3-004B-974E-977A-1F1D83312E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084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13F0D-454C-4840-A513-26F848F475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8F8907-9971-A94A-A038-1F6804D82E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507998-9943-894D-AC6C-DA6C68AE1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E776F-D273-6940-BCD4-C9D1B55C95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9243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45339D-5A54-1044-8AD5-8C5DB0AB78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E418F2-6A62-C441-B6FA-B196FBF590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3D4FD7-5693-3F4A-883D-D2F230C715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CEDD2-1DE9-B04A-B742-560BEC7D62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0900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96C790-6118-3348-A77E-95A7ED6E3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0BE3E8-5D4E-8041-BA0C-75F1D86746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65C455-AA4C-9E42-B58F-10293F9B49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05242-0A89-DE4F-994F-F8DF433DF7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325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3D1DB46-74A7-5B30-1092-50FBF27650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8F1C923-E724-6A9B-B3D4-17EAF60C13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BCC7820-035F-442C-1073-A881A1A940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22347-EFED-C046-BF41-59A181CCE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3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E48225C-B1AA-A9A3-F505-1B20CCCB8E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C996BDB-4F2D-D882-5757-FA16B97788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A8300D-870F-A2A4-CF23-8B54971039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F7BCF-A16E-F849-A65C-E451FD772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24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ECDF02-4D85-15A8-5022-5D48D04FA3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DCF8CF-EADF-5B95-E481-A00A2CA26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D926AF-02FB-FFF6-689A-2D8822185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F89E2-F449-5443-9A7C-EC5B787231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E1734A-3E41-9B00-2119-EBF212E7E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8E9DA-8CA2-8451-4B6B-4955587A88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B09EB-6327-6B80-72E4-58442B477C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6B934-3951-FF46-A02B-0C9D6D1F46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53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5150A80-5FFB-4CA9-A640-F5521B367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A25570C-13F4-3CD9-69F7-22B3D1364A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E47E63D1-A7A2-AD3C-685B-BC89C2E7C6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463A1306-6B92-BBC7-3D38-485D598DCB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1B492AB8-20BD-1DCF-4270-5E3FCFDAFB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C41AD18-D680-5B43-9232-EA3789D681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2DA2DE0-B1B2-A314-58D2-FDDFEF09D3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308221A-3D20-0D85-0965-CC6DEAA93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6EF3379B-60D0-56F5-F3E8-BCCEE9B1C2B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6B5AA706-AD04-7FAA-7841-96075A42FD2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2B183992-D5BD-A04B-5638-F78F8C1074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AC98020-D62D-564A-8D4B-9E1B25738E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5723DC4-4B2B-FD00-FC68-9C2DA6EC74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93F072CC-C07C-3E6A-3BF2-F846C1A63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EE03AB-4E0D-9BD1-72A4-FC3EE6B703B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7C4EBC9-2B3E-DE6C-39B8-CC8076F8ADE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86B16BC-5E9E-3A8F-6179-11E4A229160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10CD182-7935-9E47-BB16-168CEC4A6E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49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BEA443E5-8E90-C90F-E487-754AA2E99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7C47A71-8D56-6735-C000-857B8C5B85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7AD4BC53-F6BB-4A32-C298-1E7198032C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FE36B497-E5FB-5BA3-B1BF-5DE8864852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E13B97B6-EEE2-5E94-09F3-7CA8DEF0DC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4E58120-39FB-7F46-9459-20BD52C9E8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6157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6DAD41BA-AEF7-BD4F-8DBB-47C5424F9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2A5988B5-32CA-FB4B-9771-BE0CCFA6C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372F48F4-020B-5D4D-8E11-A233D5C145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58802219-9790-DD42-AE7A-7EE5D48AE3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4795CBBA-43DC-F542-8DD5-F28B047411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CCC960-641B-9C44-8D79-B11EE82EE1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2545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7773953B-451B-EC97-39C3-E8D17BE79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sz="60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Writing Proposals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3ACE3-88E6-1926-BE03-367DACB2C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8544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A18B4F-6A48-9CAA-8E17-810D8EAEA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38893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0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E3D6E-BC3E-E033-4244-92601B1838F8}"/>
              </a:ext>
            </a:extLst>
          </p:cNvPr>
          <p:cNvSpPr/>
          <p:nvPr/>
        </p:nvSpPr>
        <p:spPr>
          <a:xfrm>
            <a:off x="4572000" y="1219200"/>
            <a:ext cx="3854450" cy="4572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84B95-0FB4-53B7-9572-5278AB69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385445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9643BA-7196-1848-4D09-6024DF637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28600"/>
            <a:ext cx="27495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0">
                <a:solidFill>
                  <a:srgbClr val="00B050"/>
                </a:solidFill>
                <a:latin typeface="Times New Roman" panose="02020603050405020304" pitchFamily="18" charset="0"/>
              </a:rPr>
              <a:t>$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D0B5A-1BEE-1123-1340-32A042315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089DBDD4-3876-0B25-1834-298E989A6D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US Federal Deficit and Debt</a:t>
            </a:r>
          </a:p>
        </p:txBody>
      </p:sp>
      <p:pic>
        <p:nvPicPr>
          <p:cNvPr id="6" name="Picture 5" descr="A graph showing the loss of the company's revenue&#10;&#10;AI-generated content may be incorrect.">
            <a:extLst>
              <a:ext uri="{FF2B5EF4-FFF2-40B4-BE49-F238E27FC236}">
                <a16:creationId xmlns:a16="http://schemas.microsoft.com/office/drawing/2014/main" id="{E1CA7AF1-3861-B097-AA04-3BD8C1A7A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8991600" cy="476363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3F8BC1A-007F-21A0-9215-B023EF1257A8}"/>
              </a:ext>
            </a:extLst>
          </p:cNvPr>
          <p:cNvSpPr/>
          <p:nvPr/>
        </p:nvSpPr>
        <p:spPr>
          <a:xfrm>
            <a:off x="2743200" y="2590800"/>
            <a:ext cx="914400" cy="16764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C2DBB5-5EB6-585E-16C4-34FEE88B37D3}"/>
              </a:ext>
            </a:extLst>
          </p:cNvPr>
          <p:cNvSpPr/>
          <p:nvPr/>
        </p:nvSpPr>
        <p:spPr>
          <a:xfrm>
            <a:off x="4038600" y="2362200"/>
            <a:ext cx="914400" cy="16764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936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EDD4B762-368C-1DEB-047A-5DABBF94EF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US Federal Budget (FY2022)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B7BE87-F3CB-0040-E7C8-353F205A2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447800"/>
            <a:ext cx="28194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in 2022:</a:t>
            </a:r>
          </a:p>
          <a:p>
            <a:pPr eaLnBrk="1" hangingPunct="1"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Medicare+        27%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Social Sec.        19%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Defense+          17%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Welfare             14%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Education         11%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Interest               8%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Transportation    2%</a:t>
            </a:r>
          </a:p>
          <a:p>
            <a:pPr eaLnBrk="1" hangingPunct="1"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Other                  3% </a:t>
            </a:r>
          </a:p>
        </p:txBody>
      </p:sp>
      <p:pic>
        <p:nvPicPr>
          <p:cNvPr id="75779" name="Picture 2" descr="A pie chart with different colored sections&#10;&#10;Description automatically generated">
            <a:extLst>
              <a:ext uri="{FF2B5EF4-FFF2-40B4-BE49-F238E27FC236}">
                <a16:creationId xmlns:a16="http://schemas.microsoft.com/office/drawing/2014/main" id="{051C6AF7-8605-C36F-6858-1699482BA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6461125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FAEDD-3549-736C-FCF0-A868AB33D186}"/>
              </a:ext>
            </a:extLst>
          </p:cNvPr>
          <p:cNvSpPr/>
          <p:nvPr/>
        </p:nvSpPr>
        <p:spPr>
          <a:xfrm>
            <a:off x="5257800" y="1447800"/>
            <a:ext cx="914400" cy="4572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A pie chart with different colors&#10;&#10;Description automatically generated">
            <a:extLst>
              <a:ext uri="{FF2B5EF4-FFF2-40B4-BE49-F238E27FC236}">
                <a16:creationId xmlns:a16="http://schemas.microsoft.com/office/drawing/2014/main" id="{CF6DDC08-20B0-E88E-8515-3BEE6B0F4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381000"/>
            <a:ext cx="920591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>
            <a:extLst>
              <a:ext uri="{FF2B5EF4-FFF2-40B4-BE49-F238E27FC236}">
                <a16:creationId xmlns:a16="http://schemas.microsoft.com/office/drawing/2014/main" id="{C372CE8F-1A33-0B90-C7CD-B370735E8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Military Spending (2022)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A pie chart with different colored sections&#10;&#10;Description automatically generated">
            <a:extLst>
              <a:ext uri="{FF2B5EF4-FFF2-40B4-BE49-F238E27FC236}">
                <a16:creationId xmlns:a16="http://schemas.microsoft.com/office/drawing/2014/main" id="{706390FB-772C-6AA6-C0CA-4E8C11F1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6461125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>
            <a:extLst>
              <a:ext uri="{FF2B5EF4-FFF2-40B4-BE49-F238E27FC236}">
                <a16:creationId xmlns:a16="http://schemas.microsoft.com/office/drawing/2014/main" id="{9112AFD2-1D99-933C-8D24-5DAD672D83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US Federal Budget (FY2022)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27C601-4FB1-6B50-F2B8-F8D993531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676400"/>
            <a:ext cx="28194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in 2022:</a:t>
            </a:r>
          </a:p>
          <a:p>
            <a:pPr eaLnBrk="1" hangingPunct="1">
              <a:buFontTx/>
              <a:buNone/>
            </a:pPr>
            <a:endParaRPr lang="en-US" altLang="en-US" sz="2000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Other	           3.08%</a:t>
            </a:r>
          </a:p>
          <a:p>
            <a:pPr eaLnBrk="1" hangingPunct="1">
              <a:buFontTx/>
              <a:buNone/>
            </a:pPr>
            <a:endParaRPr lang="en-US" altLang="en-US" sz="2000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NIH	$45B   0.72%</a:t>
            </a: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NASA	$24B   0.38%</a:t>
            </a: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NSF	$  9B   0.14%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96BA0C6-404D-B1CD-2A94-205294EF9A1C}"/>
              </a:ext>
            </a:extLst>
          </p:cNvPr>
          <p:cNvSpPr/>
          <p:nvPr/>
        </p:nvSpPr>
        <p:spPr>
          <a:xfrm>
            <a:off x="5257800" y="1447800"/>
            <a:ext cx="914400" cy="4572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5CF5D9E6-C924-3546-70AA-217FC7796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US Science Budget</a:t>
            </a:r>
          </a:p>
        </p:txBody>
      </p:sp>
      <p:pic>
        <p:nvPicPr>
          <p:cNvPr id="4" name="Picture 3" descr="A graph of a financial report&#10;&#10;AI-generated content may be incorrect.">
            <a:extLst>
              <a:ext uri="{FF2B5EF4-FFF2-40B4-BE49-F238E27FC236}">
                <a16:creationId xmlns:a16="http://schemas.microsoft.com/office/drawing/2014/main" id="{34C4D3A5-15AE-3D0F-B412-2DCA4BA7A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13" y="914400"/>
            <a:ext cx="8861174" cy="512137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E4948E6-70D7-5390-D9B9-36225F66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>
            <a:extLst>
              <a:ext uri="{FF2B5EF4-FFF2-40B4-BE49-F238E27FC236}">
                <a16:creationId xmlns:a16="http://schemas.microsoft.com/office/drawing/2014/main" id="{F22402C5-C0FF-0F41-F729-ABB41829D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971550"/>
            <a:ext cx="8597900" cy="52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2">
            <a:extLst>
              <a:ext uri="{FF2B5EF4-FFF2-40B4-BE49-F238E27FC236}">
                <a16:creationId xmlns:a16="http://schemas.microsoft.com/office/drawing/2014/main" id="{D8D0E9D4-FD52-1E3E-9825-C765B15D6B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US Science Budget</a:t>
            </a:r>
          </a:p>
        </p:txBody>
      </p:sp>
    </p:spTree>
    <p:extLst>
      <p:ext uri="{BB962C8B-B14F-4D97-AF65-F5344CB8AC3E}">
        <p14:creationId xmlns:p14="http://schemas.microsoft.com/office/powerpoint/2010/main" val="11693179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EC5A7DAF-CDE5-4343-84D1-6DF17BF036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NSF Budget</a:t>
            </a:r>
          </a:p>
        </p:txBody>
      </p:sp>
      <p:pic>
        <p:nvPicPr>
          <p:cNvPr id="83970" name="Picture 1">
            <a:extLst>
              <a:ext uri="{FF2B5EF4-FFF2-40B4-BE49-F238E27FC236}">
                <a16:creationId xmlns:a16="http://schemas.microsoft.com/office/drawing/2014/main" id="{BECF4BD6-5088-7AE9-8E81-4C4D7EB07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0263"/>
            <a:ext cx="7696200" cy="602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047A1D2-8295-9EE8-0C6F-50D62AC83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137599BB-4387-0201-F87C-9884E0D6F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NSF Budget</a:t>
            </a:r>
          </a:p>
        </p:txBody>
      </p:sp>
      <p:pic>
        <p:nvPicPr>
          <p:cNvPr id="3" name="Picture 2" descr="A graph of trends in a budget&#10;&#10;AI-generated content may be incorrect.">
            <a:extLst>
              <a:ext uri="{FF2B5EF4-FFF2-40B4-BE49-F238E27FC236}">
                <a16:creationId xmlns:a16="http://schemas.microsoft.com/office/drawing/2014/main" id="{47F8C082-11E8-7DE6-B771-C2FD0735F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99" y="1016000"/>
            <a:ext cx="8573019" cy="4927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83C12BE-C6AD-E7CE-C6FE-3BD672B5F1F4}"/>
              </a:ext>
            </a:extLst>
          </p:cNvPr>
          <p:cNvSpPr/>
          <p:nvPr/>
        </p:nvSpPr>
        <p:spPr>
          <a:xfrm>
            <a:off x="3124200" y="4648200"/>
            <a:ext cx="2438400" cy="4572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03E488-DF29-2E3B-4F0B-5E0665EF2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838200"/>
            <a:ext cx="32004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FY2024      $9.06B</a:t>
            </a: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FY2025	     $9.06B</a:t>
            </a: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FY2026	     $8.75B    ⎼ 3.4%</a:t>
            </a:r>
          </a:p>
        </p:txBody>
      </p:sp>
    </p:spTree>
    <p:extLst>
      <p:ext uri="{BB962C8B-B14F-4D97-AF65-F5344CB8AC3E}">
        <p14:creationId xmlns:p14="http://schemas.microsoft.com/office/powerpoint/2010/main" val="3146964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91DB2E79-B536-0557-06BF-D6A4B24EC7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National Science Foundation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3E67F-0761-B1FB-8DF8-A5159B571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88392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US:  National Science Foundation (NSF)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UK: Science and Technology Facilities Council (STFC)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Chile: National Commission for Scientific and Technological Research (CONICYT)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Vision:  </a:t>
            </a: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A nation that creates and exploits new concepts in science and engineering and provides global leadership in research and education.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Mission:  </a:t>
            </a: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To promote the progress of science; to advance the national health, prosperity, and welfare; to secure the national defense; and for other purposes.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driven by science and scientists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              driven by missions it is told to do</a:t>
            </a:r>
          </a:p>
        </p:txBody>
      </p:sp>
      <p:pic>
        <p:nvPicPr>
          <p:cNvPr id="57347" name="Picture 1">
            <a:extLst>
              <a:ext uri="{FF2B5EF4-FFF2-40B4-BE49-F238E27FC236}">
                <a16:creationId xmlns:a16="http://schemas.microsoft.com/office/drawing/2014/main" id="{488C21C7-0587-D390-DED3-AC32825C3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4114800"/>
            <a:ext cx="15160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id="{494B22B8-CCDD-B8EE-3506-B7194693F9C6}"/>
              </a:ext>
            </a:extLst>
          </p:cNvPr>
          <p:cNvSpPr>
            <a:spLocks/>
          </p:cNvSpPr>
          <p:nvPr/>
        </p:nvSpPr>
        <p:spPr bwMode="auto">
          <a:xfrm>
            <a:off x="2438400" y="2971800"/>
            <a:ext cx="2667000" cy="574675"/>
          </a:xfrm>
          <a:custGeom>
            <a:avLst/>
            <a:gdLst>
              <a:gd name="T0" fmla="*/ 0 w 3429000"/>
              <a:gd name="T1" fmla="*/ 287338 h 574675"/>
              <a:gd name="T2" fmla="*/ 1714500 w 3429000"/>
              <a:gd name="T3" fmla="*/ 0 h 574675"/>
              <a:gd name="T4" fmla="*/ 3429000 w 3429000"/>
              <a:gd name="T5" fmla="*/ 287338 h 574675"/>
              <a:gd name="T6" fmla="*/ 1714500 w 3429000"/>
              <a:gd name="T7" fmla="*/ 574676 h 574675"/>
              <a:gd name="T8" fmla="*/ 0 w 3429000"/>
              <a:gd name="T9" fmla="*/ 287338 h 574675"/>
              <a:gd name="T10" fmla="*/ 65915 w 3429000"/>
              <a:gd name="T11" fmla="*/ 287338 h 574675"/>
              <a:gd name="T12" fmla="*/ 1714500 w 3429000"/>
              <a:gd name="T13" fmla="*/ 508760 h 574675"/>
              <a:gd name="T14" fmla="*/ 3363085 w 3429000"/>
              <a:gd name="T15" fmla="*/ 287338 h 574675"/>
              <a:gd name="T16" fmla="*/ 1714500 w 3429000"/>
              <a:gd name="T17" fmla="*/ 65916 h 574675"/>
              <a:gd name="T18" fmla="*/ 65915 w 3429000"/>
              <a:gd name="T19" fmla="*/ 287338 h 5746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29000" h="574675">
                <a:moveTo>
                  <a:pt x="0" y="287338"/>
                </a:moveTo>
                <a:cubicBezTo>
                  <a:pt x="0" y="128646"/>
                  <a:pt x="767608" y="0"/>
                  <a:pt x="1714500" y="0"/>
                </a:cubicBezTo>
                <a:cubicBezTo>
                  <a:pt x="2661392" y="0"/>
                  <a:pt x="3429000" y="128646"/>
                  <a:pt x="3429000" y="287338"/>
                </a:cubicBezTo>
                <a:cubicBezTo>
                  <a:pt x="3429000" y="446030"/>
                  <a:pt x="2661392" y="574676"/>
                  <a:pt x="1714500" y="574676"/>
                </a:cubicBezTo>
                <a:cubicBezTo>
                  <a:pt x="767608" y="574676"/>
                  <a:pt x="0" y="446030"/>
                  <a:pt x="0" y="287338"/>
                </a:cubicBezTo>
                <a:close/>
                <a:moveTo>
                  <a:pt x="65915" y="287338"/>
                </a:moveTo>
                <a:cubicBezTo>
                  <a:pt x="65915" y="409626"/>
                  <a:pt x="804012" y="508760"/>
                  <a:pt x="1714500" y="508760"/>
                </a:cubicBezTo>
                <a:cubicBezTo>
                  <a:pt x="2624988" y="508760"/>
                  <a:pt x="3363085" y="409626"/>
                  <a:pt x="3363085" y="287338"/>
                </a:cubicBezTo>
                <a:cubicBezTo>
                  <a:pt x="3363085" y="165050"/>
                  <a:pt x="2624988" y="65916"/>
                  <a:pt x="1714500" y="65916"/>
                </a:cubicBezTo>
                <a:cubicBezTo>
                  <a:pt x="804012" y="65916"/>
                  <a:pt x="65915" y="165050"/>
                  <a:pt x="65915" y="287338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" name="Picture 2" descr="A logo with a red swoosh and white text&#10;&#10;Description automatically generated">
            <a:extLst>
              <a:ext uri="{FF2B5EF4-FFF2-40B4-BE49-F238E27FC236}">
                <a16:creationId xmlns:a16="http://schemas.microsoft.com/office/drawing/2014/main" id="{56930056-702F-5D43-E5BF-987A14E8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5511800"/>
            <a:ext cx="15176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 descr="good.IMG_2556.crop.jpg">
            <a:extLst>
              <a:ext uri="{FF2B5EF4-FFF2-40B4-BE49-F238E27FC236}">
                <a16:creationId xmlns:a16="http://schemas.microsoft.com/office/drawing/2014/main" id="{058B7EB2-6F60-F65B-416C-8B2E176FA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0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Rectangle 2">
            <a:extLst>
              <a:ext uri="{FF2B5EF4-FFF2-40B4-BE49-F238E27FC236}">
                <a16:creationId xmlns:a16="http://schemas.microsoft.com/office/drawing/2014/main" id="{A0001545-FD37-229C-F82E-7BADF9212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Proposal Rules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E89AD6A3-EB77-4294-8908-4B96E6F6F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28850"/>
            <a:ext cx="5257800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1.  Must use Gaia DR3 data … talk about DR4.</a:t>
            </a:r>
          </a:p>
          <a:p>
            <a:pPr marL="457200" indent="-457200" eaLnBrk="1" hangingPunct="1">
              <a:buFontTx/>
              <a:buAutoNum type="arabicPeriod"/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2.  Must use a ground-based facility.</a:t>
            </a: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1" descr="pass.IMG_1913.copy.jpg">
            <a:extLst>
              <a:ext uri="{FF2B5EF4-FFF2-40B4-BE49-F238E27FC236}">
                <a16:creationId xmlns:a16="http://schemas.microsoft.com/office/drawing/2014/main" id="{CBEBAAD5-B096-E848-8105-ADC865CDC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2">
            <a:extLst>
              <a:ext uri="{FF2B5EF4-FFF2-40B4-BE49-F238E27FC236}">
                <a16:creationId xmlns:a16="http://schemas.microsoft.com/office/drawing/2014/main" id="{67215B7E-AE0A-1B43-989E-1F6360812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Assignment #1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F6EDCE70-3F11-884D-AF09-9852D2EE2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066800"/>
            <a:ext cx="7086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Due: Tuesday 03 FEB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Level 0	1 … 2 … 3 … 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1 piece of paper to 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2 ideas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3 references each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4 sentences each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BBE0E3">
                  <a:lumMod val="10000"/>
                </a:srgb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828" name="Picture 2" descr="Screen Shot 2020-01-20 at 11.15.33 PM.png">
            <a:extLst>
              <a:ext uri="{FF2B5EF4-FFF2-40B4-BE49-F238E27FC236}">
                <a16:creationId xmlns:a16="http://schemas.microsoft.com/office/drawing/2014/main" id="{C86B1438-73F9-B347-8C35-2B94D5607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3" descr="Screen Shot 2020-01-20 at 11.18.30 PM.png">
            <a:extLst>
              <a:ext uri="{FF2B5EF4-FFF2-40B4-BE49-F238E27FC236}">
                <a16:creationId xmlns:a16="http://schemas.microsoft.com/office/drawing/2014/main" id="{35EFE92E-EAE4-054E-AB2E-6B9FD7474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4343400"/>
            <a:ext cx="3444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3" descr="Screen Shot 2020-01-20 at 11.39.11 PM.png">
            <a:extLst>
              <a:ext uri="{FF2B5EF4-FFF2-40B4-BE49-F238E27FC236}">
                <a16:creationId xmlns:a16="http://schemas.microsoft.com/office/drawing/2014/main" id="{99C0BB31-08E0-2512-E61B-79ABE66EC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0"/>
            <a:ext cx="9012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TextBox 1">
            <a:extLst>
              <a:ext uri="{FF2B5EF4-FFF2-40B4-BE49-F238E27FC236}">
                <a16:creationId xmlns:a16="http://schemas.microsoft.com/office/drawing/2014/main" id="{140C53AF-A25A-F023-01D9-462607CBF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33400"/>
            <a:ext cx="896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Times New Roman" panose="02020603050405020304" pitchFamily="18" charset="0"/>
              </a:rPr>
              <a:t>+ SOAR</a:t>
            </a:r>
          </a:p>
        </p:txBody>
      </p:sp>
      <p:pic>
        <p:nvPicPr>
          <p:cNvPr id="106499" name="Picture 3" descr="A high angle view of a mountain&#10;&#10;Description automatically generated">
            <a:extLst>
              <a:ext uri="{FF2B5EF4-FFF2-40B4-BE49-F238E27FC236}">
                <a16:creationId xmlns:a16="http://schemas.microsoft.com/office/drawing/2014/main" id="{BAE47868-4CD1-883B-F286-623BB1AF6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78125"/>
            <a:ext cx="29718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5">
            <a:extLst>
              <a:ext uri="{FF2B5EF4-FFF2-40B4-BE49-F238E27FC236}">
                <a16:creationId xmlns:a16="http://schemas.microsoft.com/office/drawing/2014/main" id="{91DE2009-8606-A531-746E-B3627F090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819400"/>
            <a:ext cx="741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Times New Roman" panose="02020603050405020304" pitchFamily="18" charset="0"/>
              </a:rPr>
              <a:t>KPNO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 descr="good.IMG_2556.crop.jpg">
            <a:extLst>
              <a:ext uri="{FF2B5EF4-FFF2-40B4-BE49-F238E27FC236}">
                <a16:creationId xmlns:a16="http://schemas.microsoft.com/office/drawing/2014/main" id="{6E63EAE3-7C4F-449A-8E18-256DE520C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0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Rectangle 2">
            <a:extLst>
              <a:ext uri="{FF2B5EF4-FFF2-40B4-BE49-F238E27FC236}">
                <a16:creationId xmlns:a16="http://schemas.microsoft.com/office/drawing/2014/main" id="{64CB5C0A-A696-335F-F2B8-65798EB4B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Proposal Rules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63E419C1-7EB5-93E6-367F-0D145C563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28850"/>
            <a:ext cx="5105400" cy="44012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1.  Must use Gaia DR3 data … talk about DR4.</a:t>
            </a:r>
          </a:p>
          <a:p>
            <a:pPr marL="457200" indent="-457200" eaLnBrk="1" hangingPunct="1">
              <a:buFontTx/>
              <a:buAutoNum type="arabicPeriod"/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2.  Must use a ground-based facility.</a:t>
            </a: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3.  Can be related to current research, 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     but not identical.</a:t>
            </a: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4.  One 3-year project.</a:t>
            </a: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5.  Must submit all 8 bits.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049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049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pass.IMG_1913.copy.jpg">
            <a:extLst>
              <a:ext uri="{FF2B5EF4-FFF2-40B4-BE49-F238E27FC236}">
                <a16:creationId xmlns:a16="http://schemas.microsoft.com/office/drawing/2014/main" id="{A91CFE0E-BBE8-9CAF-4699-B55AB7660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Rectangle 2">
            <a:extLst>
              <a:ext uri="{FF2B5EF4-FFF2-40B4-BE49-F238E27FC236}">
                <a16:creationId xmlns:a16="http://schemas.microsoft.com/office/drawing/2014/main" id="{C38FD716-2F3D-D877-84AF-245A44361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Why My Proposal?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E855120E-CD58-B14A-8708-FC1CD132B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89013"/>
            <a:ext cx="7772400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1.  Why this project?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2.  Why you and not someone else?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	Intellectual Merit … uniqueness of research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	          available facilities (SMARTS, CHARA, APO)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	Broader Impact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	          educational opportunities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3.  What are your strengths?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4.  Express yourself clearly --- YOU must convince reviewer.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5.  Have a colleague read your proposal and leave your ego behind …</a:t>
            </a:r>
          </a:p>
        </p:txBody>
      </p:sp>
      <p:pic>
        <p:nvPicPr>
          <p:cNvPr id="3" name="Picture 2" descr="Screen Shot 2020-01-20 at 11.15.33 PM.png">
            <a:extLst>
              <a:ext uri="{FF2B5EF4-FFF2-40B4-BE49-F238E27FC236}">
                <a16:creationId xmlns:a16="http://schemas.microsoft.com/office/drawing/2014/main" id="{9EFDD59B-4599-86F8-7521-9DDAC20AD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9580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20-01-20 at 11.18.30 PM.png">
            <a:extLst>
              <a:ext uri="{FF2B5EF4-FFF2-40B4-BE49-F238E27FC236}">
                <a16:creationId xmlns:a16="http://schemas.microsoft.com/office/drawing/2014/main" id="{B145214D-2BC0-BEC7-BE66-A72B6CA4B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4495800"/>
            <a:ext cx="3444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 descr="good.IMG_1113.copy.jpg">
            <a:extLst>
              <a:ext uri="{FF2B5EF4-FFF2-40B4-BE49-F238E27FC236}">
                <a16:creationId xmlns:a16="http://schemas.microsoft.com/office/drawing/2014/main" id="{6158FD6B-286D-4126-572E-EFBAE26C1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Rectangle 2">
            <a:extLst>
              <a:ext uri="{FF2B5EF4-FFF2-40B4-BE49-F238E27FC236}">
                <a16:creationId xmlns:a16="http://schemas.microsoft.com/office/drawing/2014/main" id="{050F190D-FB76-F258-0AE5-12D51B75B5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296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Key Proposal Bits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6DC8859E-0713-81EF-0E80-29E382711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71600"/>
            <a:ext cx="9296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Intellectual Merit		the potential to advance knowledge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Broader Impacts		the potential to benefit society and contribute to the 				achievement of specific, desired societal outcomes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		   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Education: improved STEM education at any 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			   Outreach: increase public scientific literacy				   Broadening Participation: diverse STEM workforce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			   Partnerships: academia/industry/others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5" descr="milkyway">
            <a:extLst>
              <a:ext uri="{FF2B5EF4-FFF2-40B4-BE49-F238E27FC236}">
                <a16:creationId xmlns:a16="http://schemas.microsoft.com/office/drawing/2014/main" id="{5525924E-12FC-118E-943B-AA699EFBA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28600"/>
            <a:ext cx="10896600" cy="7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2">
            <a:extLst>
              <a:ext uri="{FF2B5EF4-FFF2-40B4-BE49-F238E27FC236}">
                <a16:creationId xmlns:a16="http://schemas.microsoft.com/office/drawing/2014/main" id="{B3C0CC64-9363-0996-4CCD-4CC34C3007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733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How Will YOU Explore </a:t>
            </a:r>
            <a:b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Milky Way?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161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5" descr="A diagram of a company organization chart&#10;&#10;Description automatically generated">
            <a:extLst>
              <a:ext uri="{FF2B5EF4-FFF2-40B4-BE49-F238E27FC236}">
                <a16:creationId xmlns:a16="http://schemas.microsoft.com/office/drawing/2014/main" id="{9825F5F2-C3C6-CA3F-6891-15315487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49338"/>
            <a:ext cx="71374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07721DD-E5AB-868B-2658-95A28CF0D0F1}"/>
              </a:ext>
            </a:extLst>
          </p:cNvPr>
          <p:cNvSpPr/>
          <p:nvPr/>
        </p:nvSpPr>
        <p:spPr>
          <a:xfrm>
            <a:off x="6019800" y="3810000"/>
            <a:ext cx="1219200" cy="8382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D33A10F5-47DC-0DEE-A64F-A1E29ABE1F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National Science Foundation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BC7A0-D2A7-0372-0CB5-13EBED626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5" y="3200400"/>
            <a:ext cx="1828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</a:rPr>
              <a:t>“MPS”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69C1F1-0B47-BBB1-281F-D47344E91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368800"/>
            <a:ext cx="20193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AST</a:t>
            </a:r>
          </a:p>
          <a:p>
            <a:pPr eaLnBrk="1" hangingPunct="1"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CHE</a:t>
            </a:r>
          </a:p>
          <a:p>
            <a:pPr eaLnBrk="1" hangingPunct="1"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DMR (Materials)</a:t>
            </a:r>
          </a:p>
          <a:p>
            <a:pPr eaLnBrk="1" hangingPunct="1"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DMS (Math)</a:t>
            </a:r>
          </a:p>
          <a:p>
            <a:pPr eaLnBrk="1" hangingPunct="1"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OSI (Strategic)</a:t>
            </a:r>
          </a:p>
          <a:p>
            <a:pPr eaLnBrk="1" hangingPunct="1"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PHY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603E6B-E244-67DA-F5C7-937E11A62479}"/>
              </a:ext>
            </a:extLst>
          </p:cNvPr>
          <p:cNvSpPr txBox="1"/>
          <p:nvPr/>
        </p:nvSpPr>
        <p:spPr>
          <a:xfrm>
            <a:off x="79375" y="225425"/>
            <a:ext cx="9064625" cy="3786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6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NSF   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8.84B = 8840M (FY2022)</a:t>
            </a:r>
          </a:p>
          <a:p>
            <a:pPr eaLnBrk="1" hangingPunct="1">
              <a:defRPr/>
            </a:pPr>
            <a:r>
              <a:rPr lang="en-US" sz="6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MPS   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1613M</a:t>
            </a:r>
          </a:p>
          <a:p>
            <a:pPr eaLnBrk="1" hangingPunct="1">
              <a:defRPr/>
            </a:pPr>
            <a:r>
              <a:rPr lang="en-US" sz="6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AST   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290M</a:t>
            </a:r>
          </a:p>
          <a:p>
            <a:pPr eaLnBrk="1" hangingPunct="1">
              <a:defRPr/>
            </a:pPr>
            <a:r>
              <a:rPr lang="en-US" sz="6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AAG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50M</a:t>
            </a:r>
            <a:endParaRPr lang="en-US" sz="32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737195-F14C-5C41-8AB7-CF364C5A7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97450"/>
            <a:ext cx="91440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AAG:  observational, theoretical or laboratory, addressing astronomical research in planetary, solar, stellar, exoplanets, galactic, extragalactic, or cosmology topics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Proposals that are solely or predominantly for the acquisition, analysis, or interpretation of space-based data from NASA-supported missions will be returned without review.</a:t>
            </a:r>
          </a:p>
        </p:txBody>
      </p:sp>
      <p:sp>
        <p:nvSpPr>
          <p:cNvPr id="4" name="Donut 4">
            <a:extLst>
              <a:ext uri="{FF2B5EF4-FFF2-40B4-BE49-F238E27FC236}">
                <a16:creationId xmlns:a16="http://schemas.microsoft.com/office/drawing/2014/main" id="{CAC32924-3A1C-501E-86B8-D0E6E61E3053}"/>
              </a:ext>
            </a:extLst>
          </p:cNvPr>
          <p:cNvSpPr>
            <a:spLocks/>
          </p:cNvSpPr>
          <p:nvPr/>
        </p:nvSpPr>
        <p:spPr bwMode="auto">
          <a:xfrm>
            <a:off x="3733800" y="5257800"/>
            <a:ext cx="1600200" cy="574675"/>
          </a:xfrm>
          <a:custGeom>
            <a:avLst/>
            <a:gdLst>
              <a:gd name="T0" fmla="*/ 0 w 3429000"/>
              <a:gd name="T1" fmla="*/ 287338 h 574675"/>
              <a:gd name="T2" fmla="*/ 1714500 w 3429000"/>
              <a:gd name="T3" fmla="*/ 0 h 574675"/>
              <a:gd name="T4" fmla="*/ 3429000 w 3429000"/>
              <a:gd name="T5" fmla="*/ 287338 h 574675"/>
              <a:gd name="T6" fmla="*/ 1714500 w 3429000"/>
              <a:gd name="T7" fmla="*/ 574676 h 574675"/>
              <a:gd name="T8" fmla="*/ 0 w 3429000"/>
              <a:gd name="T9" fmla="*/ 287338 h 574675"/>
              <a:gd name="T10" fmla="*/ 65915 w 3429000"/>
              <a:gd name="T11" fmla="*/ 287338 h 574675"/>
              <a:gd name="T12" fmla="*/ 1714500 w 3429000"/>
              <a:gd name="T13" fmla="*/ 508760 h 574675"/>
              <a:gd name="T14" fmla="*/ 3363085 w 3429000"/>
              <a:gd name="T15" fmla="*/ 287338 h 574675"/>
              <a:gd name="T16" fmla="*/ 1714500 w 3429000"/>
              <a:gd name="T17" fmla="*/ 65916 h 574675"/>
              <a:gd name="T18" fmla="*/ 65915 w 3429000"/>
              <a:gd name="T19" fmla="*/ 287338 h 5746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29000" h="574675">
                <a:moveTo>
                  <a:pt x="0" y="287338"/>
                </a:moveTo>
                <a:cubicBezTo>
                  <a:pt x="0" y="128646"/>
                  <a:pt x="767608" y="0"/>
                  <a:pt x="1714500" y="0"/>
                </a:cubicBezTo>
                <a:cubicBezTo>
                  <a:pt x="2661392" y="0"/>
                  <a:pt x="3429000" y="128646"/>
                  <a:pt x="3429000" y="287338"/>
                </a:cubicBezTo>
                <a:cubicBezTo>
                  <a:pt x="3429000" y="446030"/>
                  <a:pt x="2661392" y="574676"/>
                  <a:pt x="1714500" y="574676"/>
                </a:cubicBezTo>
                <a:cubicBezTo>
                  <a:pt x="767608" y="574676"/>
                  <a:pt x="0" y="446030"/>
                  <a:pt x="0" y="287338"/>
                </a:cubicBezTo>
                <a:close/>
                <a:moveTo>
                  <a:pt x="65915" y="287338"/>
                </a:moveTo>
                <a:cubicBezTo>
                  <a:pt x="65915" y="409626"/>
                  <a:pt x="804012" y="508760"/>
                  <a:pt x="1714500" y="508760"/>
                </a:cubicBezTo>
                <a:cubicBezTo>
                  <a:pt x="2624988" y="508760"/>
                  <a:pt x="3363085" y="409626"/>
                  <a:pt x="3363085" y="287338"/>
                </a:cubicBezTo>
                <a:cubicBezTo>
                  <a:pt x="3363085" y="165050"/>
                  <a:pt x="2624988" y="65916"/>
                  <a:pt x="1714500" y="65916"/>
                </a:cubicBezTo>
                <a:cubicBezTo>
                  <a:pt x="804012" y="65916"/>
                  <a:pt x="65915" y="165050"/>
                  <a:pt x="65915" y="287338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 w="9525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32F10E-8868-E2D5-56F2-39E61C66C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14800"/>
            <a:ext cx="91440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</a:rPr>
              <a:t>50M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out of 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</a:rPr>
              <a:t>6.272T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</a:rPr>
              <a:t>0.0008 % </a:t>
            </a:r>
            <a:r>
              <a:rPr lang="en-US" altLang="en-US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</a:rPr>
              <a:t>=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</a:rPr>
              <a:t> 1 part in 125000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617A9191-94F8-B5B3-9822-F52D36DD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9038"/>
            <a:ext cx="8164513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1323801-FC63-5FCB-BD5F-AEC142818486}"/>
              </a:ext>
            </a:extLst>
          </p:cNvPr>
          <p:cNvSpPr>
            <a:spLocks noChangeAspect="1"/>
          </p:cNvSpPr>
          <p:nvPr/>
        </p:nvSpPr>
        <p:spPr bwMode="auto">
          <a:xfrm>
            <a:off x="385445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BDE9307-5AB9-2CF8-EB5C-C50D2BCF9D57}"/>
              </a:ext>
            </a:extLst>
          </p:cNvPr>
          <p:cNvSpPr>
            <a:spLocks noChangeAspect="1"/>
          </p:cNvSpPr>
          <p:nvPr/>
        </p:nvSpPr>
        <p:spPr bwMode="auto">
          <a:xfrm>
            <a:off x="5456238" y="5454650"/>
            <a:ext cx="182562" cy="1841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5A30B5-EF36-ADC8-6AFF-6DE2244FAAF8}"/>
              </a:ext>
            </a:extLst>
          </p:cNvPr>
          <p:cNvSpPr>
            <a:spLocks noChangeAspect="1"/>
          </p:cNvSpPr>
          <p:nvPr/>
        </p:nvSpPr>
        <p:spPr bwMode="auto">
          <a:xfrm>
            <a:off x="5715000" y="5454650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CC448E-34C7-BAD0-9F17-14073EF45CB6}"/>
              </a:ext>
            </a:extLst>
          </p:cNvPr>
          <p:cNvSpPr>
            <a:spLocks noChangeAspect="1"/>
          </p:cNvSpPr>
          <p:nvPr/>
        </p:nvSpPr>
        <p:spPr bwMode="auto">
          <a:xfrm>
            <a:off x="6858000" y="5454650"/>
            <a:ext cx="182563" cy="1825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0358" name="Rectangle 2">
            <a:extLst>
              <a:ext uri="{FF2B5EF4-FFF2-40B4-BE49-F238E27FC236}">
                <a16:creationId xmlns:a16="http://schemas.microsoft.com/office/drawing/2014/main" id="{282CF244-CB1A-4DCB-64C2-7C4319AD4B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AAG Proposals 1990-2021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57CAC1-C6E6-5F4F-43F4-8B29F6B1206F}"/>
              </a:ext>
            </a:extLst>
          </p:cNvPr>
          <p:cNvSpPr>
            <a:spLocks noChangeAspect="1"/>
          </p:cNvSpPr>
          <p:nvPr/>
        </p:nvSpPr>
        <p:spPr bwMode="auto">
          <a:xfrm>
            <a:off x="4540250" y="5454650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2C84B6-B42D-0670-802F-3F1728089E5B}"/>
              </a:ext>
            </a:extLst>
          </p:cNvPr>
          <p:cNvSpPr>
            <a:spLocks noChangeAspect="1"/>
          </p:cNvSpPr>
          <p:nvPr/>
        </p:nvSpPr>
        <p:spPr bwMode="auto">
          <a:xfrm>
            <a:off x="476885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DAE72F-A3B8-5F78-9A5D-A3E8A8CE2726}"/>
              </a:ext>
            </a:extLst>
          </p:cNvPr>
          <p:cNvSpPr>
            <a:spLocks noChangeAspect="1"/>
          </p:cNvSpPr>
          <p:nvPr/>
        </p:nvSpPr>
        <p:spPr bwMode="auto">
          <a:xfrm>
            <a:off x="522605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94AED81-767A-DAAC-4B52-399A6E7D51FF}"/>
              </a:ext>
            </a:extLst>
          </p:cNvPr>
          <p:cNvSpPr>
            <a:spLocks noChangeAspect="1"/>
          </p:cNvSpPr>
          <p:nvPr/>
        </p:nvSpPr>
        <p:spPr bwMode="auto">
          <a:xfrm>
            <a:off x="594360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8BC873C-E6F0-AC46-CB26-203DDACF8763}"/>
              </a:ext>
            </a:extLst>
          </p:cNvPr>
          <p:cNvSpPr>
            <a:spLocks noChangeAspect="1"/>
          </p:cNvSpPr>
          <p:nvPr/>
        </p:nvSpPr>
        <p:spPr bwMode="auto">
          <a:xfrm>
            <a:off x="662940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F49413-A775-6C62-C5EE-E6C0BD8541E9}"/>
              </a:ext>
            </a:extLst>
          </p:cNvPr>
          <p:cNvSpPr>
            <a:spLocks noChangeAspect="1"/>
          </p:cNvSpPr>
          <p:nvPr/>
        </p:nvSpPr>
        <p:spPr bwMode="auto">
          <a:xfrm>
            <a:off x="5943600" y="5454650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E107E1-B848-4525-3A20-0CB9E0E20B66}"/>
              </a:ext>
            </a:extLst>
          </p:cNvPr>
          <p:cNvSpPr>
            <a:spLocks noChangeAspect="1"/>
          </p:cNvSpPr>
          <p:nvPr/>
        </p:nvSpPr>
        <p:spPr bwMode="auto">
          <a:xfrm>
            <a:off x="617220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E0DBAF-C2D6-84E0-94D3-9942650C67AE}"/>
              </a:ext>
            </a:extLst>
          </p:cNvPr>
          <p:cNvSpPr>
            <a:spLocks noChangeAspect="1"/>
          </p:cNvSpPr>
          <p:nvPr/>
        </p:nvSpPr>
        <p:spPr bwMode="auto">
          <a:xfrm>
            <a:off x="708660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B33A08-FBB2-FA11-9895-257B7C8AD7C0}"/>
              </a:ext>
            </a:extLst>
          </p:cNvPr>
          <p:cNvSpPr>
            <a:spLocks noChangeAspect="1"/>
          </p:cNvSpPr>
          <p:nvPr/>
        </p:nvSpPr>
        <p:spPr bwMode="auto">
          <a:xfrm>
            <a:off x="7315200" y="5454650"/>
            <a:ext cx="182563" cy="1825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1114B33-7FDE-C1EE-E60B-008756385CFD}"/>
              </a:ext>
            </a:extLst>
          </p:cNvPr>
          <p:cNvSpPr>
            <a:spLocks noChangeAspect="1"/>
          </p:cNvSpPr>
          <p:nvPr/>
        </p:nvSpPr>
        <p:spPr bwMode="auto">
          <a:xfrm>
            <a:off x="754380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06F257-F838-2189-02B6-617CDCADB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5105400"/>
            <a:ext cx="300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B050"/>
                </a:solidFill>
                <a:latin typeface="Times New Roman" panose="02020603050405020304" pitchFamily="18" charset="0"/>
              </a:rPr>
              <a:t>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6E8EA-A0A5-01BF-A885-AB6C7CD2B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178425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1CF9CA-5766-6E4D-10FB-9ADF85E6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410200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A601B3-FF38-3EF8-8F2A-3F3F1F49C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178425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F30D20-28F1-2992-41B2-8D7C4238E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410200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99E26-2258-30F5-FB33-702A54C59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5410200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F63E1D-90C7-E367-AF09-C67DE2E9A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850" y="5178425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254CDF-56DD-9DD7-8A39-AFF5FA98F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650" y="5178425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9ABB3C-1009-889E-CE4F-A2C0261E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5410200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38E1DD-7516-9F39-79C5-90959A280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050" y="5178425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8DC9CD6-4942-BFC1-8D98-0EBE3D83B2BA}"/>
              </a:ext>
            </a:extLst>
          </p:cNvPr>
          <p:cNvSpPr>
            <a:spLocks noChangeAspect="1"/>
          </p:cNvSpPr>
          <p:nvPr/>
        </p:nvSpPr>
        <p:spPr bwMode="auto">
          <a:xfrm>
            <a:off x="8305800" y="5334000"/>
            <a:ext cx="184150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76B8A-BDAE-A4D7-EA37-DF4C5F4E4AC3}"/>
              </a:ext>
            </a:extLst>
          </p:cNvPr>
          <p:cNvSpPr txBox="1"/>
          <p:nvPr/>
        </p:nvSpPr>
        <p:spPr>
          <a:xfrm>
            <a:off x="8174038" y="5638800"/>
            <a:ext cx="46672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5D06A-F6C5-C6D4-63BD-419950EE1C1C}"/>
              </a:ext>
            </a:extLst>
          </p:cNvPr>
          <p:cNvSpPr txBox="1"/>
          <p:nvPr/>
        </p:nvSpPr>
        <p:spPr>
          <a:xfrm>
            <a:off x="7848600" y="4935538"/>
            <a:ext cx="93345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2023:  19.7%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13" grpId="0"/>
      <p:bldP spid="13" grpId="1"/>
      <p:bldP spid="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" grpId="0" animBg="1"/>
      <p:bldP spid="3" grpId="1" animBg="1"/>
      <p:bldP spid="5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8EC5E876-2AC7-B08A-1B2B-786391DDA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87757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6" name="Picture 12" descr="Chart&#10;&#10;Description automatically generated">
            <a:extLst>
              <a:ext uri="{FF2B5EF4-FFF2-40B4-BE49-F238E27FC236}">
                <a16:creationId xmlns:a16="http://schemas.microsoft.com/office/drawing/2014/main" id="{A83B71A3-FFA2-8A5C-1375-AC7F9FE62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04800"/>
            <a:ext cx="8596313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6586C18-BD9B-ACEE-EA89-3161A70E4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1" descr="pass.IMG_1913.copy.jpg">
            <a:extLst>
              <a:ext uri="{FF2B5EF4-FFF2-40B4-BE49-F238E27FC236}">
                <a16:creationId xmlns:a16="http://schemas.microsoft.com/office/drawing/2014/main" id="{7B45B8C9-1714-B201-499F-41957EF26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2">
            <a:extLst>
              <a:ext uri="{FF2B5EF4-FFF2-40B4-BE49-F238E27FC236}">
                <a16:creationId xmlns:a16="http://schemas.microsoft.com/office/drawing/2014/main" id="{DE3407BD-6596-BE5E-BDF5-10A6934EA5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Assignments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833787BC-3A44-0BAC-F762-6356B7BD8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39438"/>
            <a:ext cx="7772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03 FEB		Level 0 … Ideas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Tuesday 10 FEB		Bio Sketch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17 FEB		Level 1 … Outline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2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03 MAR		Level 2 … 1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Draft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2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24 MAR		Level 3 … 2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nd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Draft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3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Tue/Thu 14/16 APR	Presentations	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3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23 APR		Level 4 … submit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1 week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828" name="Picture 2" descr="Screen Shot 2020-01-20 at 11.15.33 PM.png">
            <a:extLst>
              <a:ext uri="{FF2B5EF4-FFF2-40B4-BE49-F238E27FC236}">
                <a16:creationId xmlns:a16="http://schemas.microsoft.com/office/drawing/2014/main" id="{59BBF9EC-9DC5-D32D-F382-FDA144BA4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3" descr="Screen Shot 2020-01-20 at 11.18.30 PM.png">
            <a:extLst>
              <a:ext uri="{FF2B5EF4-FFF2-40B4-BE49-F238E27FC236}">
                <a16:creationId xmlns:a16="http://schemas.microsoft.com/office/drawing/2014/main" id="{348A4986-7062-9572-6F45-B2D726282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4343400"/>
            <a:ext cx="3444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944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 descr="8. DoD Budget Graph-3-01.png">
            <a:extLst>
              <a:ext uri="{FF2B5EF4-FFF2-40B4-BE49-F238E27FC236}">
                <a16:creationId xmlns:a16="http://schemas.microsoft.com/office/drawing/2014/main" id="{99690C62-04C4-E368-B621-64CE381CB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18600" cy="665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>
            <a:extLst>
              <a:ext uri="{FF2B5EF4-FFF2-40B4-BE49-F238E27FC236}">
                <a16:creationId xmlns:a16="http://schemas.microsoft.com/office/drawing/2014/main" id="{CD6A9A80-95CA-4927-333F-CDAC5FAE3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Presidential Debt Increases</a:t>
            </a:r>
          </a:p>
        </p:txBody>
      </p:sp>
      <p:pic>
        <p:nvPicPr>
          <p:cNvPr id="135170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74C4F0AE-063D-5BCE-A5DD-09074B052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990600"/>
            <a:ext cx="888206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Diagram&#10;&#10;Description automatically generated">
            <a:extLst>
              <a:ext uri="{FF2B5EF4-FFF2-40B4-BE49-F238E27FC236}">
                <a16:creationId xmlns:a16="http://schemas.microsoft.com/office/drawing/2014/main" id="{B5204317-376B-1D12-44EF-AB1898EB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058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 descr="pass.IMG_1913.copy.jpg">
            <a:extLst>
              <a:ext uri="{FF2B5EF4-FFF2-40B4-BE49-F238E27FC236}">
                <a16:creationId xmlns:a16="http://schemas.microsoft.com/office/drawing/2014/main" id="{DA449004-785E-682D-D3AF-AD3FFC0C9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2">
            <a:extLst>
              <a:ext uri="{FF2B5EF4-FFF2-40B4-BE49-F238E27FC236}">
                <a16:creationId xmlns:a16="http://schemas.microsoft.com/office/drawing/2014/main" id="{4752A428-7172-4127-2680-7708368340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Bio Sketch on </a:t>
            </a:r>
            <a:r>
              <a:rPr lang="en-US" altLang="en-US" b="1" dirty="0" err="1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SciENcv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E158762D-448C-E18B-A67C-6E83AB9D5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909637"/>
            <a:ext cx="8077200" cy="178510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Due: Tuesday 10 FEB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en-US" sz="2000" dirty="0">
              <a:solidFill>
                <a:srgbClr val="0000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Let’s get started now …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en-US" sz="20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google “</a:t>
            </a:r>
            <a:r>
              <a:rPr lang="en-US" altLang="en-US" sz="2000" dirty="0" err="1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SciENcv</a:t>
            </a: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” </a:t>
            </a:r>
          </a:p>
        </p:txBody>
      </p:sp>
      <p:pic>
        <p:nvPicPr>
          <p:cNvPr id="81924" name="Picture 2" descr="Screen Shot 2020-01-20 at 11.15.33 PM.png">
            <a:extLst>
              <a:ext uri="{FF2B5EF4-FFF2-40B4-BE49-F238E27FC236}">
                <a16:creationId xmlns:a16="http://schemas.microsoft.com/office/drawing/2014/main" id="{C0DDC643-153D-AA5C-5518-4AF2E06AD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3" descr="Screen Shot 2020-01-20 at 11.18.30 PM.png">
            <a:extLst>
              <a:ext uri="{FF2B5EF4-FFF2-40B4-BE49-F238E27FC236}">
                <a16:creationId xmlns:a16="http://schemas.microsoft.com/office/drawing/2014/main" id="{0DC42CF0-43FD-669B-9DD4-931341968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4343400"/>
            <a:ext cx="3444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black background with white text and purple text&#10;&#10;AI-generated content may be incorrect.">
            <a:extLst>
              <a:ext uri="{FF2B5EF4-FFF2-40B4-BE49-F238E27FC236}">
                <a16:creationId xmlns:a16="http://schemas.microsoft.com/office/drawing/2014/main" id="{F68BE9C9-A433-5EDF-244D-308BEBAE5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162" y="2159000"/>
            <a:ext cx="6033652" cy="17851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E27F49-14B3-137C-4D39-2323604CD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54AB0919-BF6F-E95C-95CE-D2D83BB40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sz="60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Writing Proposals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110F5-B877-D2C0-400E-F757C770B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8544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EC2E08-F996-4E9E-21A3-CB756F3F9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38893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D65ECD-213F-BAC4-0BBE-757FB26430F7}"/>
              </a:ext>
            </a:extLst>
          </p:cNvPr>
          <p:cNvSpPr/>
          <p:nvPr/>
        </p:nvSpPr>
        <p:spPr>
          <a:xfrm>
            <a:off x="4572000" y="1219200"/>
            <a:ext cx="3854450" cy="4572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3C308-0C8D-2693-C84B-E1B026525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385445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56089D-465E-1218-2276-ADE8A93F2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28600"/>
            <a:ext cx="27495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1580037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6EB666D4-4C26-A76A-7D3F-41BDBA15C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296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Topics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BFC7E69E-EB7B-E0B8-C233-7EB3C0EA5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42672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naked eye stars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O/B dwarf population(s)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blue/red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supergiants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red giants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red clump/horizontal branch stars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cool subdwarfs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hot subdwarfs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white dwarfs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brown dwarfs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binaries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Cepheid variables (phot time series)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RR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Lyrae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variables (phot time series)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RV Tauri variables (yellow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supergiants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long period variables (Mira)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cataclysmic variables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recurrent/dwarf novae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SN remnants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planetary nebulae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C82BE3E-A8A8-B73F-AD0F-13D17335C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917912"/>
            <a:ext cx="4267200" cy="59400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moving groups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young clusters (Orion, other Messier)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old clusters (M67)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globular clusters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map a Galactic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MW thin/thick disk via kinematics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MW tidal streams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LMC/SMC/And/Tri populations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LMC/SMC/And/Tri proper motions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Andromeda visitors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LBVs … only ~20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asteroids/comets … Solar System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exoplanets … not Galactic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>
            <a:extLst>
              <a:ext uri="{FF2B5EF4-FFF2-40B4-BE49-F238E27FC236}">
                <a16:creationId xmlns:a16="http://schemas.microsoft.com/office/drawing/2014/main" id="{B7388994-75B9-87F0-22FF-8AAB70EB1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Proposal Pieces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8752DB65-9FCA-DFED-5003-B65036616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032000"/>
            <a:ext cx="73914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1.  Project Description		8.0 pages text + 2.0 pages Tab/Fig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2.  References		     	0.5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3.  Biographical Sketch		2.0 pages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SciENcv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4.  Budget			1.0 page (spreadsheet)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5.  Budget Justification		1.0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6.  Facilities			0.5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7.  Student Mentoring Plan		0.5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8.  Data Management Plan		0.5 page</a:t>
            </a:r>
          </a:p>
        </p:txBody>
      </p:sp>
      <p:sp>
        <p:nvSpPr>
          <p:cNvPr id="162819" name="Rectangle 6">
            <a:extLst>
              <a:ext uri="{FF2B5EF4-FFF2-40B4-BE49-F238E27FC236}">
                <a16:creationId xmlns:a16="http://schemas.microsoft.com/office/drawing/2014/main" id="{598B9DE4-6CBF-908E-31AD-7556479F3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GOAL:  Fund yourself as a $75K/year postdoc for 3 years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345E10-66E6-A123-E105-A130E5079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4" y="6107113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Total Challenge ~ 16 pages</a:t>
            </a:r>
          </a:p>
        </p:txBody>
      </p:sp>
      <p:pic>
        <p:nvPicPr>
          <p:cNvPr id="3" name="Picture 2" descr="An orange octopus with white tentacles&#10;&#10;AI-generated content may be incorrect.">
            <a:extLst>
              <a:ext uri="{FF2B5EF4-FFF2-40B4-BE49-F238E27FC236}">
                <a16:creationId xmlns:a16="http://schemas.microsoft.com/office/drawing/2014/main" id="{B2B2C709-D520-FDA2-309C-5F1F36676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234088"/>
            <a:ext cx="2971800" cy="2971800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F9F8B9BC-9029-3525-9FEA-1B8CFF92B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953000"/>
            <a:ext cx="73914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strike="sngStrike" dirty="0">
                <a:solidFill>
                  <a:srgbClr val="000000"/>
                </a:solidFill>
              </a:rPr>
              <a:t>X</a:t>
            </a:r>
            <a:r>
              <a:rPr kumimoji="0" lang="en-US" altLang="en-US" sz="20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Project Summary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strike="sngStrike" dirty="0">
                <a:solidFill>
                  <a:srgbClr val="000000"/>
                </a:solidFill>
              </a:rPr>
              <a:t>X</a:t>
            </a:r>
            <a:r>
              <a:rPr kumimoji="0" lang="en-US" altLang="en-US" sz="20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Current &amp; Pending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strike="sngStrike" dirty="0">
                <a:solidFill>
                  <a:srgbClr val="000000"/>
                </a:solidFill>
              </a:rPr>
              <a:t>X</a:t>
            </a:r>
            <a:r>
              <a:rPr kumimoji="0" lang="en-US" altLang="en-US" sz="20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Collaborators</a:t>
            </a:r>
            <a:r>
              <a:rPr kumimoji="0" lang="en-US" altLang="en-US" sz="2000" b="0" i="0" u="none" strike="sng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&amp; Affiliations</a:t>
            </a:r>
            <a:endParaRPr kumimoji="0" lang="en-US" altLang="en-US" sz="2000" b="0" i="0" u="none" strike="sng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CB3BBA05-AF1B-4B86-3284-DABF2CC86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sz="60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Writing Proposals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5BC0D4-6966-7F51-F8C1-4A8AA7714702}"/>
              </a:ext>
            </a:extLst>
          </p:cNvPr>
          <p:cNvSpPr txBox="1">
            <a:spLocks noChangeArrowheads="1"/>
          </p:cNvSpPr>
          <p:nvPr/>
        </p:nvSpPr>
        <p:spPr bwMode="auto">
          <a:xfrm rot="-2137929">
            <a:off x="1497013" y="2559050"/>
            <a:ext cx="61722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0">
                <a:solidFill>
                  <a:srgbClr val="00B050"/>
                </a:solidFill>
                <a:latin typeface="Times New Roman" panose="02020603050405020304" pitchFamily="18" charset="0"/>
              </a:rPr>
              <a:t>CONTEXT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C588EF38-B084-2B75-4B37-4FD25999B1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US Federal Budget (FY2022)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3D4357-E7F2-01C6-F9A5-A3D00A0B4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600200"/>
            <a:ext cx="33528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FY2025:</a:t>
            </a:r>
          </a:p>
          <a:p>
            <a:pPr eaLnBrk="1" hangingPunct="1">
              <a:buFontTx/>
              <a:buNone/>
            </a:pPr>
            <a:endParaRPr lang="en-US" altLang="en-US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World GDP	</a:t>
            </a: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	$ 117 trillion</a:t>
            </a:r>
          </a:p>
          <a:p>
            <a:pPr eaLnBrk="1" hangingPunct="1">
              <a:buFontTx/>
              <a:buNone/>
            </a:pPr>
            <a:endParaRPr lang="en-US" altLang="en-US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US GDP</a:t>
            </a: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	$ 31 trillion</a:t>
            </a:r>
          </a:p>
          <a:p>
            <a:pPr eaLnBrk="1" hangingPunct="1">
              <a:buFontTx/>
              <a:buNone/>
            </a:pPr>
            <a:endParaRPr lang="en-US" altLang="en-US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US budget	</a:t>
            </a: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	$   7 trillion</a:t>
            </a:r>
          </a:p>
        </p:txBody>
      </p:sp>
      <p:pic>
        <p:nvPicPr>
          <p:cNvPr id="3" name="Picture 2" descr="A pie chart with different colored sections&#10;&#10;Description automatically generated">
            <a:extLst>
              <a:ext uri="{FF2B5EF4-FFF2-40B4-BE49-F238E27FC236}">
                <a16:creationId xmlns:a16="http://schemas.microsoft.com/office/drawing/2014/main" id="{8F0224CD-1B32-36DE-F2A0-EE7E50F43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6461125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861400F-402C-AA2A-E5FC-B8645BBD6B6B}"/>
              </a:ext>
            </a:extLst>
          </p:cNvPr>
          <p:cNvSpPr/>
          <p:nvPr/>
        </p:nvSpPr>
        <p:spPr>
          <a:xfrm>
            <a:off x="5513388" y="1096963"/>
            <a:ext cx="685800" cy="3048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2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11038</TotalTime>
  <Words>1187</Words>
  <Application>Microsoft Macintosh PowerPoint</Application>
  <PresentationFormat>On-screen Show (4:3)</PresentationFormat>
  <Paragraphs>265</Paragraphs>
  <Slides>32</Slides>
  <Notes>32</Notes>
  <HiddenSlides>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ＭＳ Ｐゴシック</vt:lpstr>
      <vt:lpstr>Arial</vt:lpstr>
      <vt:lpstr>Times New Roman</vt:lpstr>
      <vt:lpstr>2_Default Design</vt:lpstr>
      <vt:lpstr>3_Default Design</vt:lpstr>
      <vt:lpstr>9_Default Design</vt:lpstr>
      <vt:lpstr>6_Default Design</vt:lpstr>
      <vt:lpstr>11_Default Design</vt:lpstr>
      <vt:lpstr>Writing Proposals</vt:lpstr>
      <vt:lpstr>Assignment #1</vt:lpstr>
      <vt:lpstr>Assignments</vt:lpstr>
      <vt:lpstr>Bio Sketch on SciENcv</vt:lpstr>
      <vt:lpstr>Writing Proposals</vt:lpstr>
      <vt:lpstr>Topics</vt:lpstr>
      <vt:lpstr>Proposal Pieces</vt:lpstr>
      <vt:lpstr>Writing Proposals</vt:lpstr>
      <vt:lpstr>US Federal Budget (FY2022)</vt:lpstr>
      <vt:lpstr>US Federal Deficit and Debt</vt:lpstr>
      <vt:lpstr>US Federal Budget (FY2022)</vt:lpstr>
      <vt:lpstr>Military Spending (2022)</vt:lpstr>
      <vt:lpstr>US Federal Budget (FY2022)</vt:lpstr>
      <vt:lpstr>US Science Budget</vt:lpstr>
      <vt:lpstr>US Science Budget</vt:lpstr>
      <vt:lpstr>NSF Budget</vt:lpstr>
      <vt:lpstr>NSF Budget</vt:lpstr>
      <vt:lpstr>National Science Foundation</vt:lpstr>
      <vt:lpstr>Proposal Rules</vt:lpstr>
      <vt:lpstr>PowerPoint Presentation</vt:lpstr>
      <vt:lpstr>Proposal Rules</vt:lpstr>
      <vt:lpstr>Why My Proposal?</vt:lpstr>
      <vt:lpstr>Key Proposal Bits</vt:lpstr>
      <vt:lpstr>How Will YOU Explore  the Milky Way?</vt:lpstr>
      <vt:lpstr>PowerPoint Presentation</vt:lpstr>
      <vt:lpstr>National Science Foundation</vt:lpstr>
      <vt:lpstr>PowerPoint Presentation</vt:lpstr>
      <vt:lpstr>AAG Proposals 1990-2021</vt:lpstr>
      <vt:lpstr>PowerPoint Presentation</vt:lpstr>
      <vt:lpstr>PowerPoint Presentation</vt:lpstr>
      <vt:lpstr>Presidential Debt Increases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</dc:creator>
  <cp:lastModifiedBy>Manzano Pisco</cp:lastModifiedBy>
  <cp:revision>867</cp:revision>
  <dcterms:created xsi:type="dcterms:W3CDTF">2013-03-14T16:04:26Z</dcterms:created>
  <dcterms:modified xsi:type="dcterms:W3CDTF">2026-02-02T18:36:02Z</dcterms:modified>
</cp:coreProperties>
</file>