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807" r:id="rId2"/>
    <p:sldMasterId id="2147484118" r:id="rId3"/>
  </p:sldMasterIdLst>
  <p:notesMasterIdLst>
    <p:notesMasterId r:id="rId16"/>
  </p:notesMasterIdLst>
  <p:sldIdLst>
    <p:sldId id="874" r:id="rId4"/>
    <p:sldId id="972" r:id="rId5"/>
    <p:sldId id="878" r:id="rId6"/>
    <p:sldId id="1019" r:id="rId7"/>
    <p:sldId id="975" r:id="rId8"/>
    <p:sldId id="883" r:id="rId9"/>
    <p:sldId id="1018" r:id="rId10"/>
    <p:sldId id="1021" r:id="rId11"/>
    <p:sldId id="1024" r:id="rId12"/>
    <p:sldId id="979" r:id="rId13"/>
    <p:sldId id="1022" r:id="rId14"/>
    <p:sldId id="1020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45"/>
    <p:restoredTop sz="94458"/>
  </p:normalViewPr>
  <p:slideViewPr>
    <p:cSldViewPr>
      <p:cViewPr varScale="1">
        <p:scale>
          <a:sx n="131" d="100"/>
          <a:sy n="131" d="100"/>
        </p:scale>
        <p:origin x="1040" y="208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9.xml"/><Relationship Id="rId1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9EADA20C-A85F-19A9-CD02-BA02AF1442F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55C6CA32-8C05-0539-5A7D-85BA0E833AB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>
            <a:extLst>
              <a:ext uri="{FF2B5EF4-FFF2-40B4-BE49-F238E27FC236}">
                <a16:creationId xmlns:a16="http://schemas.microsoft.com/office/drawing/2014/main" id="{C3DE54AC-659C-32AA-A2DF-E2B67B14178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5" name="Rectangle 5">
            <a:extLst>
              <a:ext uri="{FF2B5EF4-FFF2-40B4-BE49-F238E27FC236}">
                <a16:creationId xmlns:a16="http://schemas.microsoft.com/office/drawing/2014/main" id="{E5B2A027-ACC8-CEB3-CC7E-08BC1108EB7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66" name="Rectangle 6">
            <a:extLst>
              <a:ext uri="{FF2B5EF4-FFF2-40B4-BE49-F238E27FC236}">
                <a16:creationId xmlns:a16="http://schemas.microsoft.com/office/drawing/2014/main" id="{C2701EC9-2615-A6AB-0BEA-A690F332164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7" name="Rectangle 7">
            <a:extLst>
              <a:ext uri="{FF2B5EF4-FFF2-40B4-BE49-F238E27FC236}">
                <a16:creationId xmlns:a16="http://schemas.microsoft.com/office/drawing/2014/main" id="{64804ABF-2343-AE8C-5BCF-3E84315CEF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83FB425-8504-1540-ACE9-F5444350D5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03805222-12BD-DD65-60C2-7FCA033C3A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60D1952-F50B-FC46-B72C-1CD91DBB0EDD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3C85336B-599C-C646-CE09-EAA7E158B9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24CF7670-56FD-2581-FC5E-C67FAA5416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E537BE65-B0B7-313D-8519-20B6CCF73F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2B2FCF1-0470-E14E-B33B-D6D0378230A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0A31B57E-8797-B31F-C8DC-4558A98D9C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7D177564-C805-8AB0-3D72-9E26719B6E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D3E790DE-310D-370F-0EE8-6813CD489E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8CF63C-583A-D64C-BF4A-D9CD7CDED6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FBC835E3-23D6-345C-931A-8304B84405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CFC6CCA7-FC63-96C8-DD48-D640877E4E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host galaxy appears to be ”normal” for giant radio galaxies (which are hardly normal galaxies)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Al – key – o -- nus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D3E790DE-310D-370F-0EE8-6813CD489E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8CF63C-583A-D64C-BF4A-D9CD7CDED6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FBC835E3-23D6-345C-931A-8304B84405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CFC6CCA7-FC63-96C8-DD48-D640877E4E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1096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AF17E066-AFE3-5036-2BB1-2FD7F90EBC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C7567E6-83AE-DE4C-8CA2-522D4A72E50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6CCBC3C0-32BE-0F5E-1B01-22693F320E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55E3FDA5-9138-D288-E8D0-DD80043604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2003 UB313 = Eris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5B2AEA18-5C61-E485-5F8E-3F251AC0FF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93CF6D-5AF6-344B-9129-518B822009D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99012754-5884-D256-D763-23D15EE289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2F57EE78-CFA4-A282-C102-E3708B0B65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E21369BD-4EA7-4762-6CC6-9CD0CECD49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1A5428-1FD8-CD41-B365-6D0CDD0FCD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3AE543B1-E77F-8222-436E-FBE6DBEB8B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D0EAD685-C05D-4129-5631-7F83343CF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2517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>
            <a:extLst>
              <a:ext uri="{FF2B5EF4-FFF2-40B4-BE49-F238E27FC236}">
                <a16:creationId xmlns:a16="http://schemas.microsoft.com/office/drawing/2014/main" id="{01376C48-C05B-56FF-E572-52C708FD10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7450DE7-09B3-4C4A-8924-06702602404A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CD35AFA1-BA44-6D79-EE6E-E2473CC006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39590F36-26FD-C240-A96F-880F3F3968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3794E5BB-4942-9D2B-D3E2-7CD7DB224D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EFC4113-C2DD-854E-AA91-5562AB22BE8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EBC11EEC-0FC2-0FDB-B46E-C154D87253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E6CCFB83-F053-484F-EC21-1A95506C7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E21369BD-4EA7-4762-6CC6-9CD0CECD49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1A5428-1FD8-CD41-B365-6D0CDD0FCD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3AE543B1-E77F-8222-436E-FBE6DBEB8B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D0EAD685-C05D-4129-5631-7F83343CF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2028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6C72BD9B-D4B5-EFB3-9BE6-FD0A365043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CBC0A8-C79F-9A45-AD61-AC8C85A221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CDCCA847-D5A1-6940-2763-85A64C8861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E94D4781-3359-33F9-5B92-A63C40C97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20F68-F263-5D56-9089-7BA6454E7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68273513-7C5F-D7A2-B318-0A804146DE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CBC0A8-C79F-9A45-AD61-AC8C85A221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CE4EECD8-DF3B-BAC1-6DA6-3891C974A7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59B1AD0B-5255-D851-AD71-C33E020F9B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8380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436A3C-DA58-F198-08F3-DB86342CA2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363A85-2B29-2E85-61B1-5623A0E059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842246-6F46-1288-5EB8-30426136DD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1650E-9DC4-7F47-8820-20C7788238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333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FC0B89-20BC-9786-3A4D-87E18EB154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99FB59-D9DB-A49C-2D18-9F0C81028C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1A4FD3-4A99-7040-0A01-F11CB1A37C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D91F1-3987-E94F-86B5-9282C4F320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437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D59667-EEE7-2E60-459A-55F912E3E6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B78D3A-7C67-8271-CCB6-48713CA6D2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A3D663-3E8A-B687-EEBB-19092AA5F2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FE761-D54F-B041-BB60-2DD6AB8C7C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294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71468E-6195-DFB2-098C-EBC62A7A54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F7967C-9796-1EF6-895D-BF775F86E9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E7FFA6-B420-EF01-0154-26A3552592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8A454-033C-A049-A0F2-7FDF2211EC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3518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CF477C-9FF2-B933-9714-C3E0294423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6554D4-C022-9F61-8832-1B36A8D5FB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57D4BE-E378-91AE-D478-8B0C29A95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F0B41-36E2-DF4E-838A-63365CE2A0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712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26DA90-3711-18AC-9A73-9D3B810B62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D5E2B1-9094-CB27-9C07-94C46C027D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B459B5-F5BC-CA05-4F27-BBE8A5ECA4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B1C79-E03C-8642-83E8-1BC9FEB51D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3827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FE26F6-39A5-19F0-094C-DFB8A21A6D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3B758B-71A2-9C9F-849F-50773A1D25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6AB6B7-5685-9593-FB28-36F9550BFC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86C0B-F0DB-E242-830A-8A0BEFAA01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7764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09D9D8-B358-0713-80BF-7E056D5D90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D3CC359-D76E-853B-E472-FDD8DA88B4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EE75871-0A3E-AC7B-6209-9062092052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6D9D4-C11E-C14F-A10E-41CE99182E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221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8CF8B4A-633C-0C89-D61D-196E59DB95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09AA8B7-3578-34B3-0433-B63613A5A0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33D7DF0-6436-C12C-CA3D-66D3E75185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B5419-D7B4-314B-8624-100C85071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496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441BF5B-CDA4-3F01-607B-A0FC5A9FAA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3D6A66-2524-9C5A-5026-D846AB3D54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DCABE14-9B0C-19CD-A88C-D51377CB2A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69D6E-75DA-C64E-86B4-04BA83ABB6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0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EF0A4B-05A2-358C-DA1A-FA06AAD9D6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F45C20-FFB1-F599-6544-D163873066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67259D-2254-C169-7346-AE3BAA998D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85068-0FE6-3E43-9A77-1BE6897500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960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DF4593-ABA3-6E07-69FC-3F6B4D2272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E0FF59-BD54-B63E-5709-F8351C01B8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517744-19FD-9896-6803-EE6EA58F8E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3C43A-40EA-5E44-87CF-6B7C2D4EAE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3784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1807D0-DA0A-EB3A-01D0-3E30E482A6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FA3E16-3B3F-863E-050A-AE9CF92775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AB546-7868-E55C-299A-AC8236E45F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942C6-399E-6B44-A445-CC02528B36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033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E68E82-F845-F154-E79A-EB4670F22E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2A1CD1-0DB8-3558-82E6-4B3CCB693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D62B41-E419-9825-CF0C-D3B2D4D13B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03657-B171-BB4D-8CE1-6C4C5F8C7D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22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0B4918-490C-63BC-6D4C-697B31C6E6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AC9840-A23B-06D5-6ABA-443A456100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A3C59F-A439-0307-B6D9-6E599E3BEE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0439D-E96F-AD4D-A95A-7D460C8DC0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334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77BC66-196A-F55F-2CD4-BAC79596EF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6D590C-BBD3-D384-34B8-FF78F0DCAC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6225BE-C7E2-01EF-B015-186D11B329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B3703-0FD1-D24E-85F2-40EC601F26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963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829E0F-5524-076B-905D-5C94746F04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C2FF03-1036-5A94-E648-7D3DAAAD62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17C252-8200-DD75-978B-F68FABD4E9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FA709-2AC9-584A-9E64-C103146DA5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50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DFABC7-E4E3-3BE1-F5B3-A8A64A245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3B8B37-79F9-A6DE-36E0-449FCC3241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2FB0A8-F454-CAB9-E5C6-517939BD24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27E3F-9AAE-1248-B7E7-8CA92E84A0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848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077586-E2C2-66A1-473D-E46527C777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B73D2C-02CB-095B-72A4-74E2F6A4D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894372-42CB-A0E0-39F8-72B5385441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56550-46A4-A54B-A643-EB584B6144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301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2FB81E9-8170-C8A7-E50E-195744F7D3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86967AC-4672-793A-F7B2-615692949B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5EB058D-26C0-F8A9-A69C-B318094C8E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48A9F-082F-8046-A847-1C72DCF780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635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FEA87E0-55CA-C45B-5DE8-6F7520420B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D12669C-233D-B500-F9F4-8705F6D04A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DC53DAC-1CC7-90ED-C75A-A0B1567B78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E6A8F-AB9F-1C4C-8583-C55970055E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596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719BB08-3F19-1989-B499-2760FA940D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1193051-9988-8F2A-ADC3-C379BDBD9F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90B0FE1-6B1B-E82B-CA17-EA132AE153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19F98-6B6C-974E-AE27-C36AE549C1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5305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9C5F23-BAE5-187E-19C5-87DA872DE2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FD12DF-FB99-587D-28B5-D5B824336A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83E981-C80E-358E-9353-6027DDF807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90FC2-4A46-524B-B7A2-7940C4C465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8421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194391-891B-7749-1E00-6FF5EF74D9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08A7AE-BA67-B399-308F-7C40853435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1BB4D5-E015-6A6A-C83A-FFB042F607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D86D4-20A7-7B48-A812-F28B3660F5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346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781CFA-1F49-1B7F-BB18-6FA942D743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5A28CB-8A85-59E7-958A-CB2C3C2D8A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6470D7-2E56-6DDB-0D21-2D9126E482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E23FD-6580-3247-B000-682BFE5CEE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6257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5255D3-DD99-BEBA-1081-473B3C6027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827E5F-5266-8313-C2FE-DC6BFF538B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24869C-C418-4137-FB94-C4BA2BC6C6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B7029-D181-C249-BD45-064FFAE2AF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05039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D22794-358D-7674-BB51-A012EC2969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D2BE50-28D7-8774-E219-32459CB84C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E0C32F-7C2F-A5C8-518D-20E848CF70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B2E88-A5F7-6749-BE66-82CC8FF5F8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509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35803B-565A-8450-F9F4-B59DFA294F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04A74F-350D-42A4-7D40-5356B06287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ADCE8A-87B4-C8C8-FF71-373EA823AD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8EC49-D4E5-294E-879D-13C566CBDF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989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D2017AA-4BDF-6135-06A1-4B7459CA6F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EA4CE07-6A69-6A0B-6F71-5AD7F02EF6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006AF4D-DEC5-BFFA-3C3F-4427E8ED72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52CCC-4DFB-5740-A1A0-943BA9BEB0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782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D8EAFD5-1A17-74C0-DFF2-B83BF1E488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D1F6A2C-5BC7-6AEB-ED99-1D747495D4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BF028FA-FC2C-993F-F2F2-2881D4D7DA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4FA39-110E-514C-A402-144F989A22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63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0BD8CF5-88A2-7322-D56D-D1237C725D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BE93009-7CE9-3E25-8584-85BEBF4E00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4F699A0-FC4E-1053-B46E-E08D914647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41709-6F0D-CE40-A96A-A566DC7481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516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E9DBAF-4ED8-87F3-8859-8CA99C4FC4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5F88D7-FD0E-7466-70B3-92F6A83E25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50BF04-522D-C988-0C8A-DA316F6AC5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2DAD5-C2D6-8D4D-8A91-5E60772252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3984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E46DBA-F6C0-E0A8-1C6E-E2D90D7537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FDBEFF-F755-A714-9A5C-5D9EB5ECE9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D59869-601A-449A-DF45-F318C06948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A834D-7C30-934D-B108-ABF82F7C5C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88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5543451-2E57-DFDB-8B71-95D9D7DEB0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4A4B05A-7E75-55A0-DFA4-502E6FC24A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7FA9D5D5-EBA2-D942-8D6F-C46EA28E044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89C5F96E-5974-66F2-CBF2-CC0F70E3C2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0CD0F525-6BE8-FC3E-0388-ADA72EA47C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42A0135-52D2-3740-8B4A-83A53251C5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C154F252-924E-7EDB-BA72-DCF471AD2F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73481BDA-E5D7-7E4C-D612-572BE6BBB2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D10ED2C3-A78F-E77A-9C47-7A92821DD4C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EDF9F5A7-E945-AF16-D4D0-0441BF963E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6934C3F6-903E-8DAE-A872-AD34F95338B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F0933EB-4A72-8F41-B5A3-6374B7B654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9188E764-311B-F433-6B13-83A98A6E71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57E52A13-7629-8930-5AF5-0C9B688247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3C75887F-98BC-7247-6F61-6DD77C908F1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EE396C43-67A0-90AC-351B-C6F2FB2AAB5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2A9AD63F-DDD5-4C90-3ED9-967ACD943C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9EFAF60-5876-F940-B858-26643AE130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62" r:id="rId1"/>
    <p:sldLayoutId id="2147484263" r:id="rId2"/>
    <p:sldLayoutId id="2147484264" r:id="rId3"/>
    <p:sldLayoutId id="2147484265" r:id="rId4"/>
    <p:sldLayoutId id="2147484266" r:id="rId5"/>
    <p:sldLayoutId id="2147484267" r:id="rId6"/>
    <p:sldLayoutId id="2147484268" r:id="rId7"/>
    <p:sldLayoutId id="2147484269" r:id="rId8"/>
    <p:sldLayoutId id="2147484270" r:id="rId9"/>
    <p:sldLayoutId id="2147484271" r:id="rId10"/>
    <p:sldLayoutId id="21474842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81E7FD-B468-39CD-8FEA-3B2701AB4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85800"/>
            <a:ext cx="4495800" cy="6858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FBD30078-5286-F779-829F-5E7599AB6F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sz="60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Neighborhoods</a:t>
            </a:r>
          </a:p>
        </p:txBody>
      </p:sp>
      <p:pic>
        <p:nvPicPr>
          <p:cNvPr id="75780" name="Picture 1" descr="Screen Shot 2020-01-15 at 10.02.37 PM.png">
            <a:extLst>
              <a:ext uri="{FF2B5EF4-FFF2-40B4-BE49-F238E27FC236}">
                <a16:creationId xmlns:a16="http://schemas.microsoft.com/office/drawing/2014/main" id="{55C968D6-93AB-3980-AF2B-8E5A4F4C4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1143000"/>
            <a:ext cx="5214937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>
            <a:extLst>
              <a:ext uri="{FF2B5EF4-FFF2-40B4-BE49-F238E27FC236}">
                <a16:creationId xmlns:a16="http://schemas.microsoft.com/office/drawing/2014/main" id="{78B9E42F-75F4-C119-1450-3944C3EDE6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Milky Way Today</a:t>
            </a:r>
          </a:p>
        </p:txBody>
      </p:sp>
      <p:pic>
        <p:nvPicPr>
          <p:cNvPr id="120834" name="Picture 5" descr="milkyway">
            <a:extLst>
              <a:ext uri="{FF2B5EF4-FFF2-40B4-BE49-F238E27FC236}">
                <a16:creationId xmlns:a16="http://schemas.microsoft.com/office/drawing/2014/main" id="{3CE07223-CED8-E4AE-F401-B7DC51831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228600"/>
            <a:ext cx="10896600" cy="723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TextBox 1">
            <a:extLst>
              <a:ext uri="{FF2B5EF4-FFF2-40B4-BE49-F238E27FC236}">
                <a16:creationId xmlns:a16="http://schemas.microsoft.com/office/drawing/2014/main" id="{140EE061-4E65-9990-DC80-45451EA6C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3" y="838200"/>
            <a:ext cx="8205323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What defines the edge of a galaxy?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How do you know the depth of galaxies?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What is the best way to get a distance in the MW Neighborhood?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Why is H</a:t>
            </a:r>
            <a:r>
              <a:rPr lang="en-US" altLang="en-US" sz="2400" baseline="-25000" dirty="0">
                <a:latin typeface="Times New Roman" panose="02020603050405020304" pitchFamily="18" charset="0"/>
              </a:rPr>
              <a:t>o</a:t>
            </a:r>
            <a:r>
              <a:rPr lang="en-US" altLang="en-US" sz="2400" dirty="0">
                <a:latin typeface="Times New Roman" panose="02020603050405020304" pitchFamily="18" charset="0"/>
              </a:rPr>
              <a:t> a bad idea here?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08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08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657528D7-53C3-3264-FB78-C2762783FC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Largest Galaxy Ever</a:t>
            </a:r>
          </a:p>
        </p:txBody>
      </p:sp>
      <p:pic>
        <p:nvPicPr>
          <p:cNvPr id="122883" name="Picture 2" descr="A picture containing outdoor object, star, light&#10;&#10;Description automatically generated">
            <a:extLst>
              <a:ext uri="{FF2B5EF4-FFF2-40B4-BE49-F238E27FC236}">
                <a16:creationId xmlns:a16="http://schemas.microsoft.com/office/drawing/2014/main" id="{7DA9EB41-E5D6-E449-7CF0-5ADD57245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82650"/>
            <a:ext cx="50927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20DA23-9F52-F95D-0A87-23A7D808F86C}"/>
              </a:ext>
            </a:extLst>
          </p:cNvPr>
          <p:cNvSpPr txBox="1"/>
          <p:nvPr/>
        </p:nvSpPr>
        <p:spPr>
          <a:xfrm>
            <a:off x="5559425" y="1271588"/>
            <a:ext cx="3508375" cy="45545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“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Alcyoneus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Alcyoneus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was the son of Ouranos, the Greek primordial god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of the sky.  He was also one of the greatest of the Gigantes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(Giants), and a challenger to Heracles during the Gigantomachy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— the battle between the Giants and the Olympian gods for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supremacy over the Cosmos.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giant radio galaxy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host at z = 0.25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elliptical … 2.4 x 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sun</a:t>
            </a:r>
            <a:endParaRPr kumimoji="0" lang="en-US" sz="16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SMBH … 4 x 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sun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projected length 4.99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Mpc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Oei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 (2022)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2885" name="TextBox 7">
            <a:extLst>
              <a:ext uri="{FF2B5EF4-FFF2-40B4-BE49-F238E27FC236}">
                <a16:creationId xmlns:a16="http://schemas.microsoft.com/office/drawing/2014/main" id="{C748A80B-8C08-47AD-22F1-64D787602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248400"/>
            <a:ext cx="4137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joint radio (orange) infrared WISE (blue) image</a:t>
            </a:r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EB1EA98-FB88-9A85-F20F-6A64925DB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2179638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79420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D89823-F88A-263F-16F1-15FEF2BDA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85800"/>
            <a:ext cx="4495800" cy="6858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5DC68B2A-56CD-4018-526E-C222A5264B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Neighborhoods</a:t>
            </a:r>
          </a:p>
        </p:txBody>
      </p:sp>
      <p:pic>
        <p:nvPicPr>
          <p:cNvPr id="102404" name="Picture 2" descr="Screen Shot 2020-01-15 at 10.07.42 PM.png">
            <a:extLst>
              <a:ext uri="{FF2B5EF4-FFF2-40B4-BE49-F238E27FC236}">
                <a16:creationId xmlns:a16="http://schemas.microsoft.com/office/drawing/2014/main" id="{298B469A-5480-640D-F065-653CDCFFB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35050"/>
            <a:ext cx="544195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olarsystem.jpg">
            <a:extLst>
              <a:ext uri="{FF2B5EF4-FFF2-40B4-BE49-F238E27FC236}">
                <a16:creationId xmlns:a16="http://schemas.microsoft.com/office/drawing/2014/main" id="{06ECAF64-D758-E58C-A09B-9DDF14681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E8E79F-E34F-2FF9-E5D2-AB90B2C45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85800"/>
            <a:ext cx="4495800" cy="6858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DD8594C3-55BF-FF6B-3B4C-AB1D94BB57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Neighborhoods</a:t>
            </a:r>
          </a:p>
        </p:txBody>
      </p:sp>
      <p:pic>
        <p:nvPicPr>
          <p:cNvPr id="104452" name="Picture 2" descr="Schematic&#10;&#10;Description automatically generated">
            <a:extLst>
              <a:ext uri="{FF2B5EF4-FFF2-40B4-BE49-F238E27FC236}">
                <a16:creationId xmlns:a16="http://schemas.microsoft.com/office/drawing/2014/main" id="{008BD3C0-0E78-6A85-C7DF-1807F219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6475"/>
            <a:ext cx="9144000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5">
            <a:extLst>
              <a:ext uri="{FF2B5EF4-FFF2-40B4-BE49-F238E27FC236}">
                <a16:creationId xmlns:a16="http://schemas.microsoft.com/office/drawing/2014/main" id="{F6ACD512-C3D0-069D-CAFA-D9164F3DF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6194425"/>
            <a:ext cx="63119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logo with many colors and numbers&#10;&#10;Description automatically generated with medium confidence">
            <a:extLst>
              <a:ext uri="{FF2B5EF4-FFF2-40B4-BE49-F238E27FC236}">
                <a16:creationId xmlns:a16="http://schemas.microsoft.com/office/drawing/2014/main" id="{F600DEC9-0ABC-64F9-BB7C-507EA1930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2700"/>
            <a:ext cx="6934200" cy="6934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osmos15_11.jpg">
            <a:extLst>
              <a:ext uri="{FF2B5EF4-FFF2-40B4-BE49-F238E27FC236}">
                <a16:creationId xmlns:a16="http://schemas.microsoft.com/office/drawing/2014/main" id="{C303C7EB-B311-E497-BD1B-F4870E991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315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818A76-2C04-ABD1-F29C-DDEEA746D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81000"/>
            <a:ext cx="5029200" cy="6858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644" name="Rectangle 2">
            <a:extLst>
              <a:ext uri="{FF2B5EF4-FFF2-40B4-BE49-F238E27FC236}">
                <a16:creationId xmlns:a16="http://schemas.microsoft.com/office/drawing/2014/main" id="{1FF83B01-8A3D-EDDF-F52C-EFFDC4E2BF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Milky Way Neighborhood</a:t>
            </a:r>
          </a:p>
        </p:txBody>
      </p:sp>
    </p:spTree>
    <p:extLst>
      <p:ext uri="{BB962C8B-B14F-4D97-AF65-F5344CB8AC3E}">
        <p14:creationId xmlns:p14="http://schemas.microsoft.com/office/powerpoint/2010/main" val="45877108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>
            <a:extLst>
              <a:ext uri="{FF2B5EF4-FFF2-40B4-BE49-F238E27FC236}">
                <a16:creationId xmlns:a16="http://schemas.microsoft.com/office/drawing/2014/main" id="{5AE328B1-FEE8-0E44-7C39-E492A6C4E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Box 3">
            <a:extLst>
              <a:ext uri="{FF2B5EF4-FFF2-40B4-BE49-F238E27FC236}">
                <a16:creationId xmlns:a16="http://schemas.microsoft.com/office/drawing/2014/main" id="{07FE7586-0BF9-4618-28FD-84CD9309E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286000"/>
            <a:ext cx="879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FF"/>
                </a:solidFill>
              </a:rPr>
              <a:t>Milky Way</a:t>
            </a:r>
          </a:p>
        </p:txBody>
      </p:sp>
      <p:sp>
        <p:nvSpPr>
          <p:cNvPr id="108548" name="TextBox 5">
            <a:extLst>
              <a:ext uri="{FF2B5EF4-FFF2-40B4-BE49-F238E27FC236}">
                <a16:creationId xmlns:a16="http://schemas.microsoft.com/office/drawing/2014/main" id="{6A0218F7-8106-D629-6C4A-DBC48DC3B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5013" y="4191000"/>
            <a:ext cx="9159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FF"/>
                </a:solidFill>
              </a:rPr>
              <a:t>Large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FF"/>
                </a:solidFill>
              </a:rPr>
              <a:t>Magellanic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FF"/>
                </a:solidFill>
              </a:rPr>
              <a:t>Cloud</a:t>
            </a:r>
          </a:p>
        </p:txBody>
      </p:sp>
      <p:sp>
        <p:nvSpPr>
          <p:cNvPr id="108549" name="TextBox 6">
            <a:extLst>
              <a:ext uri="{FF2B5EF4-FFF2-40B4-BE49-F238E27FC236}">
                <a16:creationId xmlns:a16="http://schemas.microsoft.com/office/drawing/2014/main" id="{70991F8B-B3BB-B730-E07C-9627DED60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800600"/>
            <a:ext cx="915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FF"/>
                </a:solidFill>
              </a:rPr>
              <a:t>Small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FF"/>
                </a:solidFill>
              </a:rPr>
              <a:t>Magellanic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FF"/>
                </a:solidFill>
              </a:rPr>
              <a:t>Cloud</a:t>
            </a:r>
          </a:p>
        </p:txBody>
      </p:sp>
      <p:sp>
        <p:nvSpPr>
          <p:cNvPr id="108550" name="Rectangle 2">
            <a:extLst>
              <a:ext uri="{FF2B5EF4-FFF2-40B4-BE49-F238E27FC236}">
                <a16:creationId xmlns:a16="http://schemas.microsoft.com/office/drawing/2014/main" id="{701FF69A-3454-F8E4-9C17-073EF97703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Team Milky Way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Messier-32-Messier-31-and-Messier-110.jpg">
            <a:extLst>
              <a:ext uri="{FF2B5EF4-FFF2-40B4-BE49-F238E27FC236}">
                <a16:creationId xmlns:a16="http://schemas.microsoft.com/office/drawing/2014/main" id="{41332286-3C8F-007E-B085-2BD5A6A1D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Rectangle 2">
            <a:extLst>
              <a:ext uri="{FF2B5EF4-FFF2-40B4-BE49-F238E27FC236}">
                <a16:creationId xmlns:a16="http://schemas.microsoft.com/office/drawing/2014/main" id="{9456135D-977C-9747-57B9-9ADC5208F9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Team Andromeda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Rectangle 2">
            <a:extLst>
              <a:ext uri="{FF2B5EF4-FFF2-40B4-BE49-F238E27FC236}">
                <a16:creationId xmlns:a16="http://schemas.microsoft.com/office/drawing/2014/main" id="{1FF83B01-8A3D-EDDF-F52C-EFFDC4E2BF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Milky Way Neighborhood</a:t>
            </a:r>
          </a:p>
        </p:txBody>
      </p:sp>
      <p:pic>
        <p:nvPicPr>
          <p:cNvPr id="3" name="Picture 2" descr="A galaxy in space with stars&#10;&#10;Description automatically generated">
            <a:extLst>
              <a:ext uri="{FF2B5EF4-FFF2-40B4-BE49-F238E27FC236}">
                <a16:creationId xmlns:a16="http://schemas.microsoft.com/office/drawing/2014/main" id="{E13F5E19-9F45-ABA7-BA17-5B6F5F159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511300"/>
            <a:ext cx="3373185" cy="17653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F490E883-6FCE-A1E0-A0C0-129FF07D4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90600"/>
            <a:ext cx="35052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Team Triangulum (M33)</a:t>
            </a:r>
          </a:p>
        </p:txBody>
      </p:sp>
      <p:pic>
        <p:nvPicPr>
          <p:cNvPr id="7" name="Picture 6" descr="A galaxy in space with stars&#10;&#10;Description automatically generated">
            <a:extLst>
              <a:ext uri="{FF2B5EF4-FFF2-40B4-BE49-F238E27FC236}">
                <a16:creationId xmlns:a16="http://schemas.microsoft.com/office/drawing/2014/main" id="{B12FD89C-4494-5045-1055-7A28619D4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447800"/>
            <a:ext cx="2883790" cy="1937546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147EA745-57AF-BA95-451B-9D2AB97C8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942" y="974725"/>
            <a:ext cx="35052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Team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Bode’s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(M81)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F378379-3BDC-729E-4B68-214634CDE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810000"/>
            <a:ext cx="35052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Team Pinwheel (M101)</a:t>
            </a:r>
          </a:p>
        </p:txBody>
      </p:sp>
      <p:pic>
        <p:nvPicPr>
          <p:cNvPr id="13" name="Picture 12" descr="A spiral galaxy in space&#10;&#10;Description automatically generated">
            <a:extLst>
              <a:ext uri="{FF2B5EF4-FFF2-40B4-BE49-F238E27FC236}">
                <a16:creationId xmlns:a16="http://schemas.microsoft.com/office/drawing/2014/main" id="{5441F865-86AB-EE84-710E-65ABA0EC3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351735"/>
            <a:ext cx="2842260" cy="2220515"/>
          </a:xfrm>
          <a:prstGeom prst="rect">
            <a:avLst/>
          </a:prstGeom>
        </p:spPr>
      </p:pic>
      <p:pic>
        <p:nvPicPr>
          <p:cNvPr id="15" name="Picture 14" descr="A galaxy in space with stars&#10;&#10;Description automatically generated">
            <a:extLst>
              <a:ext uri="{FF2B5EF4-FFF2-40B4-BE49-F238E27FC236}">
                <a16:creationId xmlns:a16="http://schemas.microsoft.com/office/drawing/2014/main" id="{3F7D4434-B846-581E-A9DB-C79741763E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4346" y="4512469"/>
            <a:ext cx="2969054" cy="2059781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54101BCE-D9D2-DA0B-D50B-899D14CAC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810001"/>
            <a:ext cx="35052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Team Whirlpool (M51)</a:t>
            </a:r>
          </a:p>
        </p:txBody>
      </p:sp>
    </p:spTree>
    <p:extLst>
      <p:ext uri="{BB962C8B-B14F-4D97-AF65-F5344CB8AC3E}">
        <p14:creationId xmlns:p14="http://schemas.microsoft.com/office/powerpoint/2010/main" val="16156524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>
            <a:extLst>
              <a:ext uri="{FF2B5EF4-FFF2-40B4-BE49-F238E27FC236}">
                <a16:creationId xmlns:a16="http://schemas.microsoft.com/office/drawing/2014/main" id="{D3A25EA5-C978-FDE3-130C-6AB30A422D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Milky Way Neighborhood (2024)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F8DDA07-3546-73D6-BA6D-5E560178C7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80678"/>
              </p:ext>
            </p:extLst>
          </p:nvPr>
        </p:nvGraphicFramePr>
        <p:xfrm>
          <a:off x="381000" y="990600"/>
          <a:ext cx="8382000" cy="56467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0018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RA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DEC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Size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kpc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Dist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(kpc)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Bits / #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Globulars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/ References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75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Milky Way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Todd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---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---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60</a:t>
                      </a:r>
                    </a:p>
                    <a:p>
                      <a:pPr algn="ctr"/>
                      <a:r>
                        <a:rPr lang="en-US" sz="10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20 in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warp, bar, 2-4 arms, LMC, SMC, </a:t>
                      </a:r>
                      <a:r>
                        <a:rPr lang="en-US" sz="1200" i="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Sgr</a:t>
                      </a:r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200" i="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dSph</a:t>
                      </a:r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, 50+ small galaxies, ~150 </a:t>
                      </a:r>
                      <a:r>
                        <a:rPr lang="en-US" sz="1200" i="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globulars</a:t>
                      </a:r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, Earth, Ryland Grace + Rocky, 40 Eri ABC (</a:t>
                      </a:r>
                      <a:r>
                        <a:rPr lang="en-US" sz="1200" i="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wd+K+M</a:t>
                      </a:r>
                      <a:r>
                        <a:rPr lang="en-US" sz="1200" i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) = </a:t>
                      </a:r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home of Rocky, Vulcan, tau Ceti (G)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75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Andromeda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M31</a:t>
                      </a:r>
                    </a:p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Roger + Ben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00:43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+41:16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67</a:t>
                      </a:r>
                    </a:p>
                    <a:p>
                      <a:pPr algn="ctr"/>
                      <a:r>
                        <a:rPr lang="en-US" sz="10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22 in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780</a:t>
                      </a:r>
                    </a:p>
                    <a:p>
                      <a:pPr algn="ctr"/>
                      <a:r>
                        <a:rPr lang="en-US" sz="10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22 ft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SB(</a:t>
                      </a:r>
                      <a:r>
                        <a:rPr lang="en-US" sz="1200" i="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rs</a:t>
                      </a:r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)b --- bulge, bar, 2ish spiral arms, massive dust ring circle around outer edge, 500+ </a:t>
                      </a:r>
                      <a:r>
                        <a:rPr lang="en-US" sz="1200" i="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globulars</a:t>
                      </a:r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, oldest stars 12 Gyr, headed for MW crash in 6 Gyr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5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Triangulum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M33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Megan + Ella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01:33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+30:39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9x8</a:t>
                      </a:r>
                    </a:p>
                    <a:p>
                      <a:pPr algn="ctr"/>
                      <a:r>
                        <a:rPr lang="en-US" sz="10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 in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840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23 ft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SA(s)cd --- flocculent spiral (loose arms/mess), late-type, Triangulum tango with MW + And, small but bulge &gt; MW, 100+ star clusters, 1 cluster with 200 O/B stars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75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Bode’s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M81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Madeline + Akshat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09:55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+69:03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29</a:t>
                      </a:r>
                    </a:p>
                    <a:p>
                      <a:pPr algn="ctr"/>
                      <a:r>
                        <a:rPr lang="en-US" sz="10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10 in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3700</a:t>
                      </a:r>
                    </a:p>
                    <a:p>
                      <a:pPr algn="ctr"/>
                      <a:r>
                        <a:rPr lang="en-US" sz="10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103 ft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SA(s)ab --- 2 tight arms grand design spiral, Large bulge, 7x10^6 central SMBH, 74+ </a:t>
                      </a:r>
                      <a:r>
                        <a:rPr lang="en-US" sz="1200" i="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globulars</a:t>
                      </a:r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, 2 big irregular galaxies, ~150 </a:t>
                      </a:r>
                      <a:r>
                        <a:rPr lang="en-US" sz="1200" i="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globulars</a:t>
                      </a:r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, 2000-3000 open clusters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475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Pinwheel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M101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Karina + AJ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14:03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+54:20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77</a:t>
                      </a:r>
                    </a:p>
                    <a:p>
                      <a:pPr algn="ctr"/>
                      <a:r>
                        <a:rPr lang="en-US" sz="10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26 in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6644</a:t>
                      </a:r>
                    </a:p>
                    <a:p>
                      <a:pPr algn="ctr"/>
                      <a:r>
                        <a:rPr lang="en-US" sz="10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185 ft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SAB(</a:t>
                      </a:r>
                      <a:r>
                        <a:rPr lang="en-US" sz="1200" i="0" dirty="0" err="1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rs</a:t>
                      </a:r>
                      <a:r>
                        <a:rPr lang="en-US" sz="12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)cd --- 2000-3000 open clusters, six 3-13 kpc companions caused a lot of star formation, NON-rotating Pinwheel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475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Whirlpool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M51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Madison + Mahir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13:30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+47:13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30</a:t>
                      </a:r>
                    </a:p>
                    <a:p>
                      <a:pPr algn="ctr"/>
                      <a:r>
                        <a:rPr lang="en-US" sz="10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10 in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7500</a:t>
                      </a:r>
                    </a:p>
                    <a:p>
                      <a:pPr algn="ctr"/>
                      <a:r>
                        <a:rPr lang="en-US" sz="10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208 ft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 err="1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SAbc</a:t>
                      </a:r>
                      <a:r>
                        <a:rPr lang="en-US" sz="12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 --- grand design, Seyfert 2 AGN, interacting with NGC 5195 (18 kpc, passing behind) with bridge 8 kpc … boosted star formation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45425DE-1DE3-7657-95D6-035A5351F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>
            <a:extLst>
              <a:ext uri="{FF2B5EF4-FFF2-40B4-BE49-F238E27FC236}">
                <a16:creationId xmlns:a16="http://schemas.microsoft.com/office/drawing/2014/main" id="{A2C3934B-AB6B-2B7F-CC38-425ED3D874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Milky Way Neighborhood (2024)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79A2EAB-1ABC-1583-11A9-0479017CE00C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990600"/>
          <a:ext cx="8382000" cy="56467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0018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RA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DEC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Size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kpc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Dist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(kpc)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Bits / #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Globulars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/ References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75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Milky Way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---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---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40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warp, bar, 2-4 arms, LMC, SMC, </a:t>
                      </a:r>
                      <a:r>
                        <a:rPr lang="en-US" sz="1200" i="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Sgr</a:t>
                      </a:r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200" i="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dSph</a:t>
                      </a:r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, ~150 </a:t>
                      </a:r>
                      <a:r>
                        <a:rPr lang="en-US" sz="1200" i="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globulars</a:t>
                      </a:r>
                      <a:endParaRPr lang="en-US" sz="1200" i="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75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Andromeda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M31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00:43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+41:16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50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730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warp, bar, 2? arm / ring, M32, M110, ~460 </a:t>
                      </a:r>
                      <a:r>
                        <a:rPr lang="en-US" sz="1200" i="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globulars</a:t>
                      </a:r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5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Triangulum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M33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01:33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+30:39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19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912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AGN, flocculent, 54 </a:t>
                      </a:r>
                      <a:r>
                        <a:rPr lang="en-US" sz="1200" i="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globulars</a:t>
                      </a:r>
                      <a:endParaRPr lang="en-US" sz="1200" i="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75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Bode’s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M81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09:55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+69:03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27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3675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AGN low-luminosity, thick disk only?, N </a:t>
                      </a:r>
                      <a:r>
                        <a:rPr lang="en-US" sz="1200" i="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globulars</a:t>
                      </a:r>
                      <a:endParaRPr lang="en-US" sz="1200" i="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475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Pinwheel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M101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14:03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+54:20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59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6500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Nearly face-on, circular, &gt; 10^12 stars, 150 </a:t>
                      </a:r>
                      <a:r>
                        <a:rPr lang="en-US" sz="1200" i="0" dirty="0" err="1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globulars</a:t>
                      </a:r>
                      <a:endParaRPr lang="en-US" sz="1200" i="0" dirty="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Times New Roman"/>
                        <a:cs typeface="Times New Roman"/>
                      </a:endParaRP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475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Whirlpool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M51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13:30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+47:13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38</a:t>
                      </a:r>
                      <a:endParaRPr lang="en-US" sz="1600" i="0" dirty="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Times New Roman"/>
                        <a:cs typeface="Times New Roman"/>
                      </a:endParaRP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7800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M52 companion</a:t>
                      </a:r>
                      <a:r>
                        <a:rPr lang="en-US" sz="1200" i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, bridge starburst</a:t>
                      </a:r>
                      <a:endParaRPr lang="en-US" sz="1200" i="0" dirty="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Times New Roman"/>
                        <a:cs typeface="Times New Roman"/>
                      </a:endParaRP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4147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2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11135</TotalTime>
  <Words>674</Words>
  <Application>Microsoft Macintosh PowerPoint</Application>
  <PresentationFormat>On-screen Show (4:3)</PresentationFormat>
  <Paragraphs>184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Times New Roman</vt:lpstr>
      <vt:lpstr>2_Default Design</vt:lpstr>
      <vt:lpstr>3_Default Design</vt:lpstr>
      <vt:lpstr>6_Default Design</vt:lpstr>
      <vt:lpstr>Neighborhoods</vt:lpstr>
      <vt:lpstr>Neighborhoods</vt:lpstr>
      <vt:lpstr>Neighborhoods</vt:lpstr>
      <vt:lpstr>Milky Way Neighborhood</vt:lpstr>
      <vt:lpstr>Team Milky Way</vt:lpstr>
      <vt:lpstr>Team Andromeda</vt:lpstr>
      <vt:lpstr>Milky Way Neighborhood</vt:lpstr>
      <vt:lpstr>Milky Way Neighborhood (2024)</vt:lpstr>
      <vt:lpstr>Milky Way Neighborhood (2024)</vt:lpstr>
      <vt:lpstr>Milky Way Today</vt:lpstr>
      <vt:lpstr>Largest Galaxy Ever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Henry</dc:creator>
  <cp:lastModifiedBy>Manzano Pisco</cp:lastModifiedBy>
  <cp:revision>756</cp:revision>
  <dcterms:created xsi:type="dcterms:W3CDTF">2013-03-14T16:04:26Z</dcterms:created>
  <dcterms:modified xsi:type="dcterms:W3CDTF">2026-02-19T18:44:24Z</dcterms:modified>
</cp:coreProperties>
</file>