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4933" r:id="rId2"/>
    <p:sldMasterId id="2147484947" r:id="rId3"/>
    <p:sldMasterId id="2147485682" r:id="rId4"/>
    <p:sldMasterId id="2147485706" r:id="rId5"/>
    <p:sldMasterId id="2147485718" r:id="rId6"/>
    <p:sldMasterId id="2147485730" r:id="rId7"/>
    <p:sldMasterId id="2147485742" r:id="rId8"/>
  </p:sldMasterIdLst>
  <p:notesMasterIdLst>
    <p:notesMasterId r:id="rId37"/>
  </p:notesMasterIdLst>
  <p:sldIdLst>
    <p:sldId id="1012" r:id="rId9"/>
    <p:sldId id="1062" r:id="rId10"/>
    <p:sldId id="1063" r:id="rId11"/>
    <p:sldId id="1065" r:id="rId12"/>
    <p:sldId id="764" r:id="rId13"/>
    <p:sldId id="1021" r:id="rId14"/>
    <p:sldId id="1064" r:id="rId15"/>
    <p:sldId id="1014" r:id="rId16"/>
    <p:sldId id="1016" r:id="rId17"/>
    <p:sldId id="1015" r:id="rId18"/>
    <p:sldId id="1018" r:id="rId19"/>
    <p:sldId id="1019" r:id="rId20"/>
    <p:sldId id="965" r:id="rId21"/>
    <p:sldId id="966" r:id="rId22"/>
    <p:sldId id="960" r:id="rId23"/>
    <p:sldId id="958" r:id="rId24"/>
    <p:sldId id="1048" r:id="rId25"/>
    <p:sldId id="1047" r:id="rId26"/>
    <p:sldId id="963" r:id="rId27"/>
    <p:sldId id="962" r:id="rId28"/>
    <p:sldId id="969" r:id="rId29"/>
    <p:sldId id="964" r:id="rId30"/>
    <p:sldId id="967" r:id="rId31"/>
    <p:sldId id="961" r:id="rId32"/>
    <p:sldId id="1020" r:id="rId33"/>
    <p:sldId id="947" r:id="rId34"/>
    <p:sldId id="1058" r:id="rId35"/>
    <p:sldId id="105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0282"/>
  </p:normalViewPr>
  <p:slideViewPr>
    <p:cSldViewPr>
      <p:cViewPr varScale="1">
        <p:scale>
          <a:sx n="98" d="100"/>
          <a:sy n="98" d="100"/>
        </p:scale>
        <p:origin x="200" y="46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6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E4F42785-D5F5-264C-AA9D-2F118DE674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2B7EA94A-4EBE-DF41-B9B4-87AC5882B4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C6E45B9B-2D0F-444F-A67A-DC613758D7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D2AEC01E-9881-8145-8F90-281729AB87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22300605-7890-2644-A571-583ABFA252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76E02049-24AA-1742-89AB-64D270846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2B9109-3389-DA49-8FA6-4B06EFAB3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3847/2041-8213/aaf73f#apjlaaf73fbib33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opscience.iop.org/article/10.3847/2041-8213/aaf73f#apjlaaf73fbib40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>
            <a:extLst>
              <a:ext uri="{FF2B5EF4-FFF2-40B4-BE49-F238E27FC236}">
                <a16:creationId xmlns:a16="http://schemas.microsoft.com/office/drawing/2014/main" id="{BC4A61BF-E921-F543-B20E-AC3D39D9D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E3266-D360-A142-8566-7B177618F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CCC41553-7548-A948-96D0-7A01F0A3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0F36F32-97E6-EB45-A631-E1FAEBE91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7D76E4F5-91C9-DF48-9CE0-126FA0B72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381D6-E2E0-6E4D-BA4E-406AE838CB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028B9D7-B52F-B146-B3F5-1C45411D9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A62FC93-62D0-3043-94DB-8690B7A9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588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>
            <a:extLst>
              <a:ext uri="{FF2B5EF4-FFF2-40B4-BE49-F238E27FC236}">
                <a16:creationId xmlns:a16="http://schemas.microsoft.com/office/drawing/2014/main" id="{BC4A61BF-E921-F543-B20E-AC3D39D9D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E3266-D360-A142-8566-7B177618F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CCC41553-7548-A948-96D0-7A01F0A3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0F36F32-97E6-EB45-A631-E1FAEBE91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EXERCISE --- students go to the board in groups to map rotation curves before revealing plots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Solar System ---NO, space velocity decreases as you go out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Carousel --- NO, space velocity increases as you go out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Hurricane Katrina --- SORT OF, but very fast near center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NGC 3949 --- YES, similar to Milky Way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94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>
            <a:extLst>
              <a:ext uri="{FF2B5EF4-FFF2-40B4-BE49-F238E27FC236}">
                <a16:creationId xmlns:a16="http://schemas.microsoft.com/office/drawing/2014/main" id="{BC4A61BF-E921-F543-B20E-AC3D39D9D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E3266-D360-A142-8566-7B177618F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CCC41553-7548-A948-96D0-7A01F0A3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0F36F32-97E6-EB45-A631-E1FAEBE91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Solar System ---NO, space velocity decreases as you go out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Carousel --- NO, space velocity increases as you go out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Hurricane Katrina --- SORT OF, but very fast near center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NGC 3949 --- YES, flat moving out …NGC3949 similar to Milky Way</a:t>
            </a:r>
          </a:p>
        </p:txBody>
      </p:sp>
    </p:spTree>
    <p:extLst>
      <p:ext uri="{BB962C8B-B14F-4D97-AF65-F5344CB8AC3E}">
        <p14:creationId xmlns:p14="http://schemas.microsoft.com/office/powerpoint/2010/main" val="77601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073C8B05-7415-C34B-8190-42CA9B3C1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98E0A2-7A19-6B4D-A887-B3B05D99864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F90F920-234A-9440-9210-753742DD3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3A24BC2-210A-4E48-93E3-910C2EA1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spirals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C7A14733-A0A3-1447-901A-3A0158B1E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43ABA1-0F47-E347-8056-4AF6AC4708CC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8893F346-65BD-CD47-9B44-D345959A6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6B6697D-F744-7C40-9799-5558B305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E77FB752-0048-0749-B99B-A687780C9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4D2BDD-FBAB-F54A-BA8F-BF7DCB9FAA8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064E11B-9E13-8B4C-B74A-4E8DF15AA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35AA3B1-4285-924C-BE7E-253532CED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Fig. 1. Observed circular velocities representing the rotation curve of the Galaxy. Open triangles: HI tangent velocity method (Burton &amp; Gordon 1978); rectangles: CO tangent (Clemens 1989); reverse triangles: HI tangent (Fich et al. 1989); diamonds: CO and HII regions (Fich et al. 1989; Blitz et al. 1982); filled triangles: Demers and Battinelli (2007); circles: HI thickness (Honma and Sofue 1997a, b); big circle at 13.1 kpc: VERA-parallax, proper motion, and velocity (Honma et al. 2007). All data have been converted to (R0, V0) = (8.0, 200.0 km/s).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EB72E26F-3FB8-1E4D-812D-1426F1080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A21866-95AF-2148-B607-890D0E43023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D27CC7E2-ED56-B44D-85CC-2B5EFC6D1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F8BACC4-61F2-F24A-BC96-07BF19523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Fig. 1. Observed circular velocities representing the rotation curve of the Galaxy. Open triangles: HI tangent velocity method (Burton &amp; Gordon 1978); rectangles: CO tangent (Clemens 1989); reverse triangles: HI tangent (Fich et al. 1989); diamonds: CO and HII regions (Fich et al. 1989; Blitz et al. 1982); filled triangles: Demers and Battinelli (2007); circles: HI thickness (Honma and Sofue 1997a, b); big circle at 13.1 kpc: VERA-parallax, proper motion, and velocity (Honma et al. 2007). All data have been converted to (R0, V0) = (8.0, 200.0 km/s).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>
            <a:extLst>
              <a:ext uri="{FF2B5EF4-FFF2-40B4-BE49-F238E27FC236}">
                <a16:creationId xmlns:a16="http://schemas.microsoft.com/office/drawing/2014/main" id="{CACAB153-367A-0A4B-89BF-FFE3DE1A5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E9EB5-C3D7-5F4C-A929-0F75B74F25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8FC70359-D4CD-EF4D-8686-301DD291A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63860C77-866C-A344-A15F-1E879DADA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Fc = centripetal force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had a 2 in the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equation, not sure why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E77FB752-0048-0749-B99B-A687780C9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D2BDD-FBAB-F54A-BA8F-BF7DCB9FAA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064E11B-9E13-8B4C-B74A-4E8DF15AA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35AA3B1-4285-924C-BE7E-253532CED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Fig. 1. Observed circular velocities representing the rotation curve of the Galaxy. Open triangles: HI tangent velocity method (Burton &amp; Gordon 1978); rectangles: CO tangent (Clemens 1989); reverse triangles: HI tangent (Fich et al. 1989); diamonds: CO and HII regions (Fich et al. 1989; Blitz et al. 1982); filled triangles: Demers and Battinelli (2007); circles: HI thickness (Honma and Sofue 1997a, b); big circle at 13.1 kpc: VERA-parallax, proper motion, and velocity (Honma et al. 2007). All data have been converted to (R0, V0) = (8.0, 200.0 km/s).</a:t>
            </a:r>
          </a:p>
        </p:txBody>
      </p:sp>
    </p:spTree>
    <p:extLst>
      <p:ext uri="{BB962C8B-B14F-4D97-AF65-F5344CB8AC3E}">
        <p14:creationId xmlns:p14="http://schemas.microsoft.com/office/powerpoint/2010/main" val="556865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6935364E-1C1C-CB4B-B40D-FAEA16B9C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AA6D16-110C-7A48-900E-61B0557CC51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ED095328-23F7-F547-AA03-CF4E00FB4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16B8F23-8D1E-1C44-9CFA-24AEB4721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Total masses of individual components integrated in a sphere of radius R. Dotted line: bulge; thick solid line: disk; dash: halo; and long dashed line: their sum.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5BB7B-6BC7-05FF-3D31-7001B84AF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>
            <a:extLst>
              <a:ext uri="{FF2B5EF4-FFF2-40B4-BE49-F238E27FC236}">
                <a16:creationId xmlns:a16="http://schemas.microsoft.com/office/drawing/2014/main" id="{8B0B7F9B-398F-9C80-AD7D-D865FAA97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E3266-D360-A142-8566-7B177618F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FF720903-9B8D-1D45-F074-1C860ADB5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15E143BE-077A-A911-89FE-B05EFC1F6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184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042AAD99-8471-9444-880A-711D1B9FCD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0729A9-229D-694B-A45E-7847C577A27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A3D6B6F9-2992-CE43-86AB-E40BFD70B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314986CC-DB7D-6B40-818D-7CA893C6A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9CB97411-23EE-5440-95BB-90E352199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74B712-D883-294F-A23C-489C75BDDEC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DFC6D8F3-2271-5F45-B04B-F3FDFB9BFC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9929AA4-8ACC-6944-9147-3EF58912A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Total masses of individual components integrated in a sphere of radius R. Dotted line: bulge; thick solid line: disk; dash: halo; and long dashed line: their sum.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9B662F22-D064-3942-9064-E719F90D9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9F12B6-D2D2-AD40-BA10-C5CF66399D5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B2C22225-3FD9-324A-BD1E-843F8C674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969FE1D-BCB6-784A-9E45-0FBB6CEC9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94AC57BD-42D6-3F45-9E75-C58D510C3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0E1E13-39ED-F444-A173-4F78F73441B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3878E451-B1B1-3A4A-98EB-0E53CA218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3363B60A-C9BC-944F-99E8-18DD894A5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F18F24C0-3497-5946-91CE-6E9AB3883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BD0F30-804D-744D-8191-99EA3F881F8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A294B9A-2266-F747-B13B-B6B6A70FE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8CE66C34-0738-B247-9A5C-E9648F9E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note cutoff at 100 km/s instead of 0 km/s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F18F24C0-3497-5946-91CE-6E9AB3883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D0F30-804D-744D-8191-99EA3F881F8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A294B9A-2266-F747-B13B-B6B6A70FE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8CE66C34-0738-B247-9A5C-E9648F9E7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mid-infrared </a:t>
            </a:r>
            <a:r>
              <a:rPr lang="en-US" dirty="0"/>
              <a:t>P-L relations key … you can see the Cepheids far away</a:t>
            </a:r>
          </a:p>
          <a:p>
            <a:endParaRPr lang="en-US" dirty="0"/>
          </a:p>
          <a:p>
            <a:r>
              <a:rPr lang="en-US" dirty="0"/>
              <a:t>Rotation curve of the Milky Way for Cepheids assuming </a:t>
            </a:r>
            <a:r>
              <a:rPr lang="en-US" i="1" dirty="0"/>
              <a:t>R</a:t>
            </a:r>
            <a:r>
              <a:rPr lang="en-US" baseline="-25000" dirty="0"/>
              <a:t>0</a:t>
            </a:r>
            <a:r>
              <a:rPr lang="en-US" dirty="0"/>
              <a:t> = 8.09 kpc and </a:t>
            </a:r>
            <a:r>
              <a:rPr lang="el-GR" dirty="0"/>
              <a:t>Θ</a:t>
            </a:r>
            <a:r>
              <a:rPr lang="el-GR" baseline="-25000" dirty="0"/>
              <a:t>0</a:t>
            </a:r>
            <a:r>
              <a:rPr lang="el-GR" dirty="0"/>
              <a:t> = 233.6 </a:t>
            </a:r>
            <a:r>
              <a:rPr lang="en-US" dirty="0"/>
              <a:t>km s</a:t>
            </a:r>
            <a:r>
              <a:rPr lang="en-US" baseline="30000" dirty="0"/>
              <a:t>−1</a:t>
            </a:r>
            <a:r>
              <a:rPr lang="en-US" dirty="0"/>
              <a:t> (model 2). Red data points represent high-mass star-forming regions (Reid et al. </a:t>
            </a:r>
            <a:r>
              <a:rPr lang="en-US" dirty="0">
                <a:hlinkClick r:id="rId3"/>
              </a:rPr>
              <a:t>2014</a:t>
            </a:r>
            <a:r>
              <a:rPr lang="en-US" dirty="0"/>
              <a:t>). Gray data points are taken from </a:t>
            </a:r>
            <a:r>
              <a:rPr lang="en-US" dirty="0" err="1"/>
              <a:t>Sofue</a:t>
            </a:r>
            <a:r>
              <a:rPr lang="en-US" dirty="0"/>
              <a:t> et al. (</a:t>
            </a:r>
            <a:r>
              <a:rPr lang="en-US" dirty="0">
                <a:hlinkClick r:id="rId4"/>
              </a:rPr>
              <a:t>2009</a:t>
            </a:r>
            <a:r>
              <a:rPr lang="en-US" dirty="0"/>
              <a:t>) and are rescaled to new (</a:t>
            </a:r>
            <a:r>
              <a:rPr lang="en-US" i="1" dirty="0"/>
              <a:t>R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l-GR" dirty="0"/>
              <a:t>Θ</a:t>
            </a:r>
            <a:r>
              <a:rPr lang="el-GR" baseline="-25000" dirty="0"/>
              <a:t>0</a:t>
            </a:r>
            <a:r>
              <a:rPr lang="el-GR" dirty="0"/>
              <a:t>) </a:t>
            </a:r>
            <a:r>
              <a:rPr lang="en-US" dirty="0"/>
              <a:t>using formula . Solid and dashed lines show the best-fitting models (linear and universal, respectively).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341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23E481AD-7958-874F-9B55-A0110F3BF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32FA84-ABDA-7C45-B2E3-9F725050CE6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D592B371-AF86-2640-AD55-3AF82DEBA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04619158-2470-AB4D-B459-0A38C3172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19FD8B84-46F7-6240-B371-7816C5B70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D8B67-24B1-E54C-91B6-F909D22915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A4783DC-DE7C-C84E-8DB3-A9F703A4A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9C49D29-2BBC-304F-BB84-DA6913D9D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14FEBF1-1D86-9943-BDE9-8A34D7EE8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ED666-1648-7F41-9265-3451281FCC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E00A120-1587-9B4E-8876-2E3702740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E3868A46-9594-BB49-8E2D-70C77055D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squares in top panel are VERA results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error on TOTAL mass is truly ABSURD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6C72BD9B-D4B5-EFB3-9BE6-FD0A365043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CBC0A8-C79F-9A45-AD61-AC8C85A221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CDCCA847-D5A1-6940-2763-85A64C886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94D4781-3359-33F9-5B92-A63C40C97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1 inch = 3 kpc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7D76E4F5-91C9-DF48-9CE0-126FA0B72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381D6-E2E0-6E4D-BA4E-406AE838CB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028B9D7-B52F-B146-B3F5-1C45411D9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A62FC93-62D0-3043-94DB-8690B7A9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ANSWER: all phases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7666831C-B981-FA4D-B60E-148FA3348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8B1671-883C-4C42-B0A9-27BFDCD7E1B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51E3EBA7-75AC-4E48-980A-013B910930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6DB136D-E26C-BD42-9C36-3FEDF43A1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7D76E4F5-91C9-DF48-9CE0-126FA0B72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6381D6-E2E0-6E4D-BA4E-406AE838CBB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028B9D7-B52F-B146-B3F5-1C45411D9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A62FC93-62D0-3043-94DB-8690B7A9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Medan uses 1.7 million stars from GDR2</a:t>
            </a:r>
          </a:p>
        </p:txBody>
      </p:sp>
    </p:spTree>
    <p:extLst>
      <p:ext uri="{BB962C8B-B14F-4D97-AF65-F5344CB8AC3E}">
        <p14:creationId xmlns:p14="http://schemas.microsoft.com/office/powerpoint/2010/main" val="338188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F551-09AB-D029-D061-8B1F51E8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A070F257-ED2A-6AA8-59E7-0A383EA8B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381D6-E2E0-6E4D-BA4E-406AE838CB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BD09D95D-F21D-7FF4-C2D7-71B0F96E7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32F3007-A3FC-5F6F-914A-F73E56C45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72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7D76E4F5-91C9-DF48-9CE0-126FA0B72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6381D6-E2E0-6E4D-BA4E-406AE838CBB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028B9D7-B52F-B146-B3F5-1C45411D9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A62FC93-62D0-3043-94DB-8690B7A9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65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7D76E4F5-91C9-DF48-9CE0-126FA0B72A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381D6-E2E0-6E4D-BA4E-406AE838CB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028B9D7-B52F-B146-B3F5-1C45411D9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A62FC93-62D0-3043-94DB-8690B7A91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bubble data not fit --- unrelaxed young structures and thick disk stars</a:t>
            </a:r>
          </a:p>
        </p:txBody>
      </p:sp>
    </p:spTree>
    <p:extLst>
      <p:ext uri="{BB962C8B-B14F-4D97-AF65-F5344CB8AC3E}">
        <p14:creationId xmlns:p14="http://schemas.microsoft.com/office/powerpoint/2010/main" val="101005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320042-BF25-9E43-9ADF-CD8E29726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8A586-57A7-5D40-92FF-C3D2956A6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FD14E-F3DE-E140-AD16-F2333D2AC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38192-3F3F-DC4A-9272-8DBAFC436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6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AA36DA-97CB-5B47-A922-315C73FA8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EC1C35-BF7C-3248-A690-F1D02A570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48BDF7-E05B-1C44-8B0D-66E29C463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1B19-F373-BB48-AA96-C4893E83C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92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32520A-51FE-6441-A9F3-0275354FA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898F92-871D-B04C-B20B-5230B38BF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46748-9F6F-A34B-9800-B15A1F50F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B29E-65B2-E34F-827F-AD2FD360F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4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13099-1374-7346-A9F3-268B2BCB8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FF58D-B2E8-9E4D-BFCD-0F2919801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1D3DCB-50AD-2A42-8768-A41936624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9F1BE2-7E60-484A-8A6A-3D5C0DFB5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1823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30488B-E491-9B43-9A65-D2062CE118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2461D-B726-444E-9604-8BE2A7ACC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C60373-EF46-4743-A128-63ADF0F27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4A5FD2-DB28-1B47-97B7-04F9CF2CE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90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D8402C-87D7-FD4E-962D-4FD0FC4CC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B1143C-D0A7-A745-8671-4920D7BB1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247916-C6C3-6542-B576-E5B210FCD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47DE89-67DF-CC47-B479-B2163ECFD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2895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F7294-3657-6741-B5EE-558D15876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CD64E-8E5A-0041-BF9C-80A6486F9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42D15-CA3E-4244-873B-E92BC5FB1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A92621-FE5A-0341-90DC-CC877F7A7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5473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CF2FB8-8DA0-BB46-9330-9E0D72BE9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317A5E-DEA7-234D-9E90-F7FFC7136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B79C4A-080D-0C4B-8F1F-5B3BD96717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4F3C19-7962-7141-851F-B9E09D421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598070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1AEA39-2733-7A45-98BB-47AAB3FB0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5F7409-EB53-684F-9A6A-0B96AC0FD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390924-B092-A449-B28C-348BFF9EB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B03AB-DB78-8944-9EF5-5DA08885E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804377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97B36E-E448-A24A-8294-9357434C54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DEC83A-7856-1B4E-915E-0D71EC754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303304-C741-5B4D-9BB1-D3BCEA8D8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563FD9-2E5B-3B48-83BB-3BC4741FE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32753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722FA-CA24-4147-8AC9-329597049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09250-2C27-6948-A251-12A6831EC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818B0-4293-1744-B414-BD10D446D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C5A4EC-4817-6349-B95F-5B88D42E8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2717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895EDF-D145-C04F-B67E-0DE0B9699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14D591-C796-A542-BC14-5E25AF9A8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BA0F05-56D7-D241-A208-207601E86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0FE6-CDDC-6346-A055-C396F3D1E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8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417F5-91FC-724B-AFCD-AEA759190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F3569-CA24-2247-BD1A-C1FBD50B9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B5FC9-C138-7349-821A-148817405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A8C30D-D788-AD4A-B38D-8C7143881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7082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5A71C-8352-DE41-83AA-BFB6E9F15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1C9EC3-798B-1B46-99DD-C9F8E7724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7AC8D-567F-1D46-87CD-3C44CB50D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D50DB7-13CF-7B48-A3FA-6533F247E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23815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5F7DF-AFCC-3A42-B65A-F66E5838E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55E3B-EA68-6942-BAB3-959166042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5D70DB-DE37-3040-ADFB-3C28EBAC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B064C-58C7-AD49-9F72-508C4188B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383306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2849-8AB7-1E40-8698-6D16EE97E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A7A92-B144-2F40-9CB2-E709F6B61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7E2E-BB26-1C4E-A539-C4FF30B13A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A8D509-EF82-914E-AC2A-2CBB83D5B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35926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28B8EC4-701F-8F49-9910-0B473E8E2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ABE2D7-2395-DE4E-B432-BADE7080E7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9BCCD36-C490-AD4C-9312-9B0B120BB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33C9A4-FE3A-DE40-9904-4D413E716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01360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128290-C9D6-9F4B-AB0B-CBAC5F6BC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2FFEEC-C018-5A47-BEE8-A9C1DF876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50D23C-71B1-D943-A99E-03EA473ED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515D08-5FA1-E34C-ACEC-2E0EDC746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25815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F304A-9B46-2E4E-A776-D6893AED3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DAE96-F447-E34E-9D2D-4C905F826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3B1CBE-7DD5-4A45-94F0-554B836D9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1B5EE4-186C-E841-BAB2-9C1CB5825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270161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CC12C-A8D0-724F-AFA7-BBDA3F7FE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D9743-60CA-934E-AFA8-3DA305F09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848A52-9D24-6E4B-B542-2E52FD84A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5CA89B-46CF-864E-A928-8B839DA8C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47360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CB4B0-6165-074E-A9F3-BAEBAC3A2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3D7C5-DF07-514B-B1F8-E0959F9DD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B99A2-9721-FA49-ADAD-410A0EC67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4FE78B-E121-9C4D-A806-6F451A09A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136838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17EBD7-61C0-B743-9641-C80ADA9B6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63EF6E-E688-6146-BE16-5498B0EC3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1BC3FF-B2EC-BF41-AE3C-DD82B3828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68F367-1237-444A-AD89-95087FB43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3164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42E3E2-69DA-2946-BB73-43672C447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FC434-A099-7841-B25E-0360DB053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CEDE9B-3A4F-3A47-9AEF-C30C639C1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B95A-4DDF-4D40-AF8F-8001E10DA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385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931F6C-F971-E042-819E-BDAE38023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EB40F5-1764-6049-BB37-70472B51B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D30493-B60F-6C43-BCEA-0AF39D67C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43B81E-883A-F340-9B42-8AD96A3F2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893040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D3C9CE-8E99-0D4E-9047-0B81BF614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8A362C-C9EC-C943-A945-3791A3812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E503F8-FEFC-A24A-A614-A56492B38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67A438-420F-9E40-99CA-4940192735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23590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ACFA3-252B-CA40-8CD3-F4BBDBB50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59D34-0A19-F043-BDA1-BBDA4837A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2F32F-6489-F942-8B44-D7A743B66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15ABFB-39D4-6940-ADFB-E80407C0F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17152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4A2F2-7F85-DF4D-9150-62D1BC20E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43B68-EA64-7040-A291-BB8737FBA8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F38D9-5F8C-094A-AC6F-0703DEB9B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374EE0-BBF0-1C45-B05A-26847DC24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91518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B34E6D-0BD1-3841-882D-BF8869CC3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8A6893-CAAB-2A4B-A2EB-93D734416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29AC84-EBD6-054A-96F3-C85988712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B9D66C-668B-DE4D-8A06-8B54944A8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80486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F0458-0B93-F345-9575-E2513464F5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2A3BF-942E-9347-913A-B9012A510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4793BA-B586-B849-B03E-B2D66AA2A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F4C89C-7FFA-A845-A82E-645E2CA9D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726629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ECC8A-70FC-954A-BCF9-D9E5DAF904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EBFFD-3B6F-7C43-98C7-44374790F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06D7C-53E2-714F-BA6B-4DB874D82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66B9B6-63E1-7A4B-AE60-53D04C6AE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13838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32F965-3389-AE41-8887-5EC01899A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628E44B-6A59-CB49-998C-3AE90B014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DAC76AB-EE10-2F45-87E1-4D122C72B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976075-D152-5D4E-90E8-388867C2D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79542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2FF9A-523D-034F-8BBC-3C82F24BB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136F8F-A625-5440-B209-030464009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3E2F7-5FB1-5549-A484-237966561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35FBE-26F1-6447-9A28-2897CB071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92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B7FB1E-F5B9-964F-A35E-2079F42A8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F3E14-806A-5146-B534-5433A1022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38358-5E18-F448-87CD-87A8A1786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89B5-AFAC-2B41-BE50-3B3A7C4FD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13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2660A-A039-A146-962A-33E11D0FD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C3D05-4053-1448-90B5-4721CF01F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A12F8-7F5F-8846-83B1-B0B93914D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80B0-9F48-0646-8BA9-1C5988781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034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5DCFA2-8B77-D641-8FA7-98AE7814F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EFC0A-E68E-C84B-977C-23DCA889E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1DBCE-FEA2-C345-8689-E5F97FFE4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BAF6-68E7-A045-B344-391A8E4C9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262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07250-7332-C04F-BFE9-7F196C773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E9A5B-82BA-5047-A91B-39EB6639E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3306-C222-7A49-B1D0-8826A3173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4C6C-91D8-6246-AC66-14B1AEAED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80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F4904F-2FBE-D149-ABD4-7F8D4C6F1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934454-5307-4042-ABC3-D67A59475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EF150C-FA67-EC42-8E8E-F0A90EC09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9313-E94F-FD4D-8748-F9167F0E6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822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94F378-1C68-B54F-9D7C-50EAD181D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AC5E3A-9434-A14A-89D8-AB9DDCF96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C638CC-FCEF-AA4C-B440-E9689E7F2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EB34-1AEA-DE4E-95DF-86D060240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121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FBB9A4-91B6-FC4B-AC33-5C7B91663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D1DE1C-1F92-6246-A566-0AE741B46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80555C-2D5F-154B-800F-9B2AD1B0B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91F3-953C-DB47-A1A6-791F209C9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87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AA655-CABA-D648-B172-AE1EBAC30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F6225-E419-6D4B-9A49-7DB9C2F56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CEBD7-780F-B64D-A21C-AB8EA7680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48F3-004B-974E-977A-1F1D83312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195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13F0D-454C-4840-A513-26F848F47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F8907-9971-A94A-A038-1F6804D82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07998-9943-894D-AC6C-DA6C68AE1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776F-D273-6940-BCD4-C9D1B55C9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62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45339D-5A54-1044-8AD5-8C5DB0AB7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418F2-6A62-C441-B6FA-B196FBF59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3D4FD7-5693-3F4A-883D-D2F230C71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EDD2-1DE9-B04A-B742-560BEC7D6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76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96C790-6118-3348-A77E-95A7ED6E3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BE3E8-5D4E-8041-BA0C-75F1D8674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65C455-AA4C-9E42-B58F-10293F9B4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5242-0A89-DE4F-994F-F8DF433DF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97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8760BC-A789-4D4D-BCB2-63F4A2F875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E5C6B9-8F50-BC4C-B905-8C4D30A7D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C31D17-98AE-124E-AC04-94C9A6CA0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4EA1-E457-BE48-BBE7-C3BE52872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75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D7D582-AD32-DE4D-A878-65A14607F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0F2D77-1733-3540-BF01-144B54EA6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5BD2CF-FCB3-3947-9055-C483F3EF0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08F93-516F-1649-A359-E2AB3AC0C1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256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FF800-475D-1746-B71A-9753F21E1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7BF18-CA02-5344-8119-29FF0BD29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BA2D3-3B07-7741-AC1F-8FDB10B94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300B-3823-9649-99D2-D0DC95042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358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75F7A-7A61-A049-82F1-3B5FDAB1E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133FF1-1BC1-D34F-91AB-500E11ADF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9B246E-210A-894A-8618-4FB019B97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FB91F-E2A0-6547-AAE4-B5DF2F184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408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354AD-B191-644F-BA53-3F6DD2F35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1C008-4A70-9945-854D-10383F119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2CE6F-FB12-E54C-A702-C728CCAAE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51CC2-1D5A-4044-B624-7F5C2E435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933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0F5796-A6F2-734A-AB0B-6F9A52E4E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5BEBD5-0F9E-E648-93B9-2003E4331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3B2414-E15C-9B47-8553-375290097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F91C-73E8-CB4B-A63C-E26ED7F09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088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94FFB4-AC98-D34D-967C-7481A40ED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226B26-9E2F-494B-9A7B-A70BEFB0E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6EDD10-1382-C04A-AB67-A5BA9D4D8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371F-7983-7B4C-8728-11E43ABE8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570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DB2485-4294-9D41-A4E1-1985EB20F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3204C7-1805-C041-A826-C52997ED3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3B5E6B-584C-AA44-80A7-BA9FA17C3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7568-0426-5E43-A8C1-3074C7357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103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E20481-B210-E440-8687-26CD91A29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FB852B-EE65-784B-9B39-627ED00B9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1DB10-CA83-9442-AA5E-083CC83C4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9C6D7-4718-634F-96D0-AF463053E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185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BFB14-53F9-CB45-A25A-600CAE592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AD0FA-BCF0-B846-8363-AA81909EE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CD261-9E0E-D149-BB11-076ED4BC3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5004-D157-6449-A2F9-76CFF4AE6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39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473786-6830-004D-BAA3-F2D64FB14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955214-BF85-3B47-88CC-9195400F4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50BE9-A41A-2C40-BE5A-4C751FB5C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DB86-2053-CE42-B179-2E1C6CC57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113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52673-6826-2B41-AE41-4CCBDF354A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AB1C22-F638-D84F-946A-642205BE2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B4706-87D2-C646-80B7-2E2A55EB4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DD2F-84EF-814F-ADAF-1916CE309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7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445E84-0CD4-F44B-9B35-B2CF58D5B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D1A1E0-C76F-DB41-A08E-CFA92B7F3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52C3F-FAD5-8D4C-9A34-5B9E5DB55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D8F9-BC7F-C24D-8AB7-2E290284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723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06C93-48E0-D94A-AB38-1444A9F58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7F1BA3-035F-B642-8A01-CD6B10B99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478AC2-1AFD-A64D-93D9-2BEB473DC1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DB73-9CA0-AA4A-BA06-802E0ACCD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189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39D66-51B6-FD4F-981C-E44C2A42E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B5E742-DCB6-0F42-9068-48C3BD173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3DF480-937C-1C4C-AEC2-9C6BC0204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0051-5E27-4C4E-BE30-A58230CAD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939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D682DD-8BCE-2C41-B210-DE8DCAEEB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920706-EAD1-8E4B-9840-5DEA86DFE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4BA8F8-A16A-4645-921C-8CCD220BD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81D6-B2D9-9B44-84F0-6A10961E5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34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99602-8A13-9C4B-99D5-F276A6412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84197-6238-AD45-B5F4-AEDE33066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6F725-5BE2-FB4A-8021-EE4DA5A13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E70C-C63C-5340-81E9-518146E27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809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397F0E-3D0E-DC44-97FC-976F73164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13E7A8-FD30-8747-824B-97979DCC99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DB657C-2BD0-1B4E-B6DC-98C4F8396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59DF-AE52-0E4B-90EA-5ACED80D8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229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4923BF-15FF-C440-9A3E-DE3778371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7098FD-40CA-BE49-A685-F4AD7729C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A9CE71-BED5-914F-8BFB-40D321B8A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9088-64BA-2E47-809E-648F8B1D2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889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D171440-3F34-4748-B097-3AC49EBA8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53EC8D-C1A4-4846-8672-7D92CA1A8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D4D921-42F4-9740-9288-79798BE5D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6130-E7F9-7B49-BBD6-396AF93E9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825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1C04F-61DE-5949-A859-DE74EB21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7F54F-E5B5-474C-8030-F91D58AEA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26D82-1809-5C47-8D32-4CA454283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9142-74DB-0345-8EDB-57722942E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06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FF8B7-42F3-2747-907D-26C7471D7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B76E8-513A-9144-BECA-71161071A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28D55-5977-2845-8A6B-E20F9C9D4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6D2D-1987-8542-8EE8-00B73A3DC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6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AF40A7-FBD8-4342-AF7D-05B38CBF4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E0439-7B06-E04D-82E5-03339B979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A6FB07-3CBD-C24E-8199-1011BEC98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06DF-D2AD-3F47-9A20-DC2EAF0CC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83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A43281-C960-1B48-B638-D17C96049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EBE70E-3A66-D040-B3A6-EA34A62C2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AF56C2-1E35-CC45-B4E0-D18198D54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1DA6-B1E1-C944-92FF-17C830B81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386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405AA1-BC95-5B41-87D4-42774195F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997D21-2FC5-034C-8922-E5021744B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CE153-84E9-8C43-91F0-65EE95663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EF79-1418-9143-A852-56DFDC1DF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409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1A7069-A1FE-EC4B-8EB6-F6FF46181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D2E352-ACE5-D94B-A21B-531F4AF65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61BFD1-ADB3-3646-BE29-47647DB7C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71187-44A2-4E41-947C-6A25254CA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5054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5F1FA1-8559-E84D-AE94-5E9D249D7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FFD2A4-6C23-0E4E-9814-4F50B5DE5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515E07-A1E7-544A-AE45-EDCAE19D3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38F5-38C4-A645-870B-F4D19329C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0270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C662F3-5A0D-494B-A5B4-4D61EA437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8BDCA-F8C0-9646-9989-D8758DC8D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3BD0F-5B62-8B4E-9C2D-7F1DD74F1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2BB7-6555-5240-BB03-C7AFCA3BB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32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2B999-5173-4E4C-9389-BCEE2D33F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BB860-D49C-A147-8B28-34CDA7235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BE6F8-9D2E-B94F-B20D-2A2121952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5F1A-9B09-EE4A-9120-F8D176BDA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06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B09E93-5ACC-E34B-A335-47AA19317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5DB23E-75DD-B34E-8CD0-47AB9AB1F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B8D58B-02DC-7F46-B3C1-A593E9708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28BC-32F0-F844-8307-1CEA1DA6D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218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D958C5-C0AF-0A4D-985B-B88DC4E0F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DCDD96-894A-8243-8857-A382578BD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D092E8-4462-5640-AEFF-A02FE7FF1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FFA5-CB0D-3E49-9E5D-20D3B32F8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102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30902E-B397-5F4D-B83D-2E4234DD4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386FD2-56AE-B54B-AE2A-23177E349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727880-EBA2-E243-8E75-5877454A1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ECAFE-6282-A844-A054-BE1B4DDCB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745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C7A1C-58E5-3447-B685-8A55E3674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A074F-FDE4-D042-80AF-75EB12263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02B18-C802-5042-9694-292555474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03897-9F5A-5244-BB66-2B7DE225A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168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9DD2F-F5B5-194C-B444-62DEA19C2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21AE9-3780-D043-864A-8AB2D8419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EBCDE-9BAE-7A48-B55A-8AF0439D4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DB37-6DB7-284C-A72C-25082C8D1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01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3B519-6A46-DA4C-B558-6C16D9F78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F6814-C717-9142-9E3A-174FF166F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CF91B-4D8A-FD49-B7E5-0772B9617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8D3A-2CA1-C348-A271-3A4543245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032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2DA9C4-FCE5-9343-8525-CD549598F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9B874-F372-084C-86AA-21A203BCD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37363B-46D2-0044-89B4-BCF2B4FDA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545C-C9C8-894A-9886-D8A4A7FF2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07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8FD9EE-D5B3-964B-9B03-334A7E015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E9FA94-6712-AD4C-B990-613CAB763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839DE5-E682-0D4D-A0FB-A0A1642F0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F229A-025A-F74B-A156-ECBB6C6E1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511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71468E-6195-DFB2-098C-EBC62A7A5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F7967C-9796-1EF6-895D-BF775F86E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7FFA6-B420-EF01-0154-26A355259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8A454-033C-A049-A0F2-7FDF2211E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44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CF477C-9FF2-B933-9714-C3E029442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6554D4-C022-9F61-8832-1B36A8D5FB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57D4BE-E378-91AE-D478-8B0C29A95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0B41-36E2-DF4E-838A-63365CE2A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930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26DA90-3711-18AC-9A73-9D3B810B6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5E2B1-9094-CB27-9C07-94C46C027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B459B5-F5BC-CA05-4F27-BBE8A5ECA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1C79-E03C-8642-83E8-1BC9FEB51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299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E26F6-39A5-19F0-094C-DFB8A21A6D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B758B-71A2-9C9F-849F-50773A1D2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AB6B7-5685-9593-FB28-36F9550BF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86C0B-F0DB-E242-830A-8A0BEFAA0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652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09D9D8-B358-0713-80BF-7E056D5D9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3CC359-D76E-853B-E472-FDD8DA88B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E75871-0A3E-AC7B-6209-906209205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D9D4-C11E-C14F-A10E-41CE99182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3784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CF8B4A-633C-0C89-D61D-196E59DB9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9AA8B7-3578-34B3-0433-B63613A5A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3D7DF0-6436-C12C-CA3D-66D3E75185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5419-D7B4-314B-8624-100C85071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1588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41BF5B-CDA4-3F01-607B-A0FC5A9FA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3D6A66-2524-9C5A-5026-D846AB3D5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CABE14-9B0C-19CD-A88C-D51377CB2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9D6E-75DA-C64E-86B4-04BA83ABB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9113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EF0A4B-05A2-358C-DA1A-FA06AAD9D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45C20-FFB1-F599-6544-D16387306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7259D-2254-C169-7346-AE3BAA998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5068-0FE6-3E43-9A77-1BE689750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6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AEC10-0021-0C47-99C1-5ADAAE455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D9B69-8D13-BF49-AB1D-8811D56C7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AE1C4-6A63-5048-82BE-3BE3215B3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572F-701F-1D45-B816-0F43978F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245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807D0-DA0A-EB3A-01D0-3E30E482A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A3E16-3B3F-863E-050A-AE9CF9277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AB546-7868-E55C-299A-AC8236E45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42C6-399E-6B44-A445-CC02528B3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739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E68E82-F845-F154-E79A-EB4670F22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A1CD1-0DB8-3558-82E6-4B3CCB693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62B41-E419-9825-CF0C-D3B2D4D1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03657-B171-BB4D-8CE1-6C4C5F8C7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441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0B4918-490C-63BC-6D4C-697B31C6E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AC9840-A23B-06D5-6ABA-443A45610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A3C59F-A439-0307-B6D9-6E599E3BE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439D-E96F-AD4D-A95A-7D460C8DC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9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643CC7-DAD6-6446-95F7-29F912912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59E776-F5CB-404A-8EB8-B74387EEA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F5216CCD-A695-D04C-B568-CC368CF945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923F32E5-EE7E-A644-8BCB-49161F137E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53010347-413D-2945-982C-961178D193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409DA9-13FF-1B45-ABB2-9A31C8733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12" r:id="rId1"/>
    <p:sldLayoutId id="2147485613" r:id="rId2"/>
    <p:sldLayoutId id="2147485614" r:id="rId3"/>
    <p:sldLayoutId id="2147485615" r:id="rId4"/>
    <p:sldLayoutId id="2147485616" r:id="rId5"/>
    <p:sldLayoutId id="2147485617" r:id="rId6"/>
    <p:sldLayoutId id="2147485618" r:id="rId7"/>
    <p:sldLayoutId id="2147485619" r:id="rId8"/>
    <p:sldLayoutId id="2147485620" r:id="rId9"/>
    <p:sldLayoutId id="2147485621" r:id="rId10"/>
    <p:sldLayoutId id="21474856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D1912B-EEA3-AA4B-8182-2640B6A66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C6A8F55-16E4-B749-A34D-4E1CFF40C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CDB58D-6510-6648-AECC-441488AAAE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92B21F-F135-FF4D-98FF-DF211C8218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3EDB07-3762-2A48-9841-09DEA211FD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957C3F-633C-5E46-9AC7-DD7C7E914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  <p:sldLayoutId id="2147485667" r:id="rId12"/>
    <p:sldLayoutId id="2147485668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7641690-60A2-F54C-9C27-5D6354ADF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82BFDEF-B313-6C4F-B36A-1F7F905B1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5192BA-CC7A-D141-9F85-5EE8284AC8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4AE6C0-CF27-F247-AB31-6B287900A8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75D4F6-B8FA-5145-9BDD-46ADBDAAC1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3EF00E-C04E-C54A-AB56-3A3B482A3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9" r:id="rId1"/>
    <p:sldLayoutId id="2147485670" r:id="rId2"/>
    <p:sldLayoutId id="2147485671" r:id="rId3"/>
    <p:sldLayoutId id="2147485672" r:id="rId4"/>
    <p:sldLayoutId id="2147485673" r:id="rId5"/>
    <p:sldLayoutId id="2147485674" r:id="rId6"/>
    <p:sldLayoutId id="2147485675" r:id="rId7"/>
    <p:sldLayoutId id="2147485676" r:id="rId8"/>
    <p:sldLayoutId id="2147485677" r:id="rId9"/>
    <p:sldLayoutId id="2147485678" r:id="rId10"/>
    <p:sldLayoutId id="2147485679" r:id="rId11"/>
    <p:sldLayoutId id="2147485680" r:id="rId12"/>
    <p:sldLayoutId id="2147485681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DAD41BA-AEF7-BD4F-8DBB-47C5424F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A5988B5-32CA-FB4B-9771-BE0CCFA6C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372F48F4-020B-5D4D-8E11-A233D5C145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58802219-9790-DD42-AE7A-7EE5D48AE3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4795CBBA-43DC-F542-8DD5-F28B047411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CCC960-641B-9C44-8D79-B11EE82EE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772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683" r:id="rId1"/>
    <p:sldLayoutId id="2147485684" r:id="rId2"/>
    <p:sldLayoutId id="2147485685" r:id="rId3"/>
    <p:sldLayoutId id="2147485686" r:id="rId4"/>
    <p:sldLayoutId id="2147485687" r:id="rId5"/>
    <p:sldLayoutId id="2147485688" r:id="rId6"/>
    <p:sldLayoutId id="2147485689" r:id="rId7"/>
    <p:sldLayoutId id="2147485690" r:id="rId8"/>
    <p:sldLayoutId id="2147485691" r:id="rId9"/>
    <p:sldLayoutId id="2147485692" r:id="rId10"/>
    <p:sldLayoutId id="2147485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FB39BDB-E60B-344E-8A64-9E6055C72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DC3BE4D-A165-5044-8DC7-AA1A8B966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77AAD243-E047-7B4E-9B33-440299840E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F192A3FF-ACCE-EA48-93A0-78C898F7E0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D550BCEA-1140-2D4B-9FA9-A256F14683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DA0209-CEEA-B04C-90AC-DCFB9ECF0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476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1F2D6D-9DC3-4B4C-9EBF-ED8899903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2D0A11-EE1F-5F4F-9204-C60DABC1A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A99E545C-4194-1544-A8CC-7BBBDA40D7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66668C8D-5069-1446-8749-8E107A88E0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9BC109BE-FA59-B94E-AF6A-E0EA8BC487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87BA55F-7FE2-8C40-9AEF-E809FD86D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8529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D88FBEE-17CE-6B4C-A788-DD5845BB0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8C90CFE-E153-BB47-8BC2-9F247A944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25255722-5A79-9240-BDAF-C8A8D53712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F43E7569-C1D2-7140-AED9-81D02450A8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5A28DC54-4AC1-6945-BDC5-9347C94622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1BF4F6-F593-D549-A822-87002C1CC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1223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31" r:id="rId1"/>
    <p:sldLayoutId id="2147485732" r:id="rId2"/>
    <p:sldLayoutId id="2147485733" r:id="rId3"/>
    <p:sldLayoutId id="2147485734" r:id="rId4"/>
    <p:sldLayoutId id="2147485735" r:id="rId5"/>
    <p:sldLayoutId id="2147485736" r:id="rId6"/>
    <p:sldLayoutId id="2147485737" r:id="rId7"/>
    <p:sldLayoutId id="2147485738" r:id="rId8"/>
    <p:sldLayoutId id="2147485739" r:id="rId9"/>
    <p:sldLayoutId id="2147485740" r:id="rId10"/>
    <p:sldLayoutId id="2147485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154F252-924E-7EDB-BA72-DCF471AD2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3481BDA-E5D7-7E4C-D612-572BE6BBB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D10ED2C3-A78F-E77A-9C47-7A92821DD4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EDF9F5A7-E945-AF16-D4D0-0441BF963E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6934C3F6-903E-8DAE-A872-AD34F95338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F0933EB-4A72-8F41-B5A3-6374B7B65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6876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43" r:id="rId1"/>
    <p:sldLayoutId id="2147485744" r:id="rId2"/>
    <p:sldLayoutId id="2147485745" r:id="rId3"/>
    <p:sldLayoutId id="2147485746" r:id="rId4"/>
    <p:sldLayoutId id="2147485747" r:id="rId5"/>
    <p:sldLayoutId id="2147485748" r:id="rId6"/>
    <p:sldLayoutId id="2147485749" r:id="rId7"/>
    <p:sldLayoutId id="2147485750" r:id="rId8"/>
    <p:sldLayoutId id="2147485751" r:id="rId9"/>
    <p:sldLayoutId id="2147485752" r:id="rId10"/>
    <p:sldLayoutId id="2147485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24.jp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215B7E-AE0A-1B43-989E-1F636081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Milky Way Rotation Curve</a:t>
            </a:r>
          </a:p>
        </p:txBody>
      </p:sp>
      <p:pic>
        <p:nvPicPr>
          <p:cNvPr id="5" name="Picture 4" descr="A merry go round at night&#10;&#10;Description automatically generated with medium confidence">
            <a:extLst>
              <a:ext uri="{FF2B5EF4-FFF2-40B4-BE49-F238E27FC236}">
                <a16:creationId xmlns:a16="http://schemas.microsoft.com/office/drawing/2014/main" id="{DB9588AF-84C2-3440-9D68-778DC3E3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38200"/>
            <a:ext cx="3657600" cy="2707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BB4068-A1BE-DA46-9EAB-B8993CD4B615}"/>
              </a:ext>
            </a:extLst>
          </p:cNvPr>
          <p:cNvSpPr txBox="1"/>
          <p:nvPr/>
        </p:nvSpPr>
        <p:spPr>
          <a:xfrm>
            <a:off x="7543800" y="35052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Charlotte Leaper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461C7F-6AC6-6745-BCFE-862E13FD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7504"/>
            <a:ext cx="3657601" cy="270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3B26B4-51F8-2A46-8EB4-7EC9C0DF286D}"/>
              </a:ext>
            </a:extLst>
          </p:cNvPr>
          <p:cNvSpPr txBox="1"/>
          <p:nvPr/>
        </p:nvSpPr>
        <p:spPr>
          <a:xfrm>
            <a:off x="533400" y="647674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17F15A7B-CDB4-A544-ADAA-3A59A4C0B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3657600" cy="26911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7628DF-520B-F647-A6EF-878AFC0941ED}"/>
              </a:ext>
            </a:extLst>
          </p:cNvPr>
          <p:cNvSpPr txBox="1"/>
          <p:nvPr/>
        </p:nvSpPr>
        <p:spPr>
          <a:xfrm>
            <a:off x="533400" y="35052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space-</a:t>
            </a:r>
            <a:r>
              <a:rPr lang="en-US" sz="10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facts.com</a:t>
            </a:r>
            <a:endParaRPr lang="en-US" sz="10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245C9F3-A698-3244-B96A-50EBBD1D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77504"/>
            <a:ext cx="3655218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582C11-49E2-B64A-8A9A-BB85CB7AAAB0}"/>
              </a:ext>
            </a:extLst>
          </p:cNvPr>
          <p:cNvSpPr txBox="1"/>
          <p:nvPr/>
        </p:nvSpPr>
        <p:spPr>
          <a:xfrm>
            <a:off x="7696200" y="64770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(HST)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8C1562-98BF-0541-B85D-0667C169956E}"/>
              </a:ext>
            </a:extLst>
          </p:cNvPr>
          <p:cNvSpPr txBox="1"/>
          <p:nvPr/>
        </p:nvSpPr>
        <p:spPr>
          <a:xfrm>
            <a:off x="4876800" y="3801865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NGC 3949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96C3E2-A42A-374F-AB34-0AECD3BD8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8" y="838200"/>
            <a:ext cx="4563822" cy="4503411"/>
          </a:xfrm>
          <a:prstGeom prst="rect">
            <a:avLst/>
          </a:prstGeom>
        </p:spPr>
      </p:pic>
      <p:sp>
        <p:nvSpPr>
          <p:cNvPr id="102401" name="Rectangle 2">
            <a:extLst>
              <a:ext uri="{FF2B5EF4-FFF2-40B4-BE49-F238E27FC236}">
                <a16:creationId xmlns:a16="http://schemas.microsoft.com/office/drawing/2014/main" id="{2E3FD4F4-1EDF-9648-A953-74C5B6CF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Metallicities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07831-B4C1-9647-AF60-1B320DFB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638800"/>
            <a:ext cx="4953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How does metallicity change</a:t>
            </a:r>
            <a:r>
              <a:rPr kumimoji="0" lang="en-US" altLang="en-US" sz="2000" b="0" i="1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vertically?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1" u="none" strike="noStrike" kern="1200" cap="none" spc="0" normalizeH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i="1" baseline="0" dirty="0">
                <a:solidFill>
                  <a:srgbClr val="0080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en-US" sz="20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does metallicity change horizontally?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E5BB1-4005-2644-BB6B-DAA49B9D6553}"/>
              </a:ext>
            </a:extLst>
          </p:cNvPr>
          <p:cNvSpPr txBox="1"/>
          <p:nvPr/>
        </p:nvSpPr>
        <p:spPr>
          <a:xfrm>
            <a:off x="381000" y="5029200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00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Ivezic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1000" dirty="0">
                <a:solidFill>
                  <a:srgbClr val="0000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65569-E755-264E-BD41-5EA29A4F2DC6}"/>
              </a:ext>
            </a:extLst>
          </p:cNvPr>
          <p:cNvSpPr txBox="1"/>
          <p:nvPr/>
        </p:nvSpPr>
        <p:spPr>
          <a:xfrm>
            <a:off x="7435508" y="5029200"/>
            <a:ext cx="1327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Anders et al. </a:t>
            </a:r>
            <a:r>
              <a:rPr lang="en-US" sz="1000" dirty="0">
                <a:solidFill>
                  <a:srgbClr val="0000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0C750E-F75A-FC4D-8303-6CD5DBA84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020" y="854308"/>
            <a:ext cx="3819180" cy="30318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44E049-4B2D-8742-8041-86B9082B64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5963"/>
          <a:stretch/>
        </p:blipFill>
        <p:spPr>
          <a:xfrm>
            <a:off x="4876800" y="3977375"/>
            <a:ext cx="3581400" cy="7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9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215B7E-AE0A-1B43-989E-1F636081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Milky Way Rotation Curve</a:t>
            </a:r>
          </a:p>
        </p:txBody>
      </p:sp>
      <p:pic>
        <p:nvPicPr>
          <p:cNvPr id="5" name="Picture 4" descr="A merry go round at night&#10;&#10;Description automatically generated with medium confidence">
            <a:extLst>
              <a:ext uri="{FF2B5EF4-FFF2-40B4-BE49-F238E27FC236}">
                <a16:creationId xmlns:a16="http://schemas.microsoft.com/office/drawing/2014/main" id="{DB9588AF-84C2-3440-9D68-778DC3E3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38200"/>
            <a:ext cx="3657600" cy="2707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BB4068-A1BE-DA46-9EAB-B8993CD4B615}"/>
              </a:ext>
            </a:extLst>
          </p:cNvPr>
          <p:cNvSpPr txBox="1"/>
          <p:nvPr/>
        </p:nvSpPr>
        <p:spPr>
          <a:xfrm>
            <a:off x="7543800" y="35052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Charlotte Leaper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461C7F-6AC6-6745-BCFE-862E13FD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7504"/>
            <a:ext cx="3657601" cy="270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3B26B4-51F8-2A46-8EB4-7EC9C0DF286D}"/>
              </a:ext>
            </a:extLst>
          </p:cNvPr>
          <p:cNvSpPr txBox="1"/>
          <p:nvPr/>
        </p:nvSpPr>
        <p:spPr>
          <a:xfrm>
            <a:off x="533400" y="647674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17F15A7B-CDB4-A544-ADAA-3A59A4C0B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3657600" cy="26911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7628DF-520B-F647-A6EF-878AFC0941ED}"/>
              </a:ext>
            </a:extLst>
          </p:cNvPr>
          <p:cNvSpPr txBox="1"/>
          <p:nvPr/>
        </p:nvSpPr>
        <p:spPr>
          <a:xfrm>
            <a:off x="533400" y="35052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space-</a:t>
            </a:r>
            <a:r>
              <a:rPr lang="en-US" sz="10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facts.com</a:t>
            </a:r>
            <a:endParaRPr lang="en-US" sz="10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245C9F3-A698-3244-B96A-50EBBD1D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77504"/>
            <a:ext cx="3655218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582C11-49E2-B64A-8A9A-BB85CB7AAAB0}"/>
              </a:ext>
            </a:extLst>
          </p:cNvPr>
          <p:cNvSpPr txBox="1"/>
          <p:nvPr/>
        </p:nvSpPr>
        <p:spPr>
          <a:xfrm>
            <a:off x="7696200" y="64770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(HST)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8C1562-98BF-0541-B85D-0667C169956E}"/>
              </a:ext>
            </a:extLst>
          </p:cNvPr>
          <p:cNvSpPr txBox="1"/>
          <p:nvPr/>
        </p:nvSpPr>
        <p:spPr>
          <a:xfrm>
            <a:off x="4876800" y="3801865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NGC 3949</a:t>
            </a:r>
          </a:p>
        </p:txBody>
      </p:sp>
    </p:spTree>
    <p:extLst>
      <p:ext uri="{BB962C8B-B14F-4D97-AF65-F5344CB8AC3E}">
        <p14:creationId xmlns:p14="http://schemas.microsoft.com/office/powerpoint/2010/main" val="1097818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215B7E-AE0A-1B43-989E-1F636081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Milky Way Rotation Curve</a:t>
            </a:r>
          </a:p>
        </p:txBody>
      </p:sp>
      <p:pic>
        <p:nvPicPr>
          <p:cNvPr id="5" name="Picture 4" descr="A merry go round at night&#10;&#10;Description automatically generated with medium confidence">
            <a:extLst>
              <a:ext uri="{FF2B5EF4-FFF2-40B4-BE49-F238E27FC236}">
                <a16:creationId xmlns:a16="http://schemas.microsoft.com/office/drawing/2014/main" id="{DB9588AF-84C2-3440-9D68-778DC3E34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38200"/>
            <a:ext cx="3657600" cy="2707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BB4068-A1BE-DA46-9EAB-B8993CD4B615}"/>
              </a:ext>
            </a:extLst>
          </p:cNvPr>
          <p:cNvSpPr txBox="1"/>
          <p:nvPr/>
        </p:nvSpPr>
        <p:spPr>
          <a:xfrm>
            <a:off x="7467600" y="35052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Pearson Education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7461C7F-6AC6-6745-BCFE-862E13FD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77504"/>
            <a:ext cx="3657601" cy="270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3B26B4-51F8-2A46-8EB4-7EC9C0DF286D}"/>
              </a:ext>
            </a:extLst>
          </p:cNvPr>
          <p:cNvSpPr txBox="1"/>
          <p:nvPr/>
        </p:nvSpPr>
        <p:spPr>
          <a:xfrm>
            <a:off x="533400" y="6476742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www.atmos.albany.edu</a:t>
            </a:r>
            <a:endParaRPr lang="en-US" sz="10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17F15A7B-CDB4-A544-ADAA-3A59A4C0B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3657600" cy="26911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7628DF-520B-F647-A6EF-878AFC0941ED}"/>
              </a:ext>
            </a:extLst>
          </p:cNvPr>
          <p:cNvSpPr txBox="1"/>
          <p:nvPr/>
        </p:nvSpPr>
        <p:spPr>
          <a:xfrm>
            <a:off x="533400" y="35052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space-</a:t>
            </a:r>
            <a:r>
              <a:rPr lang="en-US" sz="10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facts.com</a:t>
            </a:r>
            <a:endParaRPr lang="en-US" sz="10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245C9F3-A698-3244-B96A-50EBBD1DE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77504"/>
            <a:ext cx="3655218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352AABE-5576-1342-8901-6E971C1C0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600" y="3733800"/>
            <a:ext cx="4035800" cy="29057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582C11-49E2-B64A-8A9A-BB85CB7AAAB0}"/>
              </a:ext>
            </a:extLst>
          </p:cNvPr>
          <p:cNvSpPr txBox="1"/>
          <p:nvPr/>
        </p:nvSpPr>
        <p:spPr>
          <a:xfrm>
            <a:off x="7696200" y="64770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 &amp; Hui 2018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3A28620-0AA3-D54F-AD7E-90A4CA9C1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702" y="3767607"/>
            <a:ext cx="4324497" cy="2717338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82B59BF-4AD7-1944-8CA6-77A1510E26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1" y="762000"/>
            <a:ext cx="3731418" cy="2811216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66C05C0F-E709-7C4C-A25B-D02C44442A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818328"/>
            <a:ext cx="4179178" cy="27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5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867522B-861C-8B47-B3F1-C295881B6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Rotation Curves</a:t>
            </a:r>
          </a:p>
        </p:txBody>
      </p:sp>
      <p:pic>
        <p:nvPicPr>
          <p:cNvPr id="106498" name="Picture 1" descr="rot.gif">
            <a:extLst>
              <a:ext uri="{FF2B5EF4-FFF2-40B4-BE49-F238E27FC236}">
                <a16:creationId xmlns:a16="http://schemas.microsoft.com/office/drawing/2014/main" id="{7ED2E46C-15AE-D04D-9A69-0528CABEE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7434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2" descr="Screen Shot 2020-02-17 at 10.16.23 PM.png">
            <a:extLst>
              <a:ext uri="{FF2B5EF4-FFF2-40B4-BE49-F238E27FC236}">
                <a16:creationId xmlns:a16="http://schemas.microsoft.com/office/drawing/2014/main" id="{A26823E8-FC1E-F64F-82F1-05F8E3BD8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058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100E7E87-44B5-714D-BA39-1AA979828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MW Rotation Curve</a:t>
            </a:r>
          </a:p>
        </p:txBody>
      </p:sp>
      <p:pic>
        <p:nvPicPr>
          <p:cNvPr id="108546" name="Picture 3" descr="tp1b.gif">
            <a:extLst>
              <a:ext uri="{FF2B5EF4-FFF2-40B4-BE49-F238E27FC236}">
                <a16:creationId xmlns:a16="http://schemas.microsoft.com/office/drawing/2014/main" id="{F8631719-CB64-FD46-AA4B-36F4544B6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0927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4" descr="tp2c.gif">
            <a:extLst>
              <a:ext uri="{FF2B5EF4-FFF2-40B4-BE49-F238E27FC236}">
                <a16:creationId xmlns:a16="http://schemas.microsoft.com/office/drawing/2014/main" id="{5A89BBB4-E1C9-FC4A-A3E9-5C15081D7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7244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Box 1">
            <a:extLst>
              <a:ext uri="{FF2B5EF4-FFF2-40B4-BE49-F238E27FC236}">
                <a16:creationId xmlns:a16="http://schemas.microsoft.com/office/drawing/2014/main" id="{943BB7A6-A6EF-F246-89B8-12A6AE97C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05" y="4953000"/>
            <a:ext cx="28847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= R</a:t>
            </a:r>
            <a:r>
              <a:rPr lang="en-US" altLang="en-US" sz="2000" baseline="-25000" dirty="0">
                <a:solidFill>
                  <a:srgbClr val="0000FF"/>
                </a:solidFill>
                <a:latin typeface="Wingdings" pitchFamily="2" charset="2"/>
                <a:sym typeface="Wingdings" pitchFamily="2" charset="2"/>
              </a:rPr>
              <a:t>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sin 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rad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= V</a:t>
            </a:r>
            <a:r>
              <a:rPr lang="en-US" alt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− V</a:t>
            </a:r>
            <a:r>
              <a:rPr lang="en-US" altLang="en-US" sz="2000" baseline="-25000" dirty="0">
                <a:solidFill>
                  <a:srgbClr val="0000FF"/>
                </a:solidFill>
                <a:latin typeface="Wingdings" pitchFamily="2" charset="2"/>
                <a:sym typeface="Wingdings" pitchFamily="2" charset="2"/>
              </a:rPr>
              <a:t>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sin 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rad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= (Ω</a:t>
            </a:r>
            <a:r>
              <a:rPr lang="en-US" alt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−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Ω</a:t>
            </a:r>
            <a:r>
              <a:rPr lang="en-US" altLang="en-US" sz="2000" baseline="-250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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000" baseline="-25000" dirty="0" err="1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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1077" name="TextBox 5">
            <a:extLst>
              <a:ext uri="{FF2B5EF4-FFF2-40B4-BE49-F238E27FC236}">
                <a16:creationId xmlns:a16="http://schemas.microsoft.com/office/drawing/2014/main" id="{BF198FE1-8C43-4942-AE11-C5CA3EF4B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743" y="877888"/>
            <a:ext cx="35323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Tangent Point Method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visible … starlight absorbed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radio … use HI clouds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don’t know distance to cloud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000" baseline="-25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rad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greatest at tangent point = C</a:t>
            </a:r>
          </a:p>
        </p:txBody>
      </p:sp>
      <p:sp>
        <p:nvSpPr>
          <p:cNvPr id="131078" name="TextBox 6">
            <a:extLst>
              <a:ext uri="{FF2B5EF4-FFF2-40B4-BE49-F238E27FC236}">
                <a16:creationId xmlns:a16="http://schemas.microsoft.com/office/drawing/2014/main" id="{D106553A-63DC-F74F-B9FC-639CC77A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29350"/>
            <a:ext cx="8389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you can map V</a:t>
            </a:r>
            <a:r>
              <a:rPr lang="en-US" altLang="en-US" sz="20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rad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 as a function of </a:t>
            </a: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which translates to R </a:t>
            </a: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... </a:t>
            </a: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but only for R &lt; R</a:t>
            </a:r>
            <a:r>
              <a:rPr lang="en-US" altLang="en-US" sz="2000" baseline="-2500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</a:t>
            </a:r>
            <a:r>
              <a:rPr lang="en-US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8" name="Cloud 1">
            <a:extLst>
              <a:ext uri="{FF2B5EF4-FFF2-40B4-BE49-F238E27FC236}">
                <a16:creationId xmlns:a16="http://schemas.microsoft.com/office/drawing/2014/main" id="{DFE255EF-8C89-0148-A787-897F9C27E9EC}"/>
              </a:ext>
            </a:extLst>
          </p:cNvPr>
          <p:cNvSpPr>
            <a:spLocks noChangeAspect="1"/>
          </p:cNvSpPr>
          <p:nvPr/>
        </p:nvSpPr>
        <p:spPr bwMode="auto">
          <a:xfrm>
            <a:off x="5943600" y="3352800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9" name="Cloud 13">
            <a:extLst>
              <a:ext uri="{FF2B5EF4-FFF2-40B4-BE49-F238E27FC236}">
                <a16:creationId xmlns:a16="http://schemas.microsoft.com/office/drawing/2014/main" id="{EC0781CC-B8CB-4646-9B6E-07E5A40447CC}"/>
              </a:ext>
            </a:extLst>
          </p:cNvPr>
          <p:cNvSpPr>
            <a:spLocks noChangeAspect="1"/>
          </p:cNvSpPr>
          <p:nvPr/>
        </p:nvSpPr>
        <p:spPr bwMode="auto">
          <a:xfrm>
            <a:off x="7848600" y="3352800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0" name="Cloud 11">
            <a:extLst>
              <a:ext uri="{FF2B5EF4-FFF2-40B4-BE49-F238E27FC236}">
                <a16:creationId xmlns:a16="http://schemas.microsoft.com/office/drawing/2014/main" id="{C91BCE53-3EE5-0449-976B-24913CC1141B}"/>
              </a:ext>
            </a:extLst>
          </p:cNvPr>
          <p:cNvSpPr>
            <a:spLocks noChangeAspect="1"/>
          </p:cNvSpPr>
          <p:nvPr/>
        </p:nvSpPr>
        <p:spPr bwMode="auto">
          <a:xfrm>
            <a:off x="6858000" y="2895600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1" name="Cloud 12">
            <a:extLst>
              <a:ext uri="{FF2B5EF4-FFF2-40B4-BE49-F238E27FC236}">
                <a16:creationId xmlns:a16="http://schemas.microsoft.com/office/drawing/2014/main" id="{2BE0E69F-2AF2-A543-8FC9-8CEC3682032D}"/>
              </a:ext>
            </a:extLst>
          </p:cNvPr>
          <p:cNvSpPr>
            <a:spLocks noChangeAspect="1"/>
          </p:cNvSpPr>
          <p:nvPr/>
        </p:nvSpPr>
        <p:spPr bwMode="auto">
          <a:xfrm>
            <a:off x="7239000" y="2895600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1E3EDED4-DCDD-D719-AFD1-5EB67988F1AC}"/>
              </a:ext>
            </a:extLst>
          </p:cNvPr>
          <p:cNvSpPr>
            <a:spLocks noChangeAspect="1"/>
          </p:cNvSpPr>
          <p:nvPr/>
        </p:nvSpPr>
        <p:spPr bwMode="auto">
          <a:xfrm>
            <a:off x="1562100" y="4104773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" name="Cloud 1">
            <a:extLst>
              <a:ext uri="{FF2B5EF4-FFF2-40B4-BE49-F238E27FC236}">
                <a16:creationId xmlns:a16="http://schemas.microsoft.com/office/drawing/2014/main" id="{9AB62255-F447-1B48-0E67-17CEA990EF81}"/>
              </a:ext>
            </a:extLst>
          </p:cNvPr>
          <p:cNvSpPr>
            <a:spLocks noChangeAspect="1"/>
          </p:cNvSpPr>
          <p:nvPr/>
        </p:nvSpPr>
        <p:spPr bwMode="auto">
          <a:xfrm>
            <a:off x="1040910" y="3200400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" name="Cloud 1">
            <a:extLst>
              <a:ext uri="{FF2B5EF4-FFF2-40B4-BE49-F238E27FC236}">
                <a16:creationId xmlns:a16="http://schemas.microsoft.com/office/drawing/2014/main" id="{E6B5FDCF-2899-A2CA-B2C3-01EE660EFB04}"/>
              </a:ext>
            </a:extLst>
          </p:cNvPr>
          <p:cNvSpPr>
            <a:spLocks noChangeAspect="1"/>
          </p:cNvSpPr>
          <p:nvPr/>
        </p:nvSpPr>
        <p:spPr bwMode="auto">
          <a:xfrm>
            <a:off x="525557" y="2396874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" name="Cloud 1">
            <a:extLst>
              <a:ext uri="{FF2B5EF4-FFF2-40B4-BE49-F238E27FC236}">
                <a16:creationId xmlns:a16="http://schemas.microsoft.com/office/drawing/2014/main" id="{2F2F122D-F76D-4247-E33C-00543A8D1738}"/>
              </a:ext>
            </a:extLst>
          </p:cNvPr>
          <p:cNvSpPr>
            <a:spLocks noChangeAspect="1"/>
          </p:cNvSpPr>
          <p:nvPr/>
        </p:nvSpPr>
        <p:spPr bwMode="auto">
          <a:xfrm>
            <a:off x="68357" y="1514307"/>
            <a:ext cx="457200" cy="457200"/>
          </a:xfrm>
          <a:custGeom>
            <a:avLst/>
            <a:gdLst>
              <a:gd name="T0" fmla="*/ 49668 w 43200"/>
              <a:gd name="T1" fmla="*/ 277040 h 43200"/>
              <a:gd name="T2" fmla="*/ 22860 w 43200"/>
              <a:gd name="T3" fmla="*/ 268605 h 43200"/>
              <a:gd name="T4" fmla="*/ 73321 w 43200"/>
              <a:gd name="T5" fmla="*/ 369348 h 43200"/>
              <a:gd name="T6" fmla="*/ 61595 w 43200"/>
              <a:gd name="T7" fmla="*/ 373380 h 43200"/>
              <a:gd name="T8" fmla="*/ 174392 w 43200"/>
              <a:gd name="T9" fmla="*/ 413703 h 43200"/>
              <a:gd name="T10" fmla="*/ 167323 w 43200"/>
              <a:gd name="T11" fmla="*/ 395288 h 43200"/>
              <a:gd name="T12" fmla="*/ 305086 w 43200"/>
              <a:gd name="T13" fmla="*/ 367781 h 43200"/>
              <a:gd name="T14" fmla="*/ 302260 w 43200"/>
              <a:gd name="T15" fmla="*/ 387985 h 43200"/>
              <a:gd name="T16" fmla="*/ 361199 w 43200"/>
              <a:gd name="T17" fmla="*/ 242930 h 43200"/>
              <a:gd name="T18" fmla="*/ 395605 w 43200"/>
              <a:gd name="T19" fmla="*/ 318453 h 43200"/>
              <a:gd name="T20" fmla="*/ 442362 w 43200"/>
              <a:gd name="T21" fmla="*/ 162497 h 43200"/>
              <a:gd name="T22" fmla="*/ 427038 w 43200"/>
              <a:gd name="T23" fmla="*/ 190818 h 43200"/>
              <a:gd name="T24" fmla="*/ 405596 w 43200"/>
              <a:gd name="T25" fmla="*/ 57425 h 43200"/>
              <a:gd name="T26" fmla="*/ 406400 w 43200"/>
              <a:gd name="T27" fmla="*/ 70803 h 43200"/>
              <a:gd name="T28" fmla="*/ 307742 w 43200"/>
              <a:gd name="T29" fmla="*/ 41825 h 43200"/>
              <a:gd name="T30" fmla="*/ 315595 w 43200"/>
              <a:gd name="T31" fmla="*/ 24765 h 43200"/>
              <a:gd name="T32" fmla="*/ 234326 w 43200"/>
              <a:gd name="T33" fmla="*/ 49953 h 43200"/>
              <a:gd name="T34" fmla="*/ 238125 w 43200"/>
              <a:gd name="T35" fmla="*/ 35243 h 43200"/>
              <a:gd name="T36" fmla="*/ 148167 w 43200"/>
              <a:gd name="T37" fmla="*/ 54949 h 43200"/>
              <a:gd name="T38" fmla="*/ 161925 w 43200"/>
              <a:gd name="T39" fmla="*/ 69215 h 43200"/>
              <a:gd name="T40" fmla="*/ 43677 w 43200"/>
              <a:gd name="T41" fmla="*/ 167100 h 43200"/>
              <a:gd name="T42" fmla="*/ 41275 w 43200"/>
              <a:gd name="T43" fmla="*/ 152083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rgbClr val="7F7F7F"/>
          </a:solidFill>
          <a:ln w="9525" cap="flat" cmpd="sng">
            <a:solidFill>
              <a:srgbClr val="00CC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730153-DFE5-0940-B352-4F680BD84058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Rotation Curve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642" name="Picture 6" descr="Screen Shot 2020-02-17 at 10.24.51 PM.png">
            <a:extLst>
              <a:ext uri="{FF2B5EF4-FFF2-40B4-BE49-F238E27FC236}">
                <a16:creationId xmlns:a16="http://schemas.microsoft.com/office/drawing/2014/main" id="{41B31530-63C5-0A4A-BA87-E5C40ECD1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TextBox 4">
            <a:extLst>
              <a:ext uri="{FF2B5EF4-FFF2-40B4-BE49-F238E27FC236}">
                <a16:creationId xmlns:a16="http://schemas.microsoft.com/office/drawing/2014/main" id="{13912849-9A45-454B-80F6-3C953F68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0" y="5834063"/>
            <a:ext cx="137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0000FF"/>
                </a:solidFill>
              </a:rPr>
              <a:t>Sofue</a:t>
            </a:r>
            <a:r>
              <a:rPr lang="en-US" altLang="en-US" sz="1600" dirty="0">
                <a:solidFill>
                  <a:srgbClr val="0000FF"/>
                </a:solidFill>
              </a:rPr>
              <a:t>+ (2009)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6D140E-B36E-5144-B566-9B5F433B4C53}"/>
              </a:ext>
            </a:extLst>
          </p:cNvPr>
          <p:cNvSpPr/>
          <p:nvPr/>
        </p:nvSpPr>
        <p:spPr bwMode="auto">
          <a:xfrm>
            <a:off x="993085" y="1078292"/>
            <a:ext cx="3168098" cy="4244215"/>
          </a:xfrm>
          <a:prstGeom prst="rect">
            <a:avLst/>
          </a:prstGeom>
          <a:solidFill>
            <a:schemeClr val="accent2">
              <a:alpha val="2425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7030A0"/>
              </a:solidFill>
              <a:latin typeface="Times New Roman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4990FA-2423-9844-9AED-3688C79C4696}"/>
              </a:ext>
            </a:extLst>
          </p:cNvPr>
          <p:cNvSpPr/>
          <p:nvPr/>
        </p:nvSpPr>
        <p:spPr bwMode="auto">
          <a:xfrm>
            <a:off x="4191000" y="1078292"/>
            <a:ext cx="4724400" cy="4244215"/>
          </a:xfrm>
          <a:prstGeom prst="rect">
            <a:avLst/>
          </a:prstGeom>
          <a:solidFill>
            <a:srgbClr val="FF0000">
              <a:alpha val="242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893A7060-10CF-1044-B48F-3F6E47F7F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756" y="4328595"/>
            <a:ext cx="16273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inner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tangent points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128577A9-DB72-CB41-9294-AF08C6EA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047" y="4321314"/>
            <a:ext cx="2037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outer curve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distance estimates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6" descr="Screen Shot 2020-02-17 at 10.24.51 PM.png">
            <a:extLst>
              <a:ext uri="{FF2B5EF4-FFF2-40B4-BE49-F238E27FC236}">
                <a16:creationId xmlns:a16="http://schemas.microsoft.com/office/drawing/2014/main" id="{D9337B8C-4A6F-5444-8FDE-637F4B1EE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82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Box 5">
            <a:extLst>
              <a:ext uri="{FF2B5EF4-FFF2-40B4-BE49-F238E27FC236}">
                <a16:creationId xmlns:a16="http://schemas.microsoft.com/office/drawing/2014/main" id="{9AAE70ED-F74E-4546-A25F-0F4FD3C46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5103813"/>
            <a:ext cx="8007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HI	open/reverse triangles, circles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	rectangles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CO+HII	diamonds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 stars	filled triangles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S269 star formation region’s parallax/proper motion = big dot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         189 ± 9 microarcsec = 5.3 kpc … same as Sun’s velocity … flat rotation curve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63FEF439-7939-0848-8320-FAC87F526B6B}"/>
              </a:ext>
            </a:extLst>
          </p:cNvPr>
          <p:cNvSpPr/>
          <p:nvPr/>
        </p:nvSpPr>
        <p:spPr bwMode="auto">
          <a:xfrm rot="12432872">
            <a:off x="3478213" y="2393950"/>
            <a:ext cx="566737" cy="1219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87A57C-0E4C-A045-842F-22DF93DEB282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Rotation Curve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D7424DF-9981-3040-BF3A-EE7F9BDADACC}"/>
              </a:ext>
            </a:extLst>
          </p:cNvPr>
          <p:cNvSpPr/>
          <p:nvPr/>
        </p:nvSpPr>
        <p:spPr bwMode="auto">
          <a:xfrm rot="8675862">
            <a:off x="6167438" y="2322513"/>
            <a:ext cx="566737" cy="1219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9" name="TextBox 4">
            <a:extLst>
              <a:ext uri="{FF2B5EF4-FFF2-40B4-BE49-F238E27FC236}">
                <a16:creationId xmlns:a16="http://schemas.microsoft.com/office/drawing/2014/main" id="{E181E46B-4DAB-1145-AA15-1E029E5C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0" y="5834063"/>
            <a:ext cx="137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0000FF"/>
                </a:solidFill>
              </a:rPr>
              <a:t>Sofue</a:t>
            </a:r>
            <a:r>
              <a:rPr lang="en-US" altLang="en-US" sz="1600" dirty="0">
                <a:solidFill>
                  <a:srgbClr val="0000FF"/>
                </a:solidFill>
              </a:rPr>
              <a:t>+ (2009)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vqKoE.png">
            <a:extLst>
              <a:ext uri="{FF2B5EF4-FFF2-40B4-BE49-F238E27FC236}">
                <a16:creationId xmlns:a16="http://schemas.microsoft.com/office/drawing/2014/main" id="{6892BF97-1B2D-C843-A21D-B99E169BA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45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0DED2AB6-39A3-6044-BBAF-7BBBEF83F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66800"/>
            <a:ext cx="389413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orbital motion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F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= F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mv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/r  =  GMm/r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3000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v(r) = (GM/r)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where M is the mass inside radius r: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M(r)  =      ρ(r) πr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dr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64E8AD58-BE0B-844A-96C3-B7520D0B1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Rotation Velocities</a:t>
            </a:r>
          </a:p>
        </p:txBody>
      </p:sp>
      <p:pic>
        <p:nvPicPr>
          <p:cNvPr id="172036" name="Picture 1" descr="Screen Shot 2020-03-04 at 4.35.26 PM.png">
            <a:extLst>
              <a:ext uri="{FF2B5EF4-FFF2-40B4-BE49-F238E27FC236}">
                <a16:creationId xmlns:a16="http://schemas.microsoft.com/office/drawing/2014/main" id="{0A57776A-A37A-1E45-8BF8-946386611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41960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B37A5566-F420-FA48-82B7-206F59AC9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5029200"/>
            <a:ext cx="65484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BUT, what *IS* is the mass inside radius r?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M(r)  = 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blackhole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+ M 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bulge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(r) +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disk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(r) +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halo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 so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v(r) = ( G[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blackhole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+ M 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bulge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(r) +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disk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(r) +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halo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(r)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] / r )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6" descr="Screen Shot 2020-02-17 at 10.24.51 PM.png">
            <a:extLst>
              <a:ext uri="{FF2B5EF4-FFF2-40B4-BE49-F238E27FC236}">
                <a16:creationId xmlns:a16="http://schemas.microsoft.com/office/drawing/2014/main" id="{41B31530-63C5-0A4A-BA87-E5C40ECD1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22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4F4FA183-AF4F-E446-8995-03A5CB2301D0}"/>
              </a:ext>
            </a:extLst>
          </p:cNvPr>
          <p:cNvSpPr/>
          <p:nvPr/>
        </p:nvSpPr>
        <p:spPr bwMode="auto">
          <a:xfrm rot="10800000">
            <a:off x="914400" y="2590800"/>
            <a:ext cx="566738" cy="121920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30153-DFE5-0940-B352-4F680BD84058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Rotation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1CFF996-1527-444A-B429-FCC55F4F2EB2}"/>
              </a:ext>
            </a:extLst>
          </p:cNvPr>
          <p:cNvSpPr/>
          <p:nvPr/>
        </p:nvSpPr>
        <p:spPr bwMode="auto">
          <a:xfrm rot="10800000">
            <a:off x="3548063" y="2590800"/>
            <a:ext cx="566737" cy="1219200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7B1B911-1B82-9246-BB85-7D878D183B3F}"/>
              </a:ext>
            </a:extLst>
          </p:cNvPr>
          <p:cNvSpPr/>
          <p:nvPr/>
        </p:nvSpPr>
        <p:spPr bwMode="auto">
          <a:xfrm rot="10800000">
            <a:off x="7815263" y="2590800"/>
            <a:ext cx="566737" cy="1219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    </a:t>
            </a:r>
          </a:p>
        </p:txBody>
      </p:sp>
      <p:sp>
        <p:nvSpPr>
          <p:cNvPr id="112647" name="TextBox 4">
            <a:extLst>
              <a:ext uri="{FF2B5EF4-FFF2-40B4-BE49-F238E27FC236}">
                <a16:creationId xmlns:a16="http://schemas.microsoft.com/office/drawing/2014/main" id="{13912849-9A45-454B-80F6-3C953F681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0" y="5834063"/>
            <a:ext cx="137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Sofue+ (2009)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5AAF7E8-7DD3-1B4E-BB27-2965A26C5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86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bulge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F64E3732-DD30-3649-AFF8-1286AA37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8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disk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58CE72B-4236-B346-A178-932F0EDF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86200"/>
            <a:ext cx="71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halo</a:t>
            </a:r>
          </a:p>
        </p:txBody>
      </p:sp>
    </p:spTree>
    <p:extLst>
      <p:ext uri="{BB962C8B-B14F-4D97-AF65-F5344CB8AC3E}">
        <p14:creationId xmlns:p14="http://schemas.microsoft.com/office/powerpoint/2010/main" val="126232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1CEC6-9E89-164E-86D5-BE8915EA85FA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Rotation Curve (</a:t>
            </a:r>
            <a:r>
              <a:rPr lang="en-US" sz="4400" b="1" kern="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Sofue</a:t>
            </a: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+ 2009)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34E6CA-37B9-2848-A288-AF8C684A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84169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bulge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     de </a:t>
            </a:r>
            <a:r>
              <a:rPr lang="en-US" altLang="en-US" sz="2000" dirty="0" err="1">
                <a:solidFill>
                  <a:srgbClr val="008000"/>
                </a:solidFill>
              </a:rPr>
              <a:t>Vaucouleurs</a:t>
            </a:r>
            <a:r>
              <a:rPr lang="en-US" altLang="en-US" sz="2000" dirty="0">
                <a:solidFill>
                  <a:srgbClr val="008000"/>
                </a:solidFill>
              </a:rPr>
              <a:t> (1958) surface mass profile:  </a:t>
            </a:r>
            <a:r>
              <a:rPr lang="en-US" altLang="en-US" sz="2000" dirty="0" err="1">
                <a:solidFill>
                  <a:srgbClr val="008000"/>
                </a:solidFill>
              </a:rPr>
              <a:t>Σ</a:t>
            </a:r>
            <a:r>
              <a:rPr lang="en-US" altLang="en-US" sz="2000" dirty="0">
                <a:solidFill>
                  <a:srgbClr val="008000"/>
                </a:solidFill>
              </a:rPr>
              <a:t>(r) ~ e</a:t>
            </a:r>
            <a:r>
              <a:rPr lang="en-US" altLang="en-US" sz="2000" baseline="30000" dirty="0">
                <a:solidFill>
                  <a:srgbClr val="008000"/>
                </a:solidFill>
              </a:rPr>
              <a:t>(−r/</a:t>
            </a:r>
            <a:r>
              <a:rPr lang="en-US" altLang="en-US" sz="2000" baseline="30000" dirty="0" err="1">
                <a:solidFill>
                  <a:srgbClr val="008000"/>
                </a:solidFill>
              </a:rPr>
              <a:t>Rscale</a:t>
            </a:r>
            <a:r>
              <a:rPr lang="en-US" altLang="en-US" sz="2000" baseline="30000" dirty="0">
                <a:solidFill>
                  <a:srgbClr val="008000"/>
                </a:solidFill>
              </a:rPr>
              <a:t>)1/4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          </a:t>
            </a:r>
            <a:r>
              <a:rPr lang="en-US" altLang="en-US" sz="2000" dirty="0" err="1">
                <a:solidFill>
                  <a:srgbClr val="008000"/>
                </a:solidFill>
              </a:rPr>
              <a:t>R</a:t>
            </a:r>
            <a:r>
              <a:rPr lang="en-US" altLang="en-US" sz="2000" baseline="-25000" dirty="0" err="1">
                <a:solidFill>
                  <a:srgbClr val="008000"/>
                </a:solidFill>
              </a:rPr>
              <a:t>scale</a:t>
            </a:r>
            <a:r>
              <a:rPr lang="en-US" altLang="en-US" sz="2000" dirty="0">
                <a:solidFill>
                  <a:srgbClr val="008000"/>
                </a:solidFill>
              </a:rPr>
              <a:t> = 0.5 kpc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     mass distribution spherical (really ok down to ~0.5 kpc)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     M/L ratio constant ≈ 7 M</a:t>
            </a:r>
            <a:r>
              <a:rPr lang="en-US" altLang="en-US" sz="2000" baseline="-25000" dirty="0">
                <a:solidFill>
                  <a:srgbClr val="008000"/>
                </a:solidFill>
                <a:latin typeface="Wingdings" pitchFamily="2" charset="2"/>
                <a:sym typeface="Wingdings" pitchFamily="2" charset="2"/>
              </a:rPr>
              <a:t></a:t>
            </a:r>
            <a:r>
              <a:rPr lang="en-US" altLang="en-US" sz="2000" dirty="0">
                <a:solidFill>
                  <a:srgbClr val="008000"/>
                </a:solidFill>
              </a:rPr>
              <a:t>/L</a:t>
            </a:r>
            <a:r>
              <a:rPr lang="en-US" altLang="en-US" sz="2000" baseline="-25000" dirty="0">
                <a:solidFill>
                  <a:srgbClr val="008000"/>
                </a:solidFill>
                <a:latin typeface="Wingdings" pitchFamily="2" charset="2"/>
                <a:sym typeface="Wingdings" pitchFamily="2" charset="2"/>
              </a:rPr>
              <a:t></a:t>
            </a:r>
            <a:endParaRPr lang="en-US" altLang="en-US" sz="20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     </a:t>
            </a:r>
            <a:r>
              <a:rPr lang="en-US" altLang="en-US" sz="2000" dirty="0" err="1">
                <a:solidFill>
                  <a:srgbClr val="008000"/>
                </a:solidFill>
              </a:rPr>
              <a:t>M</a:t>
            </a:r>
            <a:r>
              <a:rPr lang="en-US" altLang="en-US" sz="2000" baseline="-25000" dirty="0" err="1">
                <a:solidFill>
                  <a:srgbClr val="008000"/>
                </a:solidFill>
              </a:rPr>
              <a:t>bulge</a:t>
            </a:r>
            <a:r>
              <a:rPr lang="en-US" altLang="en-US" sz="2000" dirty="0">
                <a:solidFill>
                  <a:srgbClr val="008000"/>
                </a:solidFill>
              </a:rPr>
              <a:t> = 2 X 10</a:t>
            </a:r>
            <a:r>
              <a:rPr lang="en-US" altLang="en-US" sz="2000" baseline="30000" dirty="0">
                <a:solidFill>
                  <a:srgbClr val="008000"/>
                </a:solidFill>
              </a:rPr>
              <a:t>10</a:t>
            </a:r>
            <a:r>
              <a:rPr lang="en-US" altLang="en-US" sz="2000" dirty="0">
                <a:solidFill>
                  <a:srgbClr val="008000"/>
                </a:solidFill>
              </a:rPr>
              <a:t> M</a:t>
            </a:r>
            <a:r>
              <a:rPr lang="en-US" altLang="en-US" sz="2000" baseline="-25000" dirty="0">
                <a:solidFill>
                  <a:srgbClr val="008000"/>
                </a:solidFill>
                <a:latin typeface="Wingdings" pitchFamily="2" charset="2"/>
                <a:sym typeface="Wingdings" pitchFamily="2" charset="2"/>
              </a:rPr>
              <a:t></a:t>
            </a:r>
            <a:endParaRPr lang="en-US" altLang="en-US" sz="2000" dirty="0">
              <a:solidFill>
                <a:srgbClr val="008000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disk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</a:rPr>
              <a:t>    </a:t>
            </a:r>
            <a:r>
              <a:rPr lang="en-US" altLang="en-US" sz="2000" dirty="0">
                <a:solidFill>
                  <a:srgbClr val="0000FF"/>
                </a:solidFill>
              </a:rPr>
              <a:t> Freeman (1970) surface mass profile: </a:t>
            </a:r>
            <a:r>
              <a:rPr lang="en-US" altLang="en-US" sz="2000" dirty="0" err="1">
                <a:solidFill>
                  <a:srgbClr val="0000FF"/>
                </a:solidFill>
              </a:rPr>
              <a:t>Σ</a:t>
            </a:r>
            <a:r>
              <a:rPr lang="en-US" altLang="en-US" sz="2000" dirty="0">
                <a:solidFill>
                  <a:srgbClr val="0000FF"/>
                </a:solidFill>
              </a:rPr>
              <a:t>(r) ~ e</a:t>
            </a:r>
            <a:r>
              <a:rPr lang="en-US" altLang="en-US" sz="2000" baseline="30000" dirty="0">
                <a:solidFill>
                  <a:srgbClr val="0000FF"/>
                </a:solidFill>
              </a:rPr>
              <a:t>(−r/</a:t>
            </a:r>
            <a:r>
              <a:rPr lang="en-US" altLang="en-US" sz="2000" baseline="30000" dirty="0" err="1">
                <a:solidFill>
                  <a:srgbClr val="0000FF"/>
                </a:solidFill>
              </a:rPr>
              <a:t>Rscale</a:t>
            </a:r>
            <a:r>
              <a:rPr lang="en-US" altLang="en-US" sz="2000" baseline="30000" dirty="0">
                <a:solidFill>
                  <a:srgbClr val="0000FF"/>
                </a:solidFill>
              </a:rPr>
              <a:t>) </a:t>
            </a:r>
            <a:r>
              <a:rPr lang="en-US" altLang="en-US" sz="2000" dirty="0">
                <a:solidFill>
                  <a:srgbClr val="0000FF"/>
                </a:solidFill>
              </a:rPr>
              <a:t>+ </a:t>
            </a:r>
            <a:r>
              <a:rPr lang="en-US" altLang="en-US" sz="2000" dirty="0" err="1">
                <a:solidFill>
                  <a:srgbClr val="0000FF"/>
                </a:solidFill>
              </a:rPr>
              <a:t>Δ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          </a:t>
            </a:r>
            <a:r>
              <a:rPr lang="en-US" altLang="en-US" sz="2000" dirty="0" err="1">
                <a:solidFill>
                  <a:srgbClr val="0000FF"/>
                </a:solidFill>
              </a:rPr>
              <a:t>R</a:t>
            </a:r>
            <a:r>
              <a:rPr lang="en-US" altLang="en-US" sz="2000" baseline="-25000" dirty="0" err="1">
                <a:solidFill>
                  <a:srgbClr val="0000FF"/>
                </a:solidFill>
              </a:rPr>
              <a:t>scale</a:t>
            </a:r>
            <a:r>
              <a:rPr lang="en-US" altLang="en-US" sz="2000" dirty="0">
                <a:solidFill>
                  <a:srgbClr val="0000FF"/>
                </a:solidFill>
              </a:rPr>
              <a:t> = 3.5 kpc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          </a:t>
            </a:r>
            <a:r>
              <a:rPr lang="en-US" altLang="en-US" sz="2000" dirty="0" err="1">
                <a:solidFill>
                  <a:srgbClr val="0000FF"/>
                </a:solidFill>
              </a:rPr>
              <a:t>Δ</a:t>
            </a:r>
            <a:r>
              <a:rPr lang="en-US" altLang="en-US" sz="2000" dirty="0">
                <a:solidFill>
                  <a:srgbClr val="0000FF"/>
                </a:solidFill>
              </a:rPr>
              <a:t> is density perturbation due to arms or rings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     </a:t>
            </a:r>
            <a:r>
              <a:rPr lang="en-US" altLang="en-US" sz="2000" dirty="0" err="1">
                <a:solidFill>
                  <a:srgbClr val="0000FF"/>
                </a:solidFill>
              </a:rPr>
              <a:t>M</a:t>
            </a:r>
            <a:r>
              <a:rPr lang="en-US" altLang="en-US" sz="2000" baseline="-25000" dirty="0" err="1">
                <a:solidFill>
                  <a:srgbClr val="0000FF"/>
                </a:solidFill>
              </a:rPr>
              <a:t>disk</a:t>
            </a:r>
            <a:r>
              <a:rPr lang="en-US" altLang="en-US" sz="2000" dirty="0">
                <a:solidFill>
                  <a:srgbClr val="0000FF"/>
                </a:solidFill>
              </a:rPr>
              <a:t> = 7 X 10</a:t>
            </a:r>
            <a:r>
              <a:rPr lang="en-US" altLang="en-US" sz="2000" baseline="30000" dirty="0">
                <a:solidFill>
                  <a:srgbClr val="0000FF"/>
                </a:solidFill>
              </a:rPr>
              <a:t>10</a:t>
            </a:r>
            <a:r>
              <a:rPr lang="en-US" altLang="en-US" sz="2000" dirty="0">
                <a:solidFill>
                  <a:srgbClr val="0000FF"/>
                </a:solidFill>
              </a:rPr>
              <a:t> M</a:t>
            </a:r>
            <a:r>
              <a:rPr lang="en-US" altLang="en-US" sz="2000" baseline="-25000" dirty="0">
                <a:solidFill>
                  <a:srgbClr val="0000FF"/>
                </a:solidFill>
                <a:latin typeface="Wingdings" pitchFamily="2" charset="2"/>
                <a:sym typeface="Wingdings" pitchFamily="2" charset="2"/>
              </a:rPr>
              <a:t></a:t>
            </a:r>
            <a:endParaRPr lang="en-US" altLang="en-US" sz="2000" dirty="0">
              <a:solidFill>
                <a:srgbClr val="0000FF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halo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CC"/>
                </a:solidFill>
              </a:rPr>
              <a:t>    </a:t>
            </a:r>
            <a:r>
              <a:rPr lang="en-US" altLang="en-US" sz="2000" dirty="0">
                <a:solidFill>
                  <a:srgbClr val="FF0000"/>
                </a:solidFill>
              </a:rPr>
              <a:t> Kent (1986) spherical mass profile: </a:t>
            </a:r>
            <a:r>
              <a:rPr lang="en-US" altLang="en-US" sz="2000" dirty="0" err="1">
                <a:solidFill>
                  <a:srgbClr val="FF0000"/>
                </a:solidFill>
              </a:rPr>
              <a:t>ρ</a:t>
            </a:r>
            <a:r>
              <a:rPr lang="en-US" altLang="en-US" sz="2000" dirty="0">
                <a:solidFill>
                  <a:srgbClr val="FF0000"/>
                </a:solidFill>
              </a:rPr>
              <a:t>(r) ~ </a:t>
            </a:r>
            <a:r>
              <a:rPr lang="en-US" altLang="en-US" sz="2000" dirty="0" err="1">
                <a:solidFill>
                  <a:srgbClr val="FF0000"/>
                </a:solidFill>
              </a:rPr>
              <a:t>ρ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central</a:t>
            </a:r>
            <a:r>
              <a:rPr lang="en-US" altLang="en-US" sz="2000" dirty="0">
                <a:solidFill>
                  <a:srgbClr val="FF0000"/>
                </a:solidFill>
              </a:rPr>
              <a:t> / [1 + (r/</a:t>
            </a:r>
            <a:r>
              <a:rPr lang="en-US" altLang="en-US" sz="2000" dirty="0" err="1">
                <a:solidFill>
                  <a:srgbClr val="FF0000"/>
                </a:solidFill>
              </a:rPr>
              <a:t>R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scale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  <a:r>
              <a:rPr lang="en-US" altLang="en-US" sz="2000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dirty="0">
                <a:solidFill>
                  <a:srgbClr val="FF0000"/>
                </a:solidFill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  <a:r>
              <a:rPr lang="en-US" altLang="en-US" sz="2000" dirty="0" err="1">
                <a:solidFill>
                  <a:srgbClr val="FF0000"/>
                </a:solidFill>
              </a:rPr>
              <a:t>R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scale</a:t>
            </a:r>
            <a:r>
              <a:rPr lang="en-US" altLang="en-US" sz="2000" dirty="0">
                <a:solidFill>
                  <a:srgbClr val="FF0000"/>
                </a:solidFill>
              </a:rPr>
              <a:t> = 5.5 kpc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      forces flat rotation curve at large radius as </a:t>
            </a:r>
            <a:r>
              <a:rPr lang="en-US" altLang="en-US" sz="2000" dirty="0" err="1">
                <a:solidFill>
                  <a:srgbClr val="FF0000"/>
                </a:solidFill>
              </a:rPr>
              <a:t>ρ</a:t>
            </a:r>
            <a:r>
              <a:rPr lang="en-US" altLang="en-US" sz="2000" dirty="0">
                <a:solidFill>
                  <a:srgbClr val="FF0000"/>
                </a:solidFill>
              </a:rPr>
              <a:t>(r) goes to zero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  … BUT many combinations of </a:t>
            </a:r>
            <a:r>
              <a:rPr lang="en-US" altLang="en-US" sz="2000" dirty="0" err="1">
                <a:solidFill>
                  <a:srgbClr val="FF0000"/>
                </a:solidFill>
              </a:rPr>
              <a:t>ρ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central</a:t>
            </a:r>
            <a:r>
              <a:rPr lang="en-US" altLang="en-US" sz="2000" dirty="0">
                <a:solidFill>
                  <a:srgbClr val="FF0000"/>
                </a:solidFill>
              </a:rPr>
              <a:t> and </a:t>
            </a:r>
            <a:r>
              <a:rPr lang="en-US" altLang="en-US" sz="2000" dirty="0" err="1">
                <a:solidFill>
                  <a:srgbClr val="FF0000"/>
                </a:solidFill>
              </a:rPr>
              <a:t>R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scale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work as well as mass profiles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  </a:t>
            </a:r>
            <a:r>
              <a:rPr lang="en-US" altLang="en-US" sz="2000" dirty="0" err="1">
                <a:solidFill>
                  <a:srgbClr val="FF0000"/>
                </a:solidFill>
              </a:rPr>
              <a:t>M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disk</a:t>
            </a:r>
            <a:r>
              <a:rPr lang="en-US" altLang="en-US" sz="2000" dirty="0">
                <a:solidFill>
                  <a:srgbClr val="FF0000"/>
                </a:solidFill>
              </a:rPr>
              <a:t> ~ 10</a:t>
            </a:r>
            <a:r>
              <a:rPr lang="en-US" altLang="en-US" sz="2000" baseline="30000" dirty="0">
                <a:solidFill>
                  <a:srgbClr val="FF0000"/>
                </a:solidFill>
              </a:rPr>
              <a:t>11</a:t>
            </a:r>
            <a:r>
              <a:rPr lang="en-US" altLang="en-US" sz="2000" dirty="0">
                <a:solidFill>
                  <a:srgbClr val="FF0000"/>
                </a:solidFill>
              </a:rPr>
              <a:t> M</a:t>
            </a:r>
            <a:r>
              <a:rPr lang="en-US" altLang="en-US" sz="2000" baseline="-25000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</a:t>
            </a:r>
            <a:r>
              <a:rPr lang="en-US" altLang="en-US" sz="2000" dirty="0">
                <a:solidFill>
                  <a:srgbClr val="FF0000"/>
                </a:solidFill>
              </a:rPr>
              <a:t> within 20 kpc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586C18-BD9B-ACEE-EA89-3161A70E4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 descr="pass.IMG_1913.copy.jpg">
            <a:extLst>
              <a:ext uri="{FF2B5EF4-FFF2-40B4-BE49-F238E27FC236}">
                <a16:creationId xmlns:a16="http://schemas.microsoft.com/office/drawing/2014/main" id="{7B45B8C9-1714-B201-499F-41957EF2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Rectangle 2">
            <a:extLst>
              <a:ext uri="{FF2B5EF4-FFF2-40B4-BE49-F238E27FC236}">
                <a16:creationId xmlns:a16="http://schemas.microsoft.com/office/drawing/2014/main" id="{DE3407BD-6596-BE5E-BDF5-10A6934EA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Assignments</a:t>
            </a:r>
          </a:p>
        </p:txBody>
      </p:sp>
      <p:sp>
        <p:nvSpPr>
          <p:cNvPr id="1404933" name="Rectangle 5">
            <a:extLst>
              <a:ext uri="{FF2B5EF4-FFF2-40B4-BE49-F238E27FC236}">
                <a16:creationId xmlns:a16="http://schemas.microsoft.com/office/drawing/2014/main" id="{833787BC-3A44-0BAC-F762-6356B7BD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39438"/>
            <a:ext cx="7772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Tuesday 03 FEB		Level 0 … Ideas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Tuesday 10 FEB		Bio Sketch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Tuesday 17 FEB		Level 1 … Outline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 2 weeks later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Thursday 19 FEB		Milky Way Neighborhood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Tuesday 10 MAR		Level 2 … 1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Draft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 3 weeks later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Tuesday 31 MAR		Level 3 … 2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nd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Draft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 3 weeks later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Tue/Thu 14/16 APR	Presentations	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 2 weeks later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Thursday 23 APR		Level 4 … submit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… 1 week later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5828" name="Picture 2" descr="Screen Shot 2020-01-20 at 11.15.33 PM.png">
            <a:extLst>
              <a:ext uri="{FF2B5EF4-FFF2-40B4-BE49-F238E27FC236}">
                <a16:creationId xmlns:a16="http://schemas.microsoft.com/office/drawing/2014/main" id="{59BBF9EC-9DC5-D32D-F382-FDA144BA4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3" descr="Screen Shot 2020-01-20 at 11.18.30 PM.png">
            <a:extLst>
              <a:ext uri="{FF2B5EF4-FFF2-40B4-BE49-F238E27FC236}">
                <a16:creationId xmlns:a16="http://schemas.microsoft.com/office/drawing/2014/main" id="{348A4986-7062-9572-6F45-B2D72628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343400"/>
            <a:ext cx="3444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624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Screen Shot 2020-02-18 at 10.12.26 AM.png">
            <a:extLst>
              <a:ext uri="{FF2B5EF4-FFF2-40B4-BE49-F238E27FC236}">
                <a16:creationId xmlns:a16="http://schemas.microsoft.com/office/drawing/2014/main" id="{839953EC-C9C7-4E48-B46A-7C38E4BE1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4714"/>
            <a:ext cx="8377144" cy="552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124938-6625-674B-835F-8D3215F1F76C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Rotation Curve: volume density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8" name="TextBox 5">
            <a:extLst>
              <a:ext uri="{FF2B5EF4-FFF2-40B4-BE49-F238E27FC236}">
                <a16:creationId xmlns:a16="http://schemas.microsoft.com/office/drawing/2014/main" id="{3CEA8D38-490E-0842-8970-C0B89E58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267200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halo</a:t>
            </a:r>
          </a:p>
        </p:txBody>
      </p:sp>
      <p:sp>
        <p:nvSpPr>
          <p:cNvPr id="139269" name="TextBox 13">
            <a:extLst>
              <a:ext uri="{FF2B5EF4-FFF2-40B4-BE49-F238E27FC236}">
                <a16:creationId xmlns:a16="http://schemas.microsoft.com/office/drawing/2014/main" id="{E92D5DCD-45D7-8847-B5AC-BF6C11D8A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disk</a:t>
            </a:r>
          </a:p>
        </p:txBody>
      </p:sp>
      <p:sp>
        <p:nvSpPr>
          <p:cNvPr id="139270" name="TextBox 14">
            <a:extLst>
              <a:ext uri="{FF2B5EF4-FFF2-40B4-BE49-F238E27FC236}">
                <a16:creationId xmlns:a16="http://schemas.microsoft.com/office/drawing/2014/main" id="{971F3B4D-4052-9D4F-BAB5-81F79699B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7" y="47244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bulge</a:t>
            </a:r>
          </a:p>
        </p:txBody>
      </p:sp>
      <p:sp>
        <p:nvSpPr>
          <p:cNvPr id="116743" name="TextBox 15">
            <a:extLst>
              <a:ext uri="{FF2B5EF4-FFF2-40B4-BE49-F238E27FC236}">
                <a16:creationId xmlns:a16="http://schemas.microsoft.com/office/drawing/2014/main" id="{404DCF4B-B9B4-8B4A-BD2E-D20A41D9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048000"/>
            <a:ext cx="1697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(ignore this)</a:t>
            </a:r>
          </a:p>
        </p:txBody>
      </p:sp>
      <p:sp>
        <p:nvSpPr>
          <p:cNvPr id="116744" name="TextBox 4">
            <a:extLst>
              <a:ext uri="{FF2B5EF4-FFF2-40B4-BE49-F238E27FC236}">
                <a16:creationId xmlns:a16="http://schemas.microsoft.com/office/drawing/2014/main" id="{A073EF7E-C7A7-764B-A22B-8B59E988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62663"/>
            <a:ext cx="137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Sofue+ (2009)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  <p:bldP spid="1392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6" descr="Screen Shot 2020-02-17 at 4.17.09 PM.png">
            <a:extLst>
              <a:ext uri="{FF2B5EF4-FFF2-40B4-BE49-F238E27FC236}">
                <a16:creationId xmlns:a16="http://schemas.microsoft.com/office/drawing/2014/main" id="{AF0851A2-39C3-964B-98F0-64442F4C9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9FAC65-415A-FF46-B760-B42F9647F5FA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Rotation Curve: total mass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8" name="TextBox 5">
            <a:extLst>
              <a:ext uri="{FF2B5EF4-FFF2-40B4-BE49-F238E27FC236}">
                <a16:creationId xmlns:a16="http://schemas.microsoft.com/office/drawing/2014/main" id="{4356BFAF-9861-B441-B479-91907CD6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8623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halo</a:t>
            </a:r>
          </a:p>
        </p:txBody>
      </p:sp>
      <p:sp>
        <p:nvSpPr>
          <p:cNvPr id="139269" name="TextBox 13">
            <a:extLst>
              <a:ext uri="{FF2B5EF4-FFF2-40B4-BE49-F238E27FC236}">
                <a16:creationId xmlns:a16="http://schemas.microsoft.com/office/drawing/2014/main" id="{ED5D1EC1-81D0-244C-8D90-7EA7AD69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34803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disk</a:t>
            </a:r>
          </a:p>
        </p:txBody>
      </p:sp>
      <p:sp>
        <p:nvSpPr>
          <p:cNvPr id="139270" name="TextBox 14">
            <a:extLst>
              <a:ext uri="{FF2B5EF4-FFF2-40B4-BE49-F238E27FC236}">
                <a16:creationId xmlns:a16="http://schemas.microsoft.com/office/drawing/2014/main" id="{FAB1A822-D484-BE4B-8B77-AD0418A80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0292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bulge</a:t>
            </a:r>
          </a:p>
        </p:txBody>
      </p:sp>
      <p:sp>
        <p:nvSpPr>
          <p:cNvPr id="139271" name="TextBox 15">
            <a:extLst>
              <a:ext uri="{FF2B5EF4-FFF2-40B4-BE49-F238E27FC236}">
                <a16:creationId xmlns:a16="http://schemas.microsoft.com/office/drawing/2014/main" id="{33FE492E-C8F5-6242-AC0A-D30948E08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1671638"/>
            <a:ext cx="73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total</a:t>
            </a: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785D4046-57DF-264F-AE9A-78ABFD8DBC8D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0163" y="685800"/>
            <a:ext cx="1676400" cy="1066800"/>
          </a:xfrm>
          <a:custGeom>
            <a:avLst/>
            <a:gdLst>
              <a:gd name="T0" fmla="*/ 0 w 1676400"/>
              <a:gd name="T1" fmla="*/ 533400 h 1066800"/>
              <a:gd name="T2" fmla="*/ 838200 w 1676400"/>
              <a:gd name="T3" fmla="*/ 0 h 1066800"/>
              <a:gd name="T4" fmla="*/ 1676400 w 1676400"/>
              <a:gd name="T5" fmla="*/ 533400 h 1066800"/>
              <a:gd name="T6" fmla="*/ 838200 w 1676400"/>
              <a:gd name="T7" fmla="*/ 1066800 h 1066800"/>
              <a:gd name="T8" fmla="*/ 0 w 1676400"/>
              <a:gd name="T9" fmla="*/ 533400 h 1066800"/>
              <a:gd name="T10" fmla="*/ 39578 w 1676400"/>
              <a:gd name="T11" fmla="*/ 533400 h 1066800"/>
              <a:gd name="T12" fmla="*/ 838200 w 1676400"/>
              <a:gd name="T13" fmla="*/ 1027222 h 1066800"/>
              <a:gd name="T14" fmla="*/ 1636822 w 1676400"/>
              <a:gd name="T15" fmla="*/ 533400 h 1066800"/>
              <a:gd name="T16" fmla="*/ 838200 w 1676400"/>
              <a:gd name="T17" fmla="*/ 39578 h 1066800"/>
              <a:gd name="T18" fmla="*/ 39578 w 1676400"/>
              <a:gd name="T19" fmla="*/ 533400 h 1066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76400" h="1066800">
                <a:moveTo>
                  <a:pt x="0" y="533400"/>
                </a:moveTo>
                <a:cubicBezTo>
                  <a:pt x="0" y="238811"/>
                  <a:pt x="375275" y="0"/>
                  <a:pt x="838200" y="0"/>
                </a:cubicBezTo>
                <a:cubicBezTo>
                  <a:pt x="1301125" y="0"/>
                  <a:pt x="1676400" y="238811"/>
                  <a:pt x="1676400" y="533400"/>
                </a:cubicBezTo>
                <a:cubicBezTo>
                  <a:pt x="1676400" y="827989"/>
                  <a:pt x="1301125" y="1066800"/>
                  <a:pt x="838200" y="1066800"/>
                </a:cubicBezTo>
                <a:cubicBezTo>
                  <a:pt x="375275" y="1066800"/>
                  <a:pt x="0" y="827989"/>
                  <a:pt x="0" y="533400"/>
                </a:cubicBezTo>
                <a:close/>
                <a:moveTo>
                  <a:pt x="39578" y="533400"/>
                </a:moveTo>
                <a:cubicBezTo>
                  <a:pt x="39578" y="806130"/>
                  <a:pt x="397133" y="1027222"/>
                  <a:pt x="838200" y="1027222"/>
                </a:cubicBezTo>
                <a:cubicBezTo>
                  <a:pt x="1279267" y="1027222"/>
                  <a:pt x="1636822" y="806130"/>
                  <a:pt x="1636822" y="533400"/>
                </a:cubicBezTo>
                <a:cubicBezTo>
                  <a:pt x="1636822" y="260670"/>
                  <a:pt x="1279267" y="39578"/>
                  <a:pt x="838200" y="39578"/>
                </a:cubicBezTo>
                <a:cubicBezTo>
                  <a:pt x="397133" y="39578"/>
                  <a:pt x="39578" y="260670"/>
                  <a:pt x="39578" y="5334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8793" name="TextBox 4">
            <a:extLst>
              <a:ext uri="{FF2B5EF4-FFF2-40B4-BE49-F238E27FC236}">
                <a16:creationId xmlns:a16="http://schemas.microsoft.com/office/drawing/2014/main" id="{94D87B0B-A38C-7C48-A157-A1E75751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62663"/>
            <a:ext cx="137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Sofue+ (2009)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69" grpId="0"/>
      <p:bldP spid="139270" grpId="0"/>
      <p:bldP spid="1392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46F867F2-4B68-5844-8AB7-A317E4A33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Total Mass … Stars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5" name="TextBox 5">
            <a:extLst>
              <a:ext uri="{FF2B5EF4-FFF2-40B4-BE49-F238E27FC236}">
                <a16:creationId xmlns:a16="http://schemas.microsoft.com/office/drawing/2014/main" id="{A310AB0B-D68F-D841-B7CD-EEE5F7E9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8463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median stellar mass ~ 0.3 M</a:t>
            </a:r>
            <a:r>
              <a:rPr lang="en-US" altLang="en-US" sz="3600" baseline="-2500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aseline="-25000">
              <a:solidFill>
                <a:srgbClr val="FF0000"/>
              </a:solidFill>
              <a:latin typeface="Wingdings" pitchFamily="2" charset="2"/>
              <a:sym typeface="Wingdings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aseline="-25000">
              <a:solidFill>
                <a:srgbClr val="FF0000"/>
              </a:solidFill>
              <a:latin typeface="Wingdings" pitchFamily="2" charset="2"/>
              <a:sym typeface="Wingdings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3 X 10</a:t>
            </a:r>
            <a:r>
              <a:rPr lang="en-US" altLang="en-US" sz="3600" baseline="30000">
                <a:solidFill>
                  <a:srgbClr val="FF0000"/>
                </a:solidFill>
              </a:rPr>
              <a:t>11</a:t>
            </a:r>
            <a:r>
              <a:rPr lang="en-US" altLang="en-US" sz="3600">
                <a:solidFill>
                  <a:srgbClr val="FF0000"/>
                </a:solidFill>
              </a:rPr>
              <a:t> stars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“300 billion stars” </a:t>
            </a:r>
          </a:p>
        </p:txBody>
      </p:sp>
      <p:sp>
        <p:nvSpPr>
          <p:cNvPr id="120836" name="TextBox 15">
            <a:extLst>
              <a:ext uri="{FF2B5EF4-FFF2-40B4-BE49-F238E27FC236}">
                <a16:creationId xmlns:a16="http://schemas.microsoft.com/office/drawing/2014/main" id="{3E765E4E-0EED-2D4A-AEEA-32D977ABE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2089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10</a:t>
            </a:r>
            <a:r>
              <a:rPr lang="en-US" altLang="en-US" sz="4400" baseline="30000">
                <a:solidFill>
                  <a:srgbClr val="000000"/>
                </a:solidFill>
              </a:rPr>
              <a:t>11</a:t>
            </a:r>
            <a:r>
              <a:rPr lang="en-US" altLang="en-US" sz="4400">
                <a:solidFill>
                  <a:srgbClr val="000000"/>
                </a:solidFill>
              </a:rPr>
              <a:t> M</a:t>
            </a:r>
            <a:r>
              <a:rPr lang="en-US" altLang="en-US" sz="4400" baseline="-25000">
                <a:solidFill>
                  <a:srgbClr val="000000"/>
                </a:solidFill>
                <a:latin typeface="Wingdings" pitchFamily="2" charset="2"/>
                <a:sym typeface="Wingdings" pitchFamily="2" charset="2"/>
              </a:rPr>
              <a:t></a:t>
            </a:r>
            <a:endParaRPr lang="en-US" altLang="en-US" sz="4400" baseline="-25000">
              <a:solidFill>
                <a:srgbClr val="000000"/>
              </a:solidFill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2BE11BBD-30D7-2749-8779-F7A1F0DECE1A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3200400" y="1204913"/>
            <a:ext cx="2667000" cy="1066800"/>
          </a:xfrm>
          <a:custGeom>
            <a:avLst/>
            <a:gdLst>
              <a:gd name="T0" fmla="*/ 0 w 2667000"/>
              <a:gd name="T1" fmla="*/ 533400 h 1066800"/>
              <a:gd name="T2" fmla="*/ 1333500 w 2667000"/>
              <a:gd name="T3" fmla="*/ 0 h 1066800"/>
              <a:gd name="T4" fmla="*/ 2667000 w 2667000"/>
              <a:gd name="T5" fmla="*/ 533400 h 1066800"/>
              <a:gd name="T6" fmla="*/ 1333500 w 2667000"/>
              <a:gd name="T7" fmla="*/ 1066800 h 1066800"/>
              <a:gd name="T8" fmla="*/ 0 w 2667000"/>
              <a:gd name="T9" fmla="*/ 533400 h 1066800"/>
              <a:gd name="T10" fmla="*/ 39578 w 2667000"/>
              <a:gd name="T11" fmla="*/ 533400 h 1066800"/>
              <a:gd name="T12" fmla="*/ 1333500 w 2667000"/>
              <a:gd name="T13" fmla="*/ 1027222 h 1066800"/>
              <a:gd name="T14" fmla="*/ 2627422 w 2667000"/>
              <a:gd name="T15" fmla="*/ 533400 h 1066800"/>
              <a:gd name="T16" fmla="*/ 1333500 w 2667000"/>
              <a:gd name="T17" fmla="*/ 39578 h 1066800"/>
              <a:gd name="T18" fmla="*/ 39578 w 2667000"/>
              <a:gd name="T19" fmla="*/ 533400 h 1066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67000" h="1066800">
                <a:moveTo>
                  <a:pt x="0" y="533400"/>
                </a:moveTo>
                <a:cubicBezTo>
                  <a:pt x="0" y="238811"/>
                  <a:pt x="597028" y="0"/>
                  <a:pt x="1333500" y="0"/>
                </a:cubicBezTo>
                <a:cubicBezTo>
                  <a:pt x="2069972" y="0"/>
                  <a:pt x="2667000" y="238811"/>
                  <a:pt x="2667000" y="533400"/>
                </a:cubicBezTo>
                <a:cubicBezTo>
                  <a:pt x="2667000" y="827989"/>
                  <a:pt x="2069972" y="1066800"/>
                  <a:pt x="1333500" y="1066800"/>
                </a:cubicBezTo>
                <a:cubicBezTo>
                  <a:pt x="597028" y="1066800"/>
                  <a:pt x="0" y="827989"/>
                  <a:pt x="0" y="533400"/>
                </a:cubicBezTo>
                <a:close/>
                <a:moveTo>
                  <a:pt x="39578" y="533400"/>
                </a:moveTo>
                <a:cubicBezTo>
                  <a:pt x="39578" y="806130"/>
                  <a:pt x="618887" y="1027222"/>
                  <a:pt x="1333500" y="1027222"/>
                </a:cubicBezTo>
                <a:cubicBezTo>
                  <a:pt x="2048113" y="1027222"/>
                  <a:pt x="2627422" y="806130"/>
                  <a:pt x="2627422" y="533400"/>
                </a:cubicBezTo>
                <a:cubicBezTo>
                  <a:pt x="2627422" y="260670"/>
                  <a:pt x="2048113" y="39578"/>
                  <a:pt x="1333500" y="39578"/>
                </a:cubicBezTo>
                <a:cubicBezTo>
                  <a:pt x="618887" y="39578"/>
                  <a:pt x="39578" y="260670"/>
                  <a:pt x="39578" y="5334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F4281-FEB5-8648-8E97-8B5949628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i="1" baseline="0" dirty="0">
                <a:solidFill>
                  <a:srgbClr val="008000"/>
                </a:solidFill>
                <a:latin typeface="Times New Roman" panose="02020603050405020304" pitchFamily="18" charset="0"/>
              </a:rPr>
              <a:t>How does all this mass affect observed</a:t>
            </a:r>
            <a:r>
              <a:rPr lang="en-US" altLang="en-US" sz="20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VELOCITIES?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 descr="Screen Shot 2020-02-18 at 12.12.03 AM.png">
            <a:extLst>
              <a:ext uri="{FF2B5EF4-FFF2-40B4-BE49-F238E27FC236}">
                <a16:creationId xmlns:a16="http://schemas.microsoft.com/office/drawing/2014/main" id="{A1393227-C7E1-724C-B185-72FC159B5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805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407F72-DB78-CB4E-A22D-FD3B95DFB647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Rotation Curve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75260E93-D9C3-CB4C-B2BF-A8DC38CA04CB}"/>
              </a:ext>
            </a:extLst>
          </p:cNvPr>
          <p:cNvSpPr>
            <a:spLocks noChangeAspect="1"/>
          </p:cNvSpPr>
          <p:nvPr/>
        </p:nvSpPr>
        <p:spPr bwMode="auto">
          <a:xfrm rot="10800000" flipV="1">
            <a:off x="4052888" y="2209800"/>
            <a:ext cx="549275" cy="547688"/>
          </a:xfrm>
          <a:custGeom>
            <a:avLst/>
            <a:gdLst>
              <a:gd name="T0" fmla="*/ 0 w 549275"/>
              <a:gd name="T1" fmla="*/ 273844 h 547688"/>
              <a:gd name="T2" fmla="*/ 274638 w 549275"/>
              <a:gd name="T3" fmla="*/ 0 h 547688"/>
              <a:gd name="T4" fmla="*/ 549276 w 549275"/>
              <a:gd name="T5" fmla="*/ 273844 h 547688"/>
              <a:gd name="T6" fmla="*/ 274638 w 549275"/>
              <a:gd name="T7" fmla="*/ 547688 h 547688"/>
              <a:gd name="T8" fmla="*/ 0 w 549275"/>
              <a:gd name="T9" fmla="*/ 273844 h 547688"/>
              <a:gd name="T10" fmla="*/ 20319 w 549275"/>
              <a:gd name="T11" fmla="*/ 273844 h 547688"/>
              <a:gd name="T12" fmla="*/ 274637 w 549275"/>
              <a:gd name="T13" fmla="*/ 527369 h 547688"/>
              <a:gd name="T14" fmla="*/ 528955 w 549275"/>
              <a:gd name="T15" fmla="*/ 273844 h 547688"/>
              <a:gd name="T16" fmla="*/ 274637 w 549275"/>
              <a:gd name="T17" fmla="*/ 20319 h 547688"/>
              <a:gd name="T18" fmla="*/ 20319 w 549275"/>
              <a:gd name="T19" fmla="*/ 273844 h 5476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9275" h="547688">
                <a:moveTo>
                  <a:pt x="0" y="273844"/>
                </a:moveTo>
                <a:cubicBezTo>
                  <a:pt x="0" y="122604"/>
                  <a:pt x="122960" y="0"/>
                  <a:pt x="274638" y="0"/>
                </a:cubicBezTo>
                <a:cubicBezTo>
                  <a:pt x="426316" y="0"/>
                  <a:pt x="549276" y="122604"/>
                  <a:pt x="549276" y="273844"/>
                </a:cubicBezTo>
                <a:cubicBezTo>
                  <a:pt x="549276" y="425084"/>
                  <a:pt x="426316" y="547688"/>
                  <a:pt x="274638" y="547688"/>
                </a:cubicBezTo>
                <a:cubicBezTo>
                  <a:pt x="122960" y="547688"/>
                  <a:pt x="0" y="425084"/>
                  <a:pt x="0" y="273844"/>
                </a:cubicBezTo>
                <a:close/>
                <a:moveTo>
                  <a:pt x="20319" y="273844"/>
                </a:moveTo>
                <a:cubicBezTo>
                  <a:pt x="20319" y="413862"/>
                  <a:pt x="134181" y="527369"/>
                  <a:pt x="274637" y="527369"/>
                </a:cubicBezTo>
                <a:cubicBezTo>
                  <a:pt x="415093" y="527369"/>
                  <a:pt x="528955" y="413862"/>
                  <a:pt x="528955" y="273844"/>
                </a:cubicBezTo>
                <a:cubicBezTo>
                  <a:pt x="528955" y="133826"/>
                  <a:pt x="415093" y="20319"/>
                  <a:pt x="274637" y="20319"/>
                </a:cubicBezTo>
                <a:cubicBezTo>
                  <a:pt x="134181" y="20319"/>
                  <a:pt x="20319" y="133826"/>
                  <a:pt x="20319" y="273844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81940410-008D-2645-A15A-97361A503823}"/>
              </a:ext>
            </a:extLst>
          </p:cNvPr>
          <p:cNvSpPr>
            <a:spLocks noChangeAspect="1"/>
          </p:cNvSpPr>
          <p:nvPr/>
        </p:nvSpPr>
        <p:spPr bwMode="auto">
          <a:xfrm rot="10800000" flipV="1">
            <a:off x="5973763" y="2193925"/>
            <a:ext cx="549275" cy="549275"/>
          </a:xfrm>
          <a:custGeom>
            <a:avLst/>
            <a:gdLst>
              <a:gd name="T0" fmla="*/ 0 w 549275"/>
              <a:gd name="T1" fmla="*/ 274638 h 549275"/>
              <a:gd name="T2" fmla="*/ 274638 w 549275"/>
              <a:gd name="T3" fmla="*/ 0 h 549275"/>
              <a:gd name="T4" fmla="*/ 549276 w 549275"/>
              <a:gd name="T5" fmla="*/ 274638 h 549275"/>
              <a:gd name="T6" fmla="*/ 274638 w 549275"/>
              <a:gd name="T7" fmla="*/ 549276 h 549275"/>
              <a:gd name="T8" fmla="*/ 0 w 549275"/>
              <a:gd name="T9" fmla="*/ 274638 h 549275"/>
              <a:gd name="T10" fmla="*/ 20378 w 549275"/>
              <a:gd name="T11" fmla="*/ 274638 h 549275"/>
              <a:gd name="T12" fmla="*/ 274637 w 549275"/>
              <a:gd name="T13" fmla="*/ 528897 h 549275"/>
              <a:gd name="T14" fmla="*/ 528896 w 549275"/>
              <a:gd name="T15" fmla="*/ 274638 h 549275"/>
              <a:gd name="T16" fmla="*/ 274637 w 549275"/>
              <a:gd name="T17" fmla="*/ 20379 h 549275"/>
              <a:gd name="T18" fmla="*/ 20378 w 549275"/>
              <a:gd name="T19" fmla="*/ 274638 h 5492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9275" h="549275">
                <a:moveTo>
                  <a:pt x="0" y="274638"/>
                </a:moveTo>
                <a:cubicBezTo>
                  <a:pt x="0" y="122960"/>
                  <a:pt x="122960" y="0"/>
                  <a:pt x="274638" y="0"/>
                </a:cubicBezTo>
                <a:cubicBezTo>
                  <a:pt x="426316" y="0"/>
                  <a:pt x="549276" y="122960"/>
                  <a:pt x="549276" y="274638"/>
                </a:cubicBezTo>
                <a:cubicBezTo>
                  <a:pt x="549276" y="426316"/>
                  <a:pt x="426316" y="549276"/>
                  <a:pt x="274638" y="549276"/>
                </a:cubicBezTo>
                <a:cubicBezTo>
                  <a:pt x="122960" y="549276"/>
                  <a:pt x="0" y="426316"/>
                  <a:pt x="0" y="274638"/>
                </a:cubicBezTo>
                <a:close/>
                <a:moveTo>
                  <a:pt x="20378" y="274638"/>
                </a:moveTo>
                <a:cubicBezTo>
                  <a:pt x="20378" y="415061"/>
                  <a:pt x="134214" y="528897"/>
                  <a:pt x="274637" y="528897"/>
                </a:cubicBezTo>
                <a:cubicBezTo>
                  <a:pt x="415060" y="528897"/>
                  <a:pt x="528896" y="415061"/>
                  <a:pt x="528896" y="274638"/>
                </a:cubicBezTo>
                <a:cubicBezTo>
                  <a:pt x="528896" y="134215"/>
                  <a:pt x="415060" y="20379"/>
                  <a:pt x="274637" y="20379"/>
                </a:cubicBezTo>
                <a:cubicBezTo>
                  <a:pt x="134214" y="20379"/>
                  <a:pt x="20378" y="134215"/>
                  <a:pt x="20378" y="274638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2886" name="TextBox 4">
            <a:extLst>
              <a:ext uri="{FF2B5EF4-FFF2-40B4-BE49-F238E27FC236}">
                <a16:creationId xmlns:a16="http://schemas.microsoft.com/office/drawing/2014/main" id="{5148570A-DD79-C048-ACED-C7174F513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62663"/>
            <a:ext cx="137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Sofue+ (2009)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6" descr="Screen Shot 2020-02-17 at 3.59.37 PM.png">
            <a:extLst>
              <a:ext uri="{FF2B5EF4-FFF2-40B4-BE49-F238E27FC236}">
                <a16:creationId xmlns:a16="http://schemas.microsoft.com/office/drawing/2014/main" id="{84243373-DAFB-8F48-A448-DCF12E65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82700"/>
            <a:ext cx="90043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67B755-1756-554D-BAC4-2A0CFD002A38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Rotation Curve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2" name="TextBox 5">
            <a:extLst>
              <a:ext uri="{FF2B5EF4-FFF2-40B4-BE49-F238E27FC236}">
                <a16:creationId xmlns:a16="http://schemas.microsoft.com/office/drawing/2014/main" id="{C065A561-F8A6-2F48-9A82-9226785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3763963"/>
            <a:ext cx="7562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bulge                    disk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                                                                          halo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F440845F-5469-0C4A-B8A4-025B1328EF7B}"/>
              </a:ext>
            </a:extLst>
          </p:cNvPr>
          <p:cNvSpPr/>
          <p:nvPr/>
        </p:nvSpPr>
        <p:spPr bwMode="auto">
          <a:xfrm>
            <a:off x="2176463" y="1295400"/>
            <a:ext cx="566737" cy="121920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B2F1F01-D964-FE48-BD24-A4A2C3794323}"/>
              </a:ext>
            </a:extLst>
          </p:cNvPr>
          <p:cNvSpPr/>
          <p:nvPr/>
        </p:nvSpPr>
        <p:spPr bwMode="auto">
          <a:xfrm>
            <a:off x="4614863" y="1295400"/>
            <a:ext cx="566737" cy="121920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5" name="TextBox 8">
            <a:extLst>
              <a:ext uri="{FF2B5EF4-FFF2-40B4-BE49-F238E27FC236}">
                <a16:creationId xmlns:a16="http://schemas.microsoft.com/office/drawing/2014/main" id="{9B1F138A-6B61-634B-BDC6-AB291257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310515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1EB4D8"/>
                </a:solidFill>
              </a:rPr>
              <a:t>sum</a:t>
            </a:r>
          </a:p>
        </p:txBody>
      </p:sp>
      <p:sp>
        <p:nvSpPr>
          <p:cNvPr id="124936" name="TextBox 4">
            <a:extLst>
              <a:ext uri="{FF2B5EF4-FFF2-40B4-BE49-F238E27FC236}">
                <a16:creationId xmlns:a16="http://schemas.microsoft.com/office/drawing/2014/main" id="{B1EF9FA5-514F-604F-ADF4-0243315C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62663"/>
            <a:ext cx="137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Sofue+ (2009)</a:t>
            </a:r>
          </a:p>
        </p:txBody>
      </p:sp>
      <p:sp>
        <p:nvSpPr>
          <p:cNvPr id="145417" name="TextBox 5">
            <a:extLst>
              <a:ext uri="{FF2B5EF4-FFF2-40B4-BE49-F238E27FC236}">
                <a16:creationId xmlns:a16="http://schemas.microsoft.com/office/drawing/2014/main" id="{66DD912D-12A4-CF4B-AB23-8E9D6BC2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3 kpc dip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5476109-CB50-264B-8FB9-CB03B092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85800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 9 kpc dip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DDCEF-FB8D-E141-82A7-63C9D3B9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293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Why no contribution from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blackhole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included?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541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7B755-1756-554D-BAC4-2A0CFD002A38}"/>
              </a:ext>
            </a:extLst>
          </p:cNvPr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Rotation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2" name="TextBox 5">
            <a:extLst>
              <a:ext uri="{FF2B5EF4-FFF2-40B4-BE49-F238E27FC236}">
                <a16:creationId xmlns:a16="http://schemas.microsoft.com/office/drawing/2014/main" id="{C065A561-F8A6-2F48-9A82-9226785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3763963"/>
            <a:ext cx="7562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bulge                    disk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                                                                                    halo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F440845F-5469-0C4A-B8A4-025B1328EF7B}"/>
              </a:ext>
            </a:extLst>
          </p:cNvPr>
          <p:cNvSpPr/>
          <p:nvPr/>
        </p:nvSpPr>
        <p:spPr bwMode="auto">
          <a:xfrm>
            <a:off x="2176463" y="1295400"/>
            <a:ext cx="566737" cy="121920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B2F1F01-D964-FE48-BD24-A4A2C3794323}"/>
              </a:ext>
            </a:extLst>
          </p:cNvPr>
          <p:cNvSpPr/>
          <p:nvPr/>
        </p:nvSpPr>
        <p:spPr bwMode="auto">
          <a:xfrm>
            <a:off x="4614863" y="1295400"/>
            <a:ext cx="566737" cy="1219200"/>
          </a:xfrm>
          <a:prstGeom prst="down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5" name="TextBox 8">
            <a:extLst>
              <a:ext uri="{FF2B5EF4-FFF2-40B4-BE49-F238E27FC236}">
                <a16:creationId xmlns:a16="http://schemas.microsoft.com/office/drawing/2014/main" id="{9B1F138A-6B61-634B-BDC6-AB2912572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310515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1EB4D8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sum</a:t>
            </a:r>
          </a:p>
        </p:txBody>
      </p:sp>
      <p:sp>
        <p:nvSpPr>
          <p:cNvPr id="124936" name="TextBox 4">
            <a:extLst>
              <a:ext uri="{FF2B5EF4-FFF2-40B4-BE49-F238E27FC236}">
                <a16:creationId xmlns:a16="http://schemas.microsoft.com/office/drawing/2014/main" id="{B1EF9FA5-514F-604F-ADF4-0243315C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62663"/>
            <a:ext cx="1345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Mroz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+ (2019)</a:t>
            </a:r>
          </a:p>
        </p:txBody>
      </p:sp>
      <p:sp>
        <p:nvSpPr>
          <p:cNvPr id="145417" name="TextBox 5">
            <a:extLst>
              <a:ext uri="{FF2B5EF4-FFF2-40B4-BE49-F238E27FC236}">
                <a16:creationId xmlns:a16="http://schemas.microsoft.com/office/drawing/2014/main" id="{66DD912D-12A4-CF4B-AB23-8E9D6BC28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0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3 kpc dip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5476109-CB50-264B-8FB9-CB03B092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85800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9 kpc dip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00D46B5-8B1D-3F4D-8C18-0ED94BB3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9144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37BC69AF-511C-3048-AD67-E96897BB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67400"/>
            <a:ext cx="4881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773 Cepheids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00FF"/>
                </a:solidFill>
              </a:rPr>
              <a:t>distances from infrared P-L relations (WISE </a:t>
            </a:r>
            <a:r>
              <a:rPr lang="en-US" altLang="en-US" sz="1600">
                <a:solidFill>
                  <a:srgbClr val="0000FF"/>
                </a:solidFill>
              </a:rPr>
              <a:t>and Spitzer)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00FF"/>
                </a:solidFill>
              </a:rPr>
              <a:t>Gaia proper motions and radial velocities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71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4A7399A8-4E5C-4E4C-9C3D-580DCFFC6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Grand Rotation Curve</a:t>
            </a:r>
          </a:p>
        </p:txBody>
      </p:sp>
      <p:pic>
        <p:nvPicPr>
          <p:cNvPr id="90114" name="Picture 1" descr="Screen Shot 2020-03-11 at 2.57.58 PM.png">
            <a:extLst>
              <a:ext uri="{FF2B5EF4-FFF2-40B4-BE49-F238E27FC236}">
                <a16:creationId xmlns:a16="http://schemas.microsoft.com/office/drawing/2014/main" id="{7A5D04F8-5F5F-5443-8224-E165A1D9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2578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2">
            <a:extLst>
              <a:ext uri="{FF2B5EF4-FFF2-40B4-BE49-F238E27FC236}">
                <a16:creationId xmlns:a16="http://schemas.microsoft.com/office/drawing/2014/main" id="{4E21FA4D-2BBA-E342-B7F3-3BD623FC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990600"/>
            <a:ext cx="27892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Galactic Center to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 Mpc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MW-And ~ 0.8 Mpc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circles = disk objects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triangles =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non-disk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   globulars+satellites</a:t>
            </a:r>
          </a:p>
        </p:txBody>
      </p:sp>
      <p:sp>
        <p:nvSpPr>
          <p:cNvPr id="90116" name="TextBox 3">
            <a:extLst>
              <a:ext uri="{FF2B5EF4-FFF2-40B4-BE49-F238E27FC236}">
                <a16:creationId xmlns:a16="http://schemas.microsoft.com/office/drawing/2014/main" id="{682D8449-5CAE-CD41-AF71-06ACD7297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6367463"/>
            <a:ext cx="1125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Sofue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5" descr="Screen Shot 2020-03-11 at 2.58.46 PM.png">
            <a:extLst>
              <a:ext uri="{FF2B5EF4-FFF2-40B4-BE49-F238E27FC236}">
                <a16:creationId xmlns:a16="http://schemas.microsoft.com/office/drawing/2014/main" id="{2D0A6916-47C1-5744-8B3F-9553198F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41725"/>
            <a:ext cx="5495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>
            <a:extLst>
              <a:ext uri="{FF2B5EF4-FFF2-40B4-BE49-F238E27FC236}">
                <a16:creationId xmlns:a16="http://schemas.microsoft.com/office/drawing/2014/main" id="{7FF5EFD3-F147-844A-ACE8-1F95E7C32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Grand Rotation Curve</a:t>
            </a:r>
          </a:p>
        </p:txBody>
      </p:sp>
      <p:sp>
        <p:nvSpPr>
          <p:cNvPr id="92163" name="TextBox 2">
            <a:extLst>
              <a:ext uri="{FF2B5EF4-FFF2-40B4-BE49-F238E27FC236}">
                <a16:creationId xmlns:a16="http://schemas.microsoft.com/office/drawing/2014/main" id="{C7AEAE56-0D2A-D94F-B165-42791962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990600"/>
            <a:ext cx="3627438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Galactic Center to 1 Mpc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MW-And ~ 0.8 Mpc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within 385 kpc = halfway to 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bulge	1.7 X 10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10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Wingdings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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Wingdings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	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~  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disk	3.4 X 10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10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Wingdings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	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~  4%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halo	6.5 X 10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11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Wingdings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	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~ 94%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TOTAL	7.03 (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± 1.01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) X 10</a:t>
            </a:r>
            <a:r>
              <a:rPr kumimoji="0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11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M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ingdings" pitchFamily="2" charset="2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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ingdings" pitchFamily="2" charset="2"/>
              <a:ea typeface="ＭＳ Ｐゴシック" panose="020B0600070205080204" pitchFamily="34" charset="-128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implies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      halo/(bulge+disk) = 14:1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        ≈ dark matter/baryons</a:t>
            </a:r>
          </a:p>
        </p:txBody>
      </p:sp>
      <p:sp>
        <p:nvSpPr>
          <p:cNvPr id="92164" name="TextBox 3">
            <a:extLst>
              <a:ext uri="{FF2B5EF4-FFF2-40B4-BE49-F238E27FC236}">
                <a16:creationId xmlns:a16="http://schemas.microsoft.com/office/drawing/2014/main" id="{1803444E-DB32-5448-B369-03CEFFD3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6367463"/>
            <a:ext cx="1125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Sofue 2012</a:t>
            </a:r>
          </a:p>
        </p:txBody>
      </p:sp>
      <p:pic>
        <p:nvPicPr>
          <p:cNvPr id="92165" name="Picture 4" descr="Screen Shot 2020-03-11 at 2.58.34 PM.png">
            <a:extLst>
              <a:ext uri="{FF2B5EF4-FFF2-40B4-BE49-F238E27FC236}">
                <a16:creationId xmlns:a16="http://schemas.microsoft.com/office/drawing/2014/main" id="{FFC65969-EE41-B34E-AE23-F8773B853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5650"/>
            <a:ext cx="524351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Box 6">
            <a:extLst>
              <a:ext uri="{FF2B5EF4-FFF2-40B4-BE49-F238E27FC236}">
                <a16:creationId xmlns:a16="http://schemas.microsoft.com/office/drawing/2014/main" id="{3091E70A-A369-0A4F-853C-70CA7F5BD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1770063"/>
            <a:ext cx="63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bulge</a:t>
            </a:r>
          </a:p>
        </p:txBody>
      </p:sp>
      <p:sp>
        <p:nvSpPr>
          <p:cNvPr id="92167" name="TextBox 9">
            <a:extLst>
              <a:ext uri="{FF2B5EF4-FFF2-40B4-BE49-F238E27FC236}">
                <a16:creationId xmlns:a16="http://schemas.microsoft.com/office/drawing/2014/main" id="{B7A76406-F97B-1E45-A235-4BEF9983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1936750"/>
            <a:ext cx="536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halo</a:t>
            </a:r>
          </a:p>
        </p:txBody>
      </p:sp>
      <p:sp>
        <p:nvSpPr>
          <p:cNvPr id="92168" name="TextBox 10">
            <a:extLst>
              <a:ext uri="{FF2B5EF4-FFF2-40B4-BE49-F238E27FC236}">
                <a16:creationId xmlns:a16="http://schemas.microsoft.com/office/drawing/2014/main" id="{C723636F-C3A0-834F-9188-E784F33A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4691063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bulge</a:t>
            </a:r>
          </a:p>
        </p:txBody>
      </p:sp>
      <p:sp>
        <p:nvSpPr>
          <p:cNvPr id="92169" name="TextBox 11">
            <a:extLst>
              <a:ext uri="{FF2B5EF4-FFF2-40B4-BE49-F238E27FC236}">
                <a16:creationId xmlns:a16="http://schemas.microsoft.com/office/drawing/2014/main" id="{CF32D6A7-D647-3840-A01F-412A4D25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2212975"/>
            <a:ext cx="530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disk</a:t>
            </a:r>
          </a:p>
        </p:txBody>
      </p:sp>
      <p:sp>
        <p:nvSpPr>
          <p:cNvPr id="92170" name="TextBox 12">
            <a:extLst>
              <a:ext uri="{FF2B5EF4-FFF2-40B4-BE49-F238E27FC236}">
                <a16:creationId xmlns:a16="http://schemas.microsoft.com/office/drawing/2014/main" id="{3EB7ED90-AE24-5841-A09E-553E118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5529263"/>
            <a:ext cx="530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disk</a:t>
            </a:r>
          </a:p>
        </p:txBody>
      </p:sp>
      <p:sp>
        <p:nvSpPr>
          <p:cNvPr id="92171" name="TextBox 13">
            <a:extLst>
              <a:ext uri="{FF2B5EF4-FFF2-40B4-BE49-F238E27FC236}">
                <a16:creationId xmlns:a16="http://schemas.microsoft.com/office/drawing/2014/main" id="{675C1CDE-D43A-E944-BFDF-3C74497C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53000"/>
            <a:ext cx="538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halo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  <p:bldP spid="92167" grpId="0"/>
      <p:bldP spid="92168" grpId="0"/>
      <p:bldP spid="92169" grpId="0"/>
      <p:bldP spid="92170" grpId="0"/>
      <p:bldP spid="92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D3A25EA5-C978-FDE3-130C-6AB30A422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Milky Way Neighborhood (2026)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8DDA07-3546-73D6-BA6D-5E560178C75B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990600"/>
          <a:ext cx="8382000" cy="564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0018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RA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DEC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Size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kpc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Dist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(kpc)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Bits / #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Globulars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/ References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7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Milky Way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Todd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---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---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20 in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warp, bar, 2-4 arms, LMC, SMC,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Sgr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dSph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 50+ small galaxies, ~150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globulars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 Earth, Ryland Grace + Rocky, 40 Eri ABC (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wd+K+M</a:t>
                      </a:r>
                      <a:r>
                        <a:rPr lang="en-US" sz="1200" i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 = 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home of Rocky, Vulcan, tau Ceti (G)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7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Andromeda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M31</a:t>
                      </a:r>
                    </a:p>
                    <a:p>
                      <a:pPr algn="ctr"/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Roger + Ben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00:43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+41:16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67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22 in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780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22 ft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SB(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rs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)b --- bulge, bar, 2ish spiral arms, massive dust ring circle around outer edge, 500+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globulars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 oldest stars 12 Gyr, headed for MW crash in 6 Gyr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Triangulum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M33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Megan + Ella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01:33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+30:39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18x16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 in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840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23 ft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SA(s)cd --- flocculent spiral (loose arms/mess), late-type, Triangulum tango with MW + And, small but bulge &gt; MW, 100+ star clusters, 1 cluster with 200 O/B stars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7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Bode’s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M81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Madeline + Akshat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09:55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+69:03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 in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3700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103 ft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SA(s)ab --- 2 tight arms grand design spiral, Large bulge, 7x10^6 central SMBH, 74+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globulars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 2 big irregular galaxies, ~150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globulars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 2000-3000 open clusters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7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Pinwheel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M101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Karina + AJ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14:03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+54:20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77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26 in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6644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185 ft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SAB(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rs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)cd --- 2000-3000 open clusters, six 3-13 kpc companions caused a lot of star formation, NON-rotating Pinwheel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475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Whirlpool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M51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Madison + Mahir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13:30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+47:13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30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10 in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7500</a:t>
                      </a:r>
                    </a:p>
                    <a:p>
                      <a:pPr algn="ctr"/>
                      <a:r>
                        <a:rPr lang="en-US" sz="10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208 ft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0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SAbc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cs typeface="Times New Roman"/>
                        </a:rPr>
                        <a:t> --- grand design, Seyfert 2 AGN, interacting with NGC 5195 (18 kpc, passing behind) with bridge 8 kpc … boosted star formation</a:t>
                      </a:r>
                    </a:p>
                  </a:txBody>
                  <a:tcPr marT="45718" marB="4571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2E3FD4F4-1EDF-9648-A953-74C5B6CF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Milky Way Disk Formation</a:t>
            </a:r>
          </a:p>
        </p:txBody>
      </p:sp>
      <p:sp>
        <p:nvSpPr>
          <p:cNvPr id="1486851" name="Rectangle 3">
            <a:extLst>
              <a:ext uri="{FF2B5EF4-FFF2-40B4-BE49-F238E27FC236}">
                <a16:creationId xmlns:a16="http://schemas.microsoft.com/office/drawing/2014/main" id="{C8267379-6836-EE4B-83B5-C9E10E34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0775"/>
            <a:ext cx="86868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Four Phases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1.  early star formation in ENORMOUS contracting cloud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			globular clusters as substantial blobs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			halo stars old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			halo stars have random motion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		2.  collapse of gas to disk … shape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		3.  star formation in disk … young stars now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		4.  absorbing other galaxies/GCs … star streams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HALO FIRST … DISK LAST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F75DF-CD38-EB46-AE2D-53881F79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943600"/>
            <a:ext cx="495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 which phase does disk heating occur?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8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8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8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8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8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8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8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3583222-DAA0-DD4B-B52C-C4E088663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Formation</a:t>
            </a:r>
          </a:p>
        </p:txBody>
      </p:sp>
      <p:pic>
        <p:nvPicPr>
          <p:cNvPr id="104451" name="Picture 3" descr="23_14">
            <a:extLst>
              <a:ext uri="{FF2B5EF4-FFF2-40B4-BE49-F238E27FC236}">
                <a16:creationId xmlns:a16="http://schemas.microsoft.com/office/drawing/2014/main" id="{C5411F68-5FF2-1746-A31B-946F7117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0"/>
            <a:ext cx="7011987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2E3FD4F4-1EDF-9648-A953-74C5B6CF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Galactic Motions: On-Sky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07831-B4C1-9647-AF60-1B320DFB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37537"/>
            <a:ext cx="495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What does this plot show?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What would it look like for OB stars?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92BF5E-6593-2C4F-941D-51EC0E901218}"/>
              </a:ext>
            </a:extLst>
          </p:cNvPr>
          <p:cNvGrpSpPr/>
          <p:nvPr/>
        </p:nvGrpSpPr>
        <p:grpSpPr>
          <a:xfrm>
            <a:off x="4446733" y="1066800"/>
            <a:ext cx="4468667" cy="4121626"/>
            <a:chOff x="6898592" y="2183822"/>
            <a:chExt cx="4525860" cy="4174377"/>
          </a:xfrm>
        </p:grpSpPr>
        <p:pic>
          <p:nvPicPr>
            <p:cNvPr id="8" name="Picture 7" descr="Chart, histogram&#10;&#10;Description automatically generated">
              <a:extLst>
                <a:ext uri="{FF2B5EF4-FFF2-40B4-BE49-F238E27FC236}">
                  <a16:creationId xmlns:a16="http://schemas.microsoft.com/office/drawing/2014/main" id="{8D9259CE-CD61-8543-BAB8-046BC215B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7333" b="51330"/>
            <a:stretch/>
          </p:blipFill>
          <p:spPr>
            <a:xfrm>
              <a:off x="6898592" y="2183822"/>
              <a:ext cx="4525860" cy="4174377"/>
            </a:xfrm>
            <a:prstGeom prst="rect">
              <a:avLst/>
            </a:prstGeom>
          </p:spPr>
        </p:pic>
        <p:pic>
          <p:nvPicPr>
            <p:cNvPr id="9" name="Picture 8" descr="Chart, histogram&#10;&#10;Description automatically generated">
              <a:extLst>
                <a:ext uri="{FF2B5EF4-FFF2-40B4-BE49-F238E27FC236}">
                  <a16:creationId xmlns:a16="http://schemas.microsoft.com/office/drawing/2014/main" id="{786650EC-AC86-9348-A27D-B6F4840C3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390" t="3243" b="80671"/>
            <a:stretch/>
          </p:blipFill>
          <p:spPr>
            <a:xfrm>
              <a:off x="7548332" y="2466218"/>
              <a:ext cx="1682164" cy="149755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0E5BB1-4005-2644-BB6B-DAA49B9D6553}"/>
              </a:ext>
            </a:extLst>
          </p:cNvPr>
          <p:cNvSpPr txBox="1"/>
          <p:nvPr/>
        </p:nvSpPr>
        <p:spPr>
          <a:xfrm>
            <a:off x="7573995" y="5132372"/>
            <a:ext cx="11128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Medan et al. 2021</a:t>
            </a:r>
          </a:p>
        </p:txBody>
      </p:sp>
      <p:pic>
        <p:nvPicPr>
          <p:cNvPr id="1025" name="Picture 1" descr="Radial and transverse components of a star's velocity">
            <a:extLst>
              <a:ext uri="{FF2B5EF4-FFF2-40B4-BE49-F238E27FC236}">
                <a16:creationId xmlns:a16="http://schemas.microsoft.com/office/drawing/2014/main" id="{2CB345D2-9377-DC4E-BEC5-0951AB5B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0769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7DD2C8-D7D2-6042-B6DE-5EAD461FDA5A}"/>
              </a:ext>
            </a:extLst>
          </p:cNvPr>
          <p:cNvSpPr txBox="1"/>
          <p:nvPr/>
        </p:nvSpPr>
        <p:spPr>
          <a:xfrm>
            <a:off x="228600" y="5058359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Darling</a:t>
            </a:r>
          </a:p>
        </p:txBody>
      </p:sp>
    </p:spTree>
    <p:extLst>
      <p:ext uri="{BB962C8B-B14F-4D97-AF65-F5344CB8AC3E}">
        <p14:creationId xmlns:p14="http://schemas.microsoft.com/office/powerpoint/2010/main" val="3568307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CE48E91-E28D-8C1F-480F-EFFECB005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655A2940-77BB-3680-5DE8-845611FC4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Galactic Motions: UVW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D1091-1B5B-3B30-C214-47265557482A}"/>
              </a:ext>
            </a:extLst>
          </p:cNvPr>
          <p:cNvSpPr txBox="1"/>
          <p:nvPr/>
        </p:nvSpPr>
        <p:spPr>
          <a:xfrm>
            <a:off x="7931694" y="6477000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Bruce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MacEvoy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6" descr="overview of the galaxy">
            <a:extLst>
              <a:ext uri="{FF2B5EF4-FFF2-40B4-BE49-F238E27FC236}">
                <a16:creationId xmlns:a16="http://schemas.microsoft.com/office/drawing/2014/main" id="{872BDC4B-1C22-A5A4-7084-1863452E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5710"/>
            <a:ext cx="8839200" cy="53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675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2E3FD4F4-1EDF-9648-A953-74C5B6CF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Galactic Motions: UVW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07831-B4C1-9647-AF60-1B320DFB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00690"/>
            <a:ext cx="548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i="1" noProof="0" dirty="0">
                <a:solidFill>
                  <a:srgbClr val="008000"/>
                </a:solidFill>
                <a:latin typeface="Times New Roman" panose="02020603050405020304" pitchFamily="18" charset="0"/>
              </a:rPr>
              <a:t>Why don’t some cluster members </a:t>
            </a:r>
            <a:r>
              <a:rPr lang="en-US" altLang="en-US" sz="20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l</a:t>
            </a:r>
            <a:r>
              <a:rPr kumimoji="0" lang="en-US" altLang="en-US" sz="2000" b="0" i="1" u="none" strike="noStrike" kern="1200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and</a:t>
            </a:r>
            <a:r>
              <a:rPr kumimoji="0" lang="en-US" altLang="en-US" sz="2000" b="0" i="1" u="none" strike="noStrike" kern="1200" cap="none" spc="0" normalizeH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in ovals?</a:t>
            </a:r>
            <a:endParaRPr kumimoji="0" lang="en-US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E5BB1-4005-2644-BB6B-DAA49B9D6553}"/>
              </a:ext>
            </a:extLst>
          </p:cNvPr>
          <p:cNvSpPr txBox="1"/>
          <p:nvPr/>
        </p:nvSpPr>
        <p:spPr>
          <a:xfrm>
            <a:off x="7901237" y="2971800"/>
            <a:ext cx="1090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Riedel et al. 2011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DD2C8-D7D2-6042-B6DE-5EAD461FDA5A}"/>
              </a:ext>
            </a:extLst>
          </p:cNvPr>
          <p:cNvSpPr txBox="1"/>
          <p:nvPr/>
        </p:nvSpPr>
        <p:spPr>
          <a:xfrm>
            <a:off x="167253" y="2971800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Bruce </a:t>
            </a:r>
            <a:r>
              <a:rPr lang="en-US" sz="10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MacEvoy</a:t>
            </a:r>
            <a:endParaRPr lang="en-US" sz="10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154A13D8-F65A-644C-B0B0-472824E2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11" y="1068204"/>
            <a:ext cx="5737789" cy="1903596"/>
          </a:xfrm>
          <a:prstGeom prst="rect">
            <a:avLst/>
          </a:prstGeom>
        </p:spPr>
      </p:pic>
      <p:pic>
        <p:nvPicPr>
          <p:cNvPr id="13" name="Picture 6" descr="overview of the galaxy">
            <a:extLst>
              <a:ext uri="{FF2B5EF4-FFF2-40B4-BE49-F238E27FC236}">
                <a16:creationId xmlns:a16="http://schemas.microsoft.com/office/drawing/2014/main" id="{4C8DAB22-013B-7B4F-8AB8-676E896B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7669"/>
            <a:ext cx="3320453" cy="200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C6C29807-48D0-4F4C-9926-43EEFB70A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26" y="3543300"/>
            <a:ext cx="2667000" cy="2095500"/>
          </a:xfrm>
          <a:prstGeom prst="rect">
            <a:avLst/>
          </a:prstGeom>
        </p:spPr>
      </p:pic>
      <p:pic>
        <p:nvPicPr>
          <p:cNvPr id="14" name="Picture 13" descr="Chart, bubble chart&#10;&#10;Description automatically generated">
            <a:extLst>
              <a:ext uri="{FF2B5EF4-FFF2-40B4-BE49-F238E27FC236}">
                <a16:creationId xmlns:a16="http://schemas.microsoft.com/office/drawing/2014/main" id="{48DEE888-8E0B-0C49-84CC-014140041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92500"/>
            <a:ext cx="2692400" cy="2146300"/>
          </a:xfrm>
          <a:prstGeom prst="rect">
            <a:avLst/>
          </a:prstGeom>
        </p:spPr>
      </p:pic>
      <p:pic>
        <p:nvPicPr>
          <p:cNvPr id="16" name="Picture 15" descr="Chart, bubble chart&#10;&#10;Description automatically generated">
            <a:extLst>
              <a:ext uri="{FF2B5EF4-FFF2-40B4-BE49-F238E27FC236}">
                <a16:creationId xmlns:a16="http://schemas.microsoft.com/office/drawing/2014/main" id="{03F303FB-D827-2847-B2EA-614C61C1B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900" y="3556000"/>
            <a:ext cx="2679700" cy="208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565569-E755-264E-BD41-5EA29A4F2DC6}"/>
              </a:ext>
            </a:extLst>
          </p:cNvPr>
          <p:cNvSpPr txBox="1"/>
          <p:nvPr/>
        </p:nvSpPr>
        <p:spPr>
          <a:xfrm>
            <a:off x="8010243" y="561969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Hubbard-James </a:t>
            </a:r>
          </a:p>
          <a:p>
            <a:pPr algn="ctr"/>
            <a:r>
              <a:rPr lang="en-US" sz="10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0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2022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2B34E65-ADBD-FB4C-9085-EDF777815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4669277"/>
            <a:ext cx="609600" cy="5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2E3FD4F4-1EDF-9648-A953-74C5B6CF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96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Galactic Motions: Velocity Dispersion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07831-B4C1-9647-AF60-1B320DFB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What is this process called?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i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ANSWER: “thin disk h</a:t>
            </a:r>
            <a:r>
              <a:rPr kumimoji="0" lang="en-US" altLang="en-US" sz="2000" b="0" i="1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eating” … by GMCs and spiral arms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C932A0-2289-F645-BD38-0B3B2BAA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1" y="772427"/>
            <a:ext cx="5111619" cy="4942573"/>
          </a:xfrm>
          <a:prstGeom prst="rect">
            <a:avLst/>
          </a:prstGeom>
        </p:spPr>
      </p:pic>
      <p:sp>
        <p:nvSpPr>
          <p:cNvPr id="7" name="Donut 5">
            <a:extLst>
              <a:ext uri="{FF2B5EF4-FFF2-40B4-BE49-F238E27FC236}">
                <a16:creationId xmlns:a16="http://schemas.microsoft.com/office/drawing/2014/main" id="{5E85A51C-5DC9-2542-AFBB-DEF5D94D33D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467047" y="1900612"/>
            <a:ext cx="2395964" cy="575941"/>
          </a:xfrm>
          <a:custGeom>
            <a:avLst/>
            <a:gdLst>
              <a:gd name="T0" fmla="*/ 0 w 3063875"/>
              <a:gd name="T1" fmla="*/ 564357 h 1128713"/>
              <a:gd name="T2" fmla="*/ 1531938 w 3063875"/>
              <a:gd name="T3" fmla="*/ 0 h 1128713"/>
              <a:gd name="T4" fmla="*/ 3063876 w 3063875"/>
              <a:gd name="T5" fmla="*/ 564357 h 1128713"/>
              <a:gd name="T6" fmla="*/ 1531938 w 3063875"/>
              <a:gd name="T7" fmla="*/ 1128714 h 1128713"/>
              <a:gd name="T8" fmla="*/ 0 w 3063875"/>
              <a:gd name="T9" fmla="*/ 564357 h 1128713"/>
              <a:gd name="T10" fmla="*/ 47767 w 3063875"/>
              <a:gd name="T11" fmla="*/ 564357 h 1128713"/>
              <a:gd name="T12" fmla="*/ 1531937 w 3063875"/>
              <a:gd name="T13" fmla="*/ 1080946 h 1128713"/>
              <a:gd name="T14" fmla="*/ 3016107 w 3063875"/>
              <a:gd name="T15" fmla="*/ 564357 h 1128713"/>
              <a:gd name="T16" fmla="*/ 1531937 w 3063875"/>
              <a:gd name="T17" fmla="*/ 47768 h 1128713"/>
              <a:gd name="T18" fmla="*/ 47767 w 3063875"/>
              <a:gd name="T19" fmla="*/ 564357 h 11287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63875" h="1128713">
                <a:moveTo>
                  <a:pt x="0" y="564357"/>
                </a:moveTo>
                <a:cubicBezTo>
                  <a:pt x="0" y="252671"/>
                  <a:pt x="685872" y="0"/>
                  <a:pt x="1531938" y="0"/>
                </a:cubicBezTo>
                <a:cubicBezTo>
                  <a:pt x="2378004" y="0"/>
                  <a:pt x="3063876" y="252671"/>
                  <a:pt x="3063876" y="564357"/>
                </a:cubicBezTo>
                <a:cubicBezTo>
                  <a:pt x="3063876" y="876043"/>
                  <a:pt x="2378004" y="1128714"/>
                  <a:pt x="1531938" y="1128714"/>
                </a:cubicBezTo>
                <a:cubicBezTo>
                  <a:pt x="685872" y="1128714"/>
                  <a:pt x="0" y="876043"/>
                  <a:pt x="0" y="564357"/>
                </a:cubicBezTo>
                <a:close/>
                <a:moveTo>
                  <a:pt x="47767" y="564357"/>
                </a:moveTo>
                <a:cubicBezTo>
                  <a:pt x="47767" y="849661"/>
                  <a:pt x="712253" y="1080946"/>
                  <a:pt x="1531937" y="1080946"/>
                </a:cubicBezTo>
                <a:cubicBezTo>
                  <a:pt x="2351621" y="1080946"/>
                  <a:pt x="3016107" y="849661"/>
                  <a:pt x="3016107" y="564357"/>
                </a:cubicBezTo>
                <a:cubicBezTo>
                  <a:pt x="3016107" y="279053"/>
                  <a:pt x="2351621" y="47768"/>
                  <a:pt x="1531937" y="47768"/>
                </a:cubicBezTo>
                <a:cubicBezTo>
                  <a:pt x="712253" y="47768"/>
                  <a:pt x="47767" y="279053"/>
                  <a:pt x="47767" y="564357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Donut 5">
            <a:extLst>
              <a:ext uri="{FF2B5EF4-FFF2-40B4-BE49-F238E27FC236}">
                <a16:creationId xmlns:a16="http://schemas.microsoft.com/office/drawing/2014/main" id="{88A913D1-581A-7646-A0F2-6ED202436D49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90190" y="3390850"/>
            <a:ext cx="2395962" cy="575941"/>
          </a:xfrm>
          <a:custGeom>
            <a:avLst/>
            <a:gdLst>
              <a:gd name="T0" fmla="*/ 0 w 3063875"/>
              <a:gd name="T1" fmla="*/ 564357 h 1128713"/>
              <a:gd name="T2" fmla="*/ 1531938 w 3063875"/>
              <a:gd name="T3" fmla="*/ 0 h 1128713"/>
              <a:gd name="T4" fmla="*/ 3063876 w 3063875"/>
              <a:gd name="T5" fmla="*/ 564357 h 1128713"/>
              <a:gd name="T6" fmla="*/ 1531938 w 3063875"/>
              <a:gd name="T7" fmla="*/ 1128714 h 1128713"/>
              <a:gd name="T8" fmla="*/ 0 w 3063875"/>
              <a:gd name="T9" fmla="*/ 564357 h 1128713"/>
              <a:gd name="T10" fmla="*/ 47767 w 3063875"/>
              <a:gd name="T11" fmla="*/ 564357 h 1128713"/>
              <a:gd name="T12" fmla="*/ 1531937 w 3063875"/>
              <a:gd name="T13" fmla="*/ 1080946 h 1128713"/>
              <a:gd name="T14" fmla="*/ 3016107 w 3063875"/>
              <a:gd name="T15" fmla="*/ 564357 h 1128713"/>
              <a:gd name="T16" fmla="*/ 1531937 w 3063875"/>
              <a:gd name="T17" fmla="*/ 47768 h 1128713"/>
              <a:gd name="T18" fmla="*/ 47767 w 3063875"/>
              <a:gd name="T19" fmla="*/ 564357 h 11287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63875" h="1128713">
                <a:moveTo>
                  <a:pt x="0" y="564357"/>
                </a:moveTo>
                <a:cubicBezTo>
                  <a:pt x="0" y="252671"/>
                  <a:pt x="685872" y="0"/>
                  <a:pt x="1531938" y="0"/>
                </a:cubicBezTo>
                <a:cubicBezTo>
                  <a:pt x="2378004" y="0"/>
                  <a:pt x="3063876" y="252671"/>
                  <a:pt x="3063876" y="564357"/>
                </a:cubicBezTo>
                <a:cubicBezTo>
                  <a:pt x="3063876" y="876043"/>
                  <a:pt x="2378004" y="1128714"/>
                  <a:pt x="1531938" y="1128714"/>
                </a:cubicBezTo>
                <a:cubicBezTo>
                  <a:pt x="685872" y="1128714"/>
                  <a:pt x="0" y="876043"/>
                  <a:pt x="0" y="564357"/>
                </a:cubicBezTo>
                <a:close/>
                <a:moveTo>
                  <a:pt x="47767" y="564357"/>
                </a:moveTo>
                <a:cubicBezTo>
                  <a:pt x="47767" y="849661"/>
                  <a:pt x="712253" y="1080946"/>
                  <a:pt x="1531937" y="1080946"/>
                </a:cubicBezTo>
                <a:cubicBezTo>
                  <a:pt x="2351621" y="1080946"/>
                  <a:pt x="3016107" y="849661"/>
                  <a:pt x="3016107" y="564357"/>
                </a:cubicBezTo>
                <a:cubicBezTo>
                  <a:pt x="3016107" y="279053"/>
                  <a:pt x="2351621" y="47768"/>
                  <a:pt x="1531937" y="47768"/>
                </a:cubicBezTo>
                <a:cubicBezTo>
                  <a:pt x="712253" y="47768"/>
                  <a:pt x="47767" y="279053"/>
                  <a:pt x="47767" y="564357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D93C5-6559-5646-87F3-AB8DDC13652C}"/>
              </a:ext>
            </a:extLst>
          </p:cNvPr>
          <p:cNvSpPr txBox="1"/>
          <p:nvPr/>
        </p:nvSpPr>
        <p:spPr>
          <a:xfrm>
            <a:off x="5638800" y="17526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~ 14000 F/G dwarfs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99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Hipparcos</a:t>
            </a:r>
            <a:r>
              <a:rPr lang="en-US" sz="2000" dirty="0">
                <a:solidFill>
                  <a:srgbClr val="0000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/Tycho astrometry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99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~ 63000 </a:t>
            </a:r>
            <a:r>
              <a:rPr lang="en-US" sz="2000" dirty="0">
                <a:solidFill>
                  <a:srgbClr val="0000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 measurements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 from isochrone fits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65569-E755-264E-BD41-5EA29A4F2DC6}"/>
              </a:ext>
            </a:extLst>
          </p:cNvPr>
          <p:cNvSpPr txBox="1"/>
          <p:nvPr/>
        </p:nvSpPr>
        <p:spPr>
          <a:xfrm>
            <a:off x="31830" y="5468779"/>
            <a:ext cx="1670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Nordstrom et al. 2004</a:t>
            </a:r>
          </a:p>
        </p:txBody>
      </p:sp>
    </p:spTree>
    <p:extLst>
      <p:ext uri="{BB962C8B-B14F-4D97-AF65-F5344CB8AC3E}">
        <p14:creationId xmlns:p14="http://schemas.microsoft.com/office/powerpoint/2010/main" val="404227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14767</TotalTime>
  <Words>2141</Words>
  <Application>Microsoft Macintosh PowerPoint</Application>
  <PresentationFormat>On-screen Show (4:3)</PresentationFormat>
  <Paragraphs>344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Times New Roman</vt:lpstr>
      <vt:lpstr>Wingdings</vt:lpstr>
      <vt:lpstr>2_Default Design</vt:lpstr>
      <vt:lpstr>Default Design</vt:lpstr>
      <vt:lpstr>1_Default Design</vt:lpstr>
      <vt:lpstr>11_Default Design</vt:lpstr>
      <vt:lpstr>8_Default Design</vt:lpstr>
      <vt:lpstr>3_Default Design</vt:lpstr>
      <vt:lpstr>5_Default Design</vt:lpstr>
      <vt:lpstr>4_Default Design</vt:lpstr>
      <vt:lpstr>Milky Way Rotation Curve</vt:lpstr>
      <vt:lpstr>Assignments</vt:lpstr>
      <vt:lpstr>Milky Way Neighborhood (2026)</vt:lpstr>
      <vt:lpstr>Milky Way Disk Formation</vt:lpstr>
      <vt:lpstr>Formation</vt:lpstr>
      <vt:lpstr>Galactic Motions: On-Sky</vt:lpstr>
      <vt:lpstr>Galactic Motions: UVW</vt:lpstr>
      <vt:lpstr>Galactic Motions: UVW</vt:lpstr>
      <vt:lpstr>Galactic Motions: Velocity Dispersion</vt:lpstr>
      <vt:lpstr>Metallicities</vt:lpstr>
      <vt:lpstr>Milky Way Rotation Curve</vt:lpstr>
      <vt:lpstr>Milky Way Rotation Curve</vt:lpstr>
      <vt:lpstr>Rotation Curves</vt:lpstr>
      <vt:lpstr>MW Rotation Curve</vt:lpstr>
      <vt:lpstr>PowerPoint Presentation</vt:lpstr>
      <vt:lpstr>PowerPoint Presentation</vt:lpstr>
      <vt:lpstr>Rotation Velocities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Grand Rotation Curve</vt:lpstr>
      <vt:lpstr>Grand Rotation Curve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</dc:creator>
  <cp:lastModifiedBy>Manzano Pisco</cp:lastModifiedBy>
  <cp:revision>1127</cp:revision>
  <cp:lastPrinted>2020-02-11T04:43:19Z</cp:lastPrinted>
  <dcterms:created xsi:type="dcterms:W3CDTF">2013-03-14T16:04:26Z</dcterms:created>
  <dcterms:modified xsi:type="dcterms:W3CDTF">2026-03-02T04:20:33Z</dcterms:modified>
</cp:coreProperties>
</file>