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6599" r:id="rId1"/>
    <p:sldMasterId id="2147486683" r:id="rId2"/>
    <p:sldMasterId id="2147486695" r:id="rId3"/>
  </p:sldMasterIdLst>
  <p:notesMasterIdLst>
    <p:notesMasterId r:id="rId44"/>
  </p:notesMasterIdLst>
  <p:sldIdLst>
    <p:sldId id="1031" r:id="rId4"/>
    <p:sldId id="1089" r:id="rId5"/>
    <p:sldId id="1090" r:id="rId6"/>
    <p:sldId id="1039" r:id="rId7"/>
    <p:sldId id="1085" r:id="rId8"/>
    <p:sldId id="1018" r:id="rId9"/>
    <p:sldId id="1020" r:id="rId10"/>
    <p:sldId id="1091" r:id="rId11"/>
    <p:sldId id="1059" r:id="rId12"/>
    <p:sldId id="1058" r:id="rId13"/>
    <p:sldId id="1016" r:id="rId14"/>
    <p:sldId id="1029" r:id="rId15"/>
    <p:sldId id="1027" r:id="rId16"/>
    <p:sldId id="1028" r:id="rId17"/>
    <p:sldId id="1019" r:id="rId18"/>
    <p:sldId id="998" r:id="rId19"/>
    <p:sldId id="1060" r:id="rId20"/>
    <p:sldId id="1086" r:id="rId21"/>
    <p:sldId id="1044" r:id="rId22"/>
    <p:sldId id="1055" r:id="rId23"/>
    <p:sldId id="1054" r:id="rId24"/>
    <p:sldId id="1052" r:id="rId25"/>
    <p:sldId id="1088" r:id="rId26"/>
    <p:sldId id="1056" r:id="rId27"/>
    <p:sldId id="1057" r:id="rId28"/>
    <p:sldId id="1041" r:id="rId29"/>
    <p:sldId id="1033" r:id="rId30"/>
    <p:sldId id="1024" r:id="rId31"/>
    <p:sldId id="1038" r:id="rId32"/>
    <p:sldId id="1042" r:id="rId33"/>
    <p:sldId id="1061" r:id="rId34"/>
    <p:sldId id="1062" r:id="rId35"/>
    <p:sldId id="1063" r:id="rId36"/>
    <p:sldId id="1064" r:id="rId37"/>
    <p:sldId id="1065" r:id="rId38"/>
    <p:sldId id="1066" r:id="rId39"/>
    <p:sldId id="1067" r:id="rId40"/>
    <p:sldId id="1087" r:id="rId41"/>
    <p:sldId id="1068" r:id="rId42"/>
    <p:sldId id="1037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53"/>
    <p:restoredTop sz="82606"/>
  </p:normalViewPr>
  <p:slideViewPr>
    <p:cSldViewPr>
      <p:cViewPr>
        <p:scale>
          <a:sx n="93" d="100"/>
          <a:sy n="93" d="100"/>
        </p:scale>
        <p:origin x="176" y="36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74CCE908-9E57-9F46-B945-A529FEA8F6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8B4CA573-7F5D-244E-B8BD-F3488CBF32E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0313610C-FE22-5F47-84FF-7EBAB3189EC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5AE2FF73-140F-FA49-9F00-A77C433A4E0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38D46C80-C9CB-7A4F-92DC-D02EB4C4FA9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23114B22-CD3C-7C4F-8ED2-8F9CBFFAC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BCB26BD-9394-7E42-A60C-D8399D107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8209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2103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S0 is S-zero, not S-oh</a:t>
            </a:r>
          </a:p>
        </p:txBody>
      </p:sp>
    </p:spTree>
    <p:extLst>
      <p:ext uri="{BB962C8B-B14F-4D97-AF65-F5344CB8AC3E}">
        <p14:creationId xmlns:p14="http://schemas.microsoft.com/office/powerpoint/2010/main" val="2494060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2753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4678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6881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numbers in upper right are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Myr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1054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HI is cold neutral hydrogen</a:t>
            </a:r>
          </a:p>
        </p:txBody>
      </p:sp>
    </p:spTree>
    <p:extLst>
      <p:ext uri="{BB962C8B-B14F-4D97-AF65-F5344CB8AC3E}">
        <p14:creationId xmlns:p14="http://schemas.microsoft.com/office/powerpoint/2010/main" val="3344139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2291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73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5BB7B-6BC7-05FF-3D31-7001B84AF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8B0B7F9B-398F-9C80-AD7D-D865FAA973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3266-D360-A142-8566-7B177618F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FF720903-9B8D-1D45-F074-1C860ADB5D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15E143BE-077A-A911-89FE-B05EFC1F6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184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67D77A0E-975E-9A47-9969-77006C622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EC135-2EE1-BA47-90C0-D73E9E7BA0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F66C8A51-8496-5147-808A-D4643B404F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6904FAD6-0DBC-4243-B52E-F7FD288835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DB693BA5-A493-F841-A044-260274AEBE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D1C602-FCAF-C049-B6CC-191904FF51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1FDEF931-840D-5A48-8F8B-1CCA02A73C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C79D8906-F3C0-BB4C-8D0C-F6A81E802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0E64EE1C-81FA-4043-6E3A-6292FEFD34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9C1515-D4FB-824B-834E-E4132AB4DB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D620ADFD-2BE0-6BC5-A290-23BBC209B3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B69E9214-2B11-E295-41E0-C336B8F76A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Molecular Ring is 3.5 to 7.5 kpc … NOT the same as the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CircumNuclear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Ring (CNR) only a few pc around SMBH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0A3653E5-61A7-AB9C-5097-D651DF80A1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B3567D-4436-7544-A999-B51A7D108CB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43A291A9-060C-D275-4ADE-673B337A84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A56E047A-2754-D3B8-8717-88DC0643A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67D77A0E-975E-9A47-9969-77006C622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EC135-2EE1-BA47-90C0-D73E9E7BA0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F66C8A51-8496-5147-808A-D4643B404F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6904FAD6-0DBC-4243-B52E-F7FD288835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1176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DB693BA5-A493-F841-A044-260274AEBE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D1C602-FCAF-C049-B6CC-191904FF51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1FDEF931-840D-5A48-8F8B-1CCA02A73C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C79D8906-F3C0-BB4C-8D0C-F6A81E802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21303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 don’t see how it explains the connecting arm.</a:t>
            </a:r>
          </a:p>
        </p:txBody>
      </p:sp>
    </p:spTree>
    <p:extLst>
      <p:ext uri="{BB962C8B-B14F-4D97-AF65-F5344CB8AC3E}">
        <p14:creationId xmlns:p14="http://schemas.microsoft.com/office/powerpoint/2010/main" val="1273376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Zoom-in of previous neutral H map</a:t>
            </a:r>
          </a:p>
        </p:txBody>
      </p:sp>
    </p:spTree>
    <p:extLst>
      <p:ext uri="{BB962C8B-B14F-4D97-AF65-F5344CB8AC3E}">
        <p14:creationId xmlns:p14="http://schemas.microsoft.com/office/powerpoint/2010/main" val="1881059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3259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7836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8831-725B-DB45-BDC7-9AB3E5425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8A035D70-7803-6BB5-9246-477AF35529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6A3247A2-3DE0-DA6D-CC61-6D7E6863AC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44F16F1C-D2D3-EC34-A8B2-90C258633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61547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 don’t see it …</a:t>
            </a:r>
          </a:p>
        </p:txBody>
      </p:sp>
    </p:spTree>
    <p:extLst>
      <p:ext uri="{BB962C8B-B14F-4D97-AF65-F5344CB8AC3E}">
        <p14:creationId xmlns:p14="http://schemas.microsoft.com/office/powerpoint/2010/main" val="6018577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32814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Color-mag diagram is for two Red Clump star (horizontal branch giants fusing He) populations at different distances.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Top Figure: Density maps showing the structures traced by the RC in the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(X, b) plane. Each panel corresponds to a different longitude (see labels),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with l = 0◦ in the central, middle one. A cross marks the Galactic center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(assuming R0 = 8 kpc), with the Sun far in the left side, outside the figure, at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(X, Z) = (0, 0). Individual lines of sight, at different latitudes, correspond to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horizontal color strips, merged together to form the panels. The color scale has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been normalized so that the histogram peak in each horizontal strip has density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= 1. Note that the region close to the Galactic plane, for which we have no data,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has been compressed here, and shown as a single, horizontal black strip. Thin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white lines are lines of constant Z coordinate. The X-shape is clearly visible for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longitudes |l|  1◦ (middle row panels).</a:t>
            </a:r>
          </a:p>
        </p:txBody>
      </p:sp>
    </p:spTree>
    <p:extLst>
      <p:ext uri="{BB962C8B-B14F-4D97-AF65-F5344CB8AC3E}">
        <p14:creationId xmlns:p14="http://schemas.microsoft.com/office/powerpoint/2010/main" val="16284783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Right: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Examples of boxy (NGC 4565) and peanut (NGC 3628) shape bulges, using the 3.6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m Spitzer space telescope images. Also shown are the unsharp mask images of the same galaxies, which in both galaxies show an X-shape morphology. The units of the x- and y-axis are in arcseconds. </a:t>
            </a:r>
            <a:endParaRPr lang="en-US" dirty="0"/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83683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8028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Vista Variables in the Via </a:t>
            </a:r>
            <a:r>
              <a:rPr lang="en-US" dirty="0" err="1"/>
              <a:t>Lactea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13568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7305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29723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64499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2916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0" dirty="0">
                <a:effectLst/>
              </a:rPr>
              <a:t>Secular evolution refers to the relatively slow dynamical evolution due to internal processes induced by a galaxy's spiral arms, bars, galactic winds, black holes and dark matter haloes.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18770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453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bottom = JWST images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top = HST + JWST</a:t>
            </a:r>
          </a:p>
        </p:txBody>
      </p:sp>
    </p:spTree>
    <p:extLst>
      <p:ext uri="{BB962C8B-B14F-4D97-AF65-F5344CB8AC3E}">
        <p14:creationId xmlns:p14="http://schemas.microsoft.com/office/powerpoint/2010/main" val="290157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0369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 = unbarred … B = barred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 = spiral arms … r = rings</a:t>
            </a:r>
          </a:p>
        </p:txBody>
      </p:sp>
    </p:spTree>
    <p:extLst>
      <p:ext uri="{BB962C8B-B14F-4D97-AF65-F5344CB8AC3E}">
        <p14:creationId xmlns:p14="http://schemas.microsoft.com/office/powerpoint/2010/main" val="674436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13EFB-F0FA-0B88-8AC9-C4F5F9F97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353E140C-0F99-E419-1DF6-8C60A92485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D9515696-1DAE-26B4-2AB4-0711431E0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51F0573-7224-FABA-F573-C3DE248D53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4070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8504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BCD46F-DDE7-694D-A4EC-5E6979D115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951FE9-A9F3-2E48-BF4B-84725D762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BE4224-6F03-0648-A3B0-C4D30D0807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B20D8-9952-164E-8BE0-F1AB34157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7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D2B0AA-7658-6F49-8C70-8E47557D64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0A333C-FA2B-9C4E-B229-DECBD3B6E4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6BE19E-A354-A34F-A749-7F9934D9A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7C263-6D54-EC4B-AF28-32D2FA3FF2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4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E14B9A-F644-BD40-BAA7-CBC27D3902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A3BD7B-670B-1D45-8FF6-A107D17E45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00A928-8C0A-E047-9310-9B4C1390AB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275-DD31-7A47-A3EE-08461C500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995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11CAB8-4517-1442-978E-F711D4085D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58E375-AED3-A64D-A0D6-3D7112337D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6FEDD0-586F-F748-9402-B86F1823B9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C6FB-9B64-EB4A-8B4E-C141A85F5B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054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1F057D-734F-4F4D-805E-59E2DE30B8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1511E9-CB17-7D42-961C-6E338B0464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6CC819-A3D7-C349-99B5-4DD2742E57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7989E-1A7F-4049-96C2-BCA701CF04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560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5261CA-CB45-2743-8848-2A356B5B40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FCE615-4B44-1E40-90A6-CFAE1AC52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3075CC-7BF2-794C-BE50-1A85A80F0A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43A6C-98EA-104D-9DD7-3EE539AB53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340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B6EB90-EF37-344A-8F38-3B852BC7F6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462994-62B8-474E-99EC-ECD1FBA91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4A7656-2464-5349-88C7-5F8FE8EC3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08791-840A-D244-BC25-51E3E7CB09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435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8AB66E-7D98-C648-991E-ECF209749D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2ACC0F7-CB7C-AD41-AEFB-9F74A2AE9C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2DB58B-9A42-8048-BEDB-9C71F5241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2C34F-CBFF-6C4C-92B0-EBC30CBEB0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026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95306A-8098-7345-8AA3-EE0497B76D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711DA2-777B-1F4B-9E01-3E30A4D01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8C5992-7CDC-0A49-AD4F-43E6FAA10F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14E0F-1B6C-2A43-B265-FBDF733045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178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FA5667-67DC-8340-8DEC-DEA8720309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32CB90-B3B5-ED47-8457-BA2ED0FCB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8835029-4AC3-4D4B-B1EF-F4D09C7BFF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36F0F-B06F-754B-9ED2-AC0942536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52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7B0357-19EE-7640-B0DE-37A7584721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A77AB-A6C7-0145-B5C2-F17F783350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0A07-7849-A049-9807-D6F394C89A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44DB3-396E-D34C-BE4E-5818732E6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18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567F30-3853-C041-AD87-ABA859A5B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DC2AE8-ABAA-E544-9049-BFCB79243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C79D83-77B2-6A4A-A7D0-42C02220B2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8F56E-D164-EA47-941B-73CE4A8A9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696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7E3391-B5C4-5A43-B4FC-9E20F934D6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9A798B-27A9-9041-94CA-6A0E62BE8A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94772B-6E27-2748-8B97-E9BDA98F2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5F798-4C49-4E49-86E2-35CD3A4206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193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F8944E-6C03-CD46-88E3-21D74B8E8F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0C8F6A-33AC-B74F-AF29-492A22C07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9555EF-2FCC-874A-9C78-B1EE29932A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36A84-1653-9A45-BC99-B3D2FBFD8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674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397D6B-443C-6B49-9D11-23AE6EFC4C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69EB57-6332-4946-8FA0-B61DA1F965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AA4E32-C01E-7048-AC18-07E0248FE7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6470D-4A62-FA4C-99A5-E60B0AFE7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551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932681-ED97-3C47-96E7-2A2393F86A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53F331-537E-D740-822E-CD1F87471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22AF3E-3F83-1A42-9424-A85B8B174F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BD3B4-3CFA-D54D-87A1-F989F9EF4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918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353E1-79A7-9742-8F9C-F4DDC970A4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EB63C8-B8A0-CC43-8944-3E77B692CD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9527E6-880A-C346-AEDF-0D95FB119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F1ED6-C19E-2A45-8169-8DDA5A4A8C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798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E6A0ED-332D-9342-B8C1-0B8978A91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C1C084-505D-2749-86B1-7D0C9A0D8A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6CA776-9422-2445-B5E9-0A984704C3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5971-33B4-504B-B6EC-9790EE93C8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122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33537B-20B1-704C-BDE0-2401D88BA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5FD749-B0C2-E24E-BB2B-9BAB171C5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959E60-50EB-CC44-9D49-35CD3444F2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42D3C-5B88-9745-A9A6-C29620AAA3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334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42B110-32A6-C446-9CFB-BEE92C9F51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AED8616-74CD-674F-98B5-E34DB3033A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B2D42E7-0167-9F46-90B8-8C065C6F9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1958F-FC01-E641-8C28-3FB685AA99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947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744C78-340F-CB42-B925-5D2A511548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AA830-7602-C240-B225-D9CA14556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60BB695-C93C-C549-9295-E1EF3A8C3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9094-38BF-5447-AEC6-582D409D0E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735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477044C-992C-E54A-BE8C-CE57BEBAEF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BD5AFE6-0ABC-8C40-B1C7-870AA97F4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88BC54-DC05-0548-A617-051C2CEE19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0E084-7F74-0C41-937A-91E4FDF06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95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29DE61-DA5F-404B-A956-82E6034E8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013588-8590-EA4F-A2F7-7C869FF3A7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39D52-7A5D-3045-A0EF-2F83E4F671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5FD1D-F082-5F4A-92D8-F410154CA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369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08C5D-5293-0E4D-A785-E5D453062D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93E803-5C57-5B4D-9155-58CC9FD620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935691-860C-3C4E-90EF-7919658173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02AEA-B72E-7B4D-AF26-E2F6CAAF36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471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E6263D-D30B-F244-A3A7-103C1900AE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5E5E1A-01F7-524C-AEFD-3A09AE292C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97D43C-AAF6-FC4C-93A0-606AE5DCE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A3A1F-6203-384E-AEA0-AC08EDCBD1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247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7E879F-A1CD-1F4B-8077-D1DF88A8C4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01D52D-7F0C-6940-AE2F-2D73570D77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DFAC01-D4D1-E641-B34F-99903E2D72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9CFC4-62B9-9243-A4FC-4177A56B1F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337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19D255-9D92-F341-A1F4-C71F0A6809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6A5F6D-3653-D449-8260-0481093C03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06A0E2-92A1-664C-97C8-5D3BE44079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E5499-423E-2441-B10A-3A4BA825F7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83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417E09-6FE2-9445-BD50-DAA702AB13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947B43-BCE5-2A47-AC98-538E10E569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65E83-D51A-8B4F-B733-D29F03399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5E20C-F6A9-4942-9B5D-267E4612B5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53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06386E-6A59-6B46-B58F-5A5119E47B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8D76BBC-AA5E-B745-9153-96E47A8844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010CDBE-4265-7D4A-8396-A148B0FB9A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EAA18-729F-404D-9C9A-45816D77E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04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04AE226-9D29-4F4E-8B5B-0869926128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2E50F9-1335-7A41-B9E9-987F8C5574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196B19-467E-9142-996F-D50B8B298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41AA0-EBCF-5C4F-B40C-71D25F2E21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C3D108-3627-D341-A62E-D29D1745B0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4D2F5F-506F-A44A-BC4E-6581D33CD7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16308C-FE61-184F-8F3E-CBC19E6E3A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37C55-ECFD-9F48-8F6A-C412A86FBF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4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08A703-5E73-8E4E-B42C-5D8D7F9510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E277BF-FC49-C64B-B031-5ED63FE79A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B8D5BC-E583-8740-827A-0E013D13DE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E4785-D5A2-EA4E-A00F-F27360CD08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81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75712-7C69-2B41-B0F2-1D15F9C0D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FA65C-E421-1242-89D3-3978825868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FD8C71-7130-4145-A99D-2263C95CAC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93E13-A274-224A-B39E-AAE687B1EC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86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92E34CE-7621-754E-8AD6-B5028B2F84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9D954E1-81E7-9D4A-B06F-EFE0DDC93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9AD49401-FA4D-8F43-AEBA-4E4C657A74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66FB5D7A-A568-7549-9089-36E07A4666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CDF39B94-F29E-7743-90F0-2D522498E6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DCCA7DC-1323-DA4B-ADB2-D9B64843E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4724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00" r:id="rId1"/>
    <p:sldLayoutId id="2147486601" r:id="rId2"/>
    <p:sldLayoutId id="2147486602" r:id="rId3"/>
    <p:sldLayoutId id="2147486603" r:id="rId4"/>
    <p:sldLayoutId id="2147486604" r:id="rId5"/>
    <p:sldLayoutId id="2147486605" r:id="rId6"/>
    <p:sldLayoutId id="2147486606" r:id="rId7"/>
    <p:sldLayoutId id="2147486607" r:id="rId8"/>
    <p:sldLayoutId id="2147486608" r:id="rId9"/>
    <p:sldLayoutId id="2147486609" r:id="rId10"/>
    <p:sldLayoutId id="21474866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EBF490-790F-1B48-80AE-F7C997FD9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9A4BCDF-F7EE-394F-8E3A-B4C76C79E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FA5DD0CE-4A3F-FB4A-8343-5092160765F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F157A8BA-F01D-9B47-9995-314154CAB5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5BF625A6-6913-A64D-BE12-8B8561C077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798CB86-611A-6F45-A05F-BF09FBAE9F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1940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84" r:id="rId1"/>
    <p:sldLayoutId id="2147486685" r:id="rId2"/>
    <p:sldLayoutId id="2147486686" r:id="rId3"/>
    <p:sldLayoutId id="2147486687" r:id="rId4"/>
    <p:sldLayoutId id="2147486688" r:id="rId5"/>
    <p:sldLayoutId id="2147486689" r:id="rId6"/>
    <p:sldLayoutId id="2147486690" r:id="rId7"/>
    <p:sldLayoutId id="2147486691" r:id="rId8"/>
    <p:sldLayoutId id="2147486692" r:id="rId9"/>
    <p:sldLayoutId id="2147486693" r:id="rId10"/>
    <p:sldLayoutId id="2147486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5E7A197-4603-9641-8214-329335A42E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03CDA5B-5E77-4F45-8330-766BDDD81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BF244DB6-2709-E340-9A9A-F00C683340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EDC9727C-BCE3-854F-B59F-23231F6B27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85BD9A6F-4502-E945-8DC6-68325D476F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0885272-9EEB-E548-BE4A-C41D640D17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767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96" r:id="rId1"/>
    <p:sldLayoutId id="2147486697" r:id="rId2"/>
    <p:sldLayoutId id="2147486698" r:id="rId3"/>
    <p:sldLayoutId id="2147486699" r:id="rId4"/>
    <p:sldLayoutId id="2147486700" r:id="rId5"/>
    <p:sldLayoutId id="2147486701" r:id="rId6"/>
    <p:sldLayoutId id="2147486702" r:id="rId7"/>
    <p:sldLayoutId id="2147486703" r:id="rId8"/>
    <p:sldLayoutId id="2147486704" r:id="rId9"/>
    <p:sldLayoutId id="2147486705" r:id="rId10"/>
    <p:sldLayoutId id="2147486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</a:t>
            </a:r>
          </a:p>
        </p:txBody>
      </p:sp>
      <p:pic>
        <p:nvPicPr>
          <p:cNvPr id="3" name="Picture 2" descr="A picture containing outdoor, nature, light, night sky&#10;&#10;Description automatically generated">
            <a:extLst>
              <a:ext uri="{FF2B5EF4-FFF2-40B4-BE49-F238E27FC236}">
                <a16:creationId xmlns:a16="http://schemas.microsoft.com/office/drawing/2014/main" id="{55AF939C-F6B9-5043-BBA5-052B556CA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977" y="906182"/>
            <a:ext cx="4056223" cy="610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11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Brightness Profiles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8D7A73-1495-514A-A028-E0621B87B329}"/>
              </a:ext>
            </a:extLst>
          </p:cNvPr>
          <p:cNvSpPr/>
          <p:nvPr/>
        </p:nvSpPr>
        <p:spPr>
          <a:xfrm>
            <a:off x="228600" y="838200"/>
            <a:ext cx="8915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brightness profiles I (R) of spirals can be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reasonably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well modeled using the sum of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 is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intensity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(a) pure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Vaucouleurs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(R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-1/4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(b) an exponential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disk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I(R)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exp{ −7.67 [(R/R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1/4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−1] }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I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exp{ −R/R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}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4-parameter fit with: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: central brightness of the bulge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: radial scale of the bulge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: central brightness of the disk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: radial scale of the disk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We can define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 fraction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C2A7471A-7411-BA42-80C1-26F31E51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50" y="5715000"/>
            <a:ext cx="4025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71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Bulges</a:t>
            </a:r>
          </a:p>
        </p:txBody>
      </p:sp>
      <p:pic>
        <p:nvPicPr>
          <p:cNvPr id="2049" name="Picture 1" descr="page16image20436672">
            <a:extLst>
              <a:ext uri="{FF2B5EF4-FFF2-40B4-BE49-F238E27FC236}">
                <a16:creationId xmlns:a16="http://schemas.microsoft.com/office/drawing/2014/main" id="{DFF98EAA-7ED5-EA4B-B236-8C4FF456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1053"/>
            <a:ext cx="5326597" cy="380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16image3145728">
            <a:extLst>
              <a:ext uri="{FF2B5EF4-FFF2-40B4-BE49-F238E27FC236}">
                <a16:creationId xmlns:a16="http://schemas.microsoft.com/office/drawing/2014/main" id="{ED5DD2EC-8433-F74F-9FB0-613ABF914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36534"/>
            <a:ext cx="2735797" cy="278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17image3212720">
            <a:extLst>
              <a:ext uri="{FF2B5EF4-FFF2-40B4-BE49-F238E27FC236}">
                <a16:creationId xmlns:a16="http://schemas.microsoft.com/office/drawing/2014/main" id="{14EEDE64-93DF-1041-90DD-22BED62A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85032"/>
            <a:ext cx="2735797" cy="284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489118-C5A8-B54F-A446-01D3CA86B33C}"/>
              </a:ext>
            </a:extLst>
          </p:cNvPr>
          <p:cNvSpPr/>
          <p:nvPr/>
        </p:nvSpPr>
        <p:spPr>
          <a:xfrm>
            <a:off x="304800" y="5080337"/>
            <a:ext cx="5181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bulge to disk ratio defines Hubble sequence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S0 (lenticular) galaxies have more bulge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Sc/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more disk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nut 5">
            <a:extLst>
              <a:ext uri="{FF2B5EF4-FFF2-40B4-BE49-F238E27FC236}">
                <a16:creationId xmlns:a16="http://schemas.microsoft.com/office/drawing/2014/main" id="{E590623D-A251-5245-924F-2C4173BD9DB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534557" y="1589643"/>
            <a:ext cx="512286" cy="5334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38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Bulges</a:t>
            </a:r>
          </a:p>
        </p:txBody>
      </p:sp>
      <p:pic>
        <p:nvPicPr>
          <p:cNvPr id="2049" name="Picture 1" descr="page16image20436672">
            <a:extLst>
              <a:ext uri="{FF2B5EF4-FFF2-40B4-BE49-F238E27FC236}">
                <a16:creationId xmlns:a16="http://schemas.microsoft.com/office/drawing/2014/main" id="{DFF98EAA-7ED5-EA4B-B236-8C4FF456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1053"/>
            <a:ext cx="5326597" cy="380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489118-C5A8-B54F-A446-01D3CA86B33C}"/>
              </a:ext>
            </a:extLst>
          </p:cNvPr>
          <p:cNvSpPr/>
          <p:nvPr/>
        </p:nvSpPr>
        <p:spPr>
          <a:xfrm>
            <a:off x="304800" y="5080337"/>
            <a:ext cx="5181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 to disk ratio defines Hubble sequence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S0 (lenticular) galaxies have more bulge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Sc/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SBc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have more disk</a:t>
            </a:r>
          </a:p>
        </p:txBody>
      </p:sp>
      <p:sp>
        <p:nvSpPr>
          <p:cNvPr id="9" name="Donut 5">
            <a:extLst>
              <a:ext uri="{FF2B5EF4-FFF2-40B4-BE49-F238E27FC236}">
                <a16:creationId xmlns:a16="http://schemas.microsoft.com/office/drawing/2014/main" id="{E590623D-A251-5245-924F-2C4173BD9DB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448957" y="2046843"/>
            <a:ext cx="512286" cy="5334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41" name="Picture 1" descr="page18image3233056">
            <a:extLst>
              <a:ext uri="{FF2B5EF4-FFF2-40B4-BE49-F238E27FC236}">
                <a16:creationId xmlns:a16="http://schemas.microsoft.com/office/drawing/2014/main" id="{0EDA1DA2-71EF-3A4D-9FDB-BE70789CA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38200"/>
            <a:ext cx="2735797" cy="27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age19image3223328">
            <a:extLst>
              <a:ext uri="{FF2B5EF4-FFF2-40B4-BE49-F238E27FC236}">
                <a16:creationId xmlns:a16="http://schemas.microsoft.com/office/drawing/2014/main" id="{694B2A0A-3573-2349-9AB2-7BAA3FF55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609" y="3906811"/>
            <a:ext cx="2935378" cy="234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77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Bulges</a:t>
            </a:r>
          </a:p>
        </p:txBody>
      </p:sp>
      <p:pic>
        <p:nvPicPr>
          <p:cNvPr id="2049" name="Picture 1" descr="page16image20436672">
            <a:extLst>
              <a:ext uri="{FF2B5EF4-FFF2-40B4-BE49-F238E27FC236}">
                <a16:creationId xmlns:a16="http://schemas.microsoft.com/office/drawing/2014/main" id="{DFF98EAA-7ED5-EA4B-B236-8C4FF456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1053"/>
            <a:ext cx="5326597" cy="380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489118-C5A8-B54F-A446-01D3CA86B33C}"/>
              </a:ext>
            </a:extLst>
          </p:cNvPr>
          <p:cNvSpPr/>
          <p:nvPr/>
        </p:nvSpPr>
        <p:spPr>
          <a:xfrm>
            <a:off x="304800" y="5080337"/>
            <a:ext cx="5181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 to disk ratio defines Hubble sequence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S0 (lenticular) galaxies have more bulge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Sc/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SBc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have more disk</a:t>
            </a:r>
          </a:p>
        </p:txBody>
      </p:sp>
      <p:sp>
        <p:nvSpPr>
          <p:cNvPr id="9" name="Donut 5">
            <a:extLst>
              <a:ext uri="{FF2B5EF4-FFF2-40B4-BE49-F238E27FC236}">
                <a16:creationId xmlns:a16="http://schemas.microsoft.com/office/drawing/2014/main" id="{E590623D-A251-5245-924F-2C4173BD9DB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048000" y="2895600"/>
            <a:ext cx="533400" cy="5334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145" name="Picture 1" descr="page20image3229728">
            <a:extLst>
              <a:ext uri="{FF2B5EF4-FFF2-40B4-BE49-F238E27FC236}">
                <a16:creationId xmlns:a16="http://schemas.microsoft.com/office/drawing/2014/main" id="{768CFECF-3BCA-F54D-97F4-88F657F4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45" y="229554"/>
            <a:ext cx="2579989" cy="387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age21image3228064">
            <a:extLst>
              <a:ext uri="{FF2B5EF4-FFF2-40B4-BE49-F238E27FC236}">
                <a16:creationId xmlns:a16="http://schemas.microsoft.com/office/drawing/2014/main" id="{21F1278B-E98A-8C41-A354-DFF4248F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11" y="4303629"/>
            <a:ext cx="2579989" cy="217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024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Bulges</a:t>
            </a:r>
          </a:p>
        </p:txBody>
      </p:sp>
      <p:pic>
        <p:nvPicPr>
          <p:cNvPr id="2049" name="Picture 1" descr="page16image20436672">
            <a:extLst>
              <a:ext uri="{FF2B5EF4-FFF2-40B4-BE49-F238E27FC236}">
                <a16:creationId xmlns:a16="http://schemas.microsoft.com/office/drawing/2014/main" id="{DFF98EAA-7ED5-EA4B-B236-8C4FF456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1053"/>
            <a:ext cx="5326597" cy="380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489118-C5A8-B54F-A446-01D3CA86B33C}"/>
              </a:ext>
            </a:extLst>
          </p:cNvPr>
          <p:cNvSpPr/>
          <p:nvPr/>
        </p:nvSpPr>
        <p:spPr>
          <a:xfrm>
            <a:off x="304800" y="5080337"/>
            <a:ext cx="5181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 to disk ratio defines Hubble sequence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S0 (lenticular) galaxies have more bulge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Sc/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SBc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have more disk</a:t>
            </a:r>
          </a:p>
        </p:txBody>
      </p:sp>
      <p:sp>
        <p:nvSpPr>
          <p:cNvPr id="9" name="Donut 5">
            <a:extLst>
              <a:ext uri="{FF2B5EF4-FFF2-40B4-BE49-F238E27FC236}">
                <a16:creationId xmlns:a16="http://schemas.microsoft.com/office/drawing/2014/main" id="{E590623D-A251-5245-924F-2C4173BD9DB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972957" y="3380511"/>
            <a:ext cx="512286" cy="5334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193" name="Picture 1" descr="page22image3243664">
            <a:extLst>
              <a:ext uri="{FF2B5EF4-FFF2-40B4-BE49-F238E27FC236}">
                <a16:creationId xmlns:a16="http://schemas.microsoft.com/office/drawing/2014/main" id="{8B1460AB-E90D-0941-8FFF-555BEC314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914400"/>
            <a:ext cx="2735797" cy="257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age23image3223952">
            <a:extLst>
              <a:ext uri="{FF2B5EF4-FFF2-40B4-BE49-F238E27FC236}">
                <a16:creationId xmlns:a16="http://schemas.microsoft.com/office/drawing/2014/main" id="{A0F02711-2D5C-0041-B3F8-E4AC6BB39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356" y="4217888"/>
            <a:ext cx="2614141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71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Bulges and Bars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6BD183-821C-E84D-B69E-C006EA8B6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066800"/>
            <a:ext cx="5029200" cy="5029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207330-5944-A540-B088-C8B904033D45}"/>
              </a:ext>
            </a:extLst>
          </p:cNvPr>
          <p:cNvSpPr/>
          <p:nvPr/>
        </p:nvSpPr>
        <p:spPr>
          <a:xfrm>
            <a:off x="76200" y="4419600"/>
            <a:ext cx="4038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disk simulations with &gt; 10</a:t>
            </a:r>
            <a:r>
              <a:rPr lang="en-US" sz="1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particles:</a:t>
            </a:r>
          </a:p>
          <a:p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potential time-dependent</a:t>
            </a:r>
          </a:p>
          <a:p>
            <a:pPr algn="ctr"/>
            <a:b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spiral patterns … AND BARS …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 and disappear on 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Myr timescales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B60532-C24B-D84C-9640-924357031D5C}"/>
              </a:ext>
            </a:extLst>
          </p:cNvPr>
          <p:cNvSpPr/>
          <p:nvPr/>
        </p:nvSpPr>
        <p:spPr>
          <a:xfrm>
            <a:off x="76200" y="990600"/>
            <a:ext cx="4038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Wave Theory … 2 ideas: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spiral patterns created by a 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wave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propagates through the disk and does not follow the motion of the individual stars</a:t>
            </a:r>
          </a:p>
          <a:p>
            <a:pPr marL="342900" indent="-342900">
              <a:buAutoNum type="arabicPeriod"/>
            </a:pP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disks are 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dynamically unstable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spiral patterns are transient and can (a) be induced, and (b) dissipate over time</a:t>
            </a:r>
          </a:p>
          <a:p>
            <a:endParaRPr lang="en-US" dirty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45DBB-D47B-384F-862D-70E3E66AF485}"/>
              </a:ext>
            </a:extLst>
          </p:cNvPr>
          <p:cNvSpPr txBox="1"/>
          <p:nvPr/>
        </p:nvSpPr>
        <p:spPr>
          <a:xfrm>
            <a:off x="6863121" y="6229767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Sellwood</a:t>
            </a: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1639189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page25image20250624">
            <a:extLst>
              <a:ext uri="{FF2B5EF4-FFF2-40B4-BE49-F238E27FC236}">
                <a16:creationId xmlns:a16="http://schemas.microsoft.com/office/drawing/2014/main" id="{DD203E74-02D4-B14F-A98F-856ABCCE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78316"/>
            <a:ext cx="8763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Mapping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774A2-960B-6A4B-9858-81653F567939}"/>
              </a:ext>
            </a:extLst>
          </p:cNvPr>
          <p:cNvSpPr txBox="1"/>
          <p:nvPr/>
        </p:nvSpPr>
        <p:spPr>
          <a:xfrm>
            <a:off x="228600" y="838200"/>
            <a:ext cx="2190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Various Techniques</a:t>
            </a:r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37F338B-6B88-DA49-9BE6-94B16F8D1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988" y="1551114"/>
            <a:ext cx="5562600" cy="887286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659597F-3BA7-5948-9506-642C7D8F1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772" y="2876436"/>
            <a:ext cx="3429828" cy="1348420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AC10EC72-E6C1-3340-945F-A47424488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90" y="4366063"/>
            <a:ext cx="2374305" cy="1773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9646A8-DCE2-6A40-8D6A-E6C470AAD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12" y="1439725"/>
            <a:ext cx="2567523" cy="2283200"/>
          </a:xfrm>
          <a:prstGeom prst="rect">
            <a:avLst/>
          </a:prstGeom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570BE576-62CC-C24C-9AD9-551685B54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0776" y="4497303"/>
            <a:ext cx="2536952" cy="2208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E50CA4-C286-8849-A038-92674D213132}"/>
              </a:ext>
            </a:extLst>
          </p:cNvPr>
          <p:cNvSpPr txBox="1"/>
          <p:nvPr/>
        </p:nvSpPr>
        <p:spPr>
          <a:xfrm>
            <a:off x="567890" y="3712051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moving HI gas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F4DC24-895D-5D4B-AE58-1374270B4BF5}"/>
              </a:ext>
            </a:extLst>
          </p:cNvPr>
          <p:cNvSpPr txBox="1"/>
          <p:nvPr/>
        </p:nvSpPr>
        <p:spPr>
          <a:xfrm>
            <a:off x="5383284" y="990600"/>
            <a:ext cx="2159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infrared star counts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4E889D-F577-DD4B-B6F0-2B574A3BFA40}"/>
              </a:ext>
            </a:extLst>
          </p:cNvPr>
          <p:cNvSpPr txBox="1"/>
          <p:nvPr/>
        </p:nvSpPr>
        <p:spPr>
          <a:xfrm>
            <a:off x="3213535" y="3276600"/>
            <a:ext cx="1891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Red Clump stars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2B1174-4F25-E24D-A57F-096B4BBEA896}"/>
              </a:ext>
            </a:extLst>
          </p:cNvPr>
          <p:cNvSpPr txBox="1"/>
          <p:nvPr/>
        </p:nvSpPr>
        <p:spPr>
          <a:xfrm>
            <a:off x="1144044" y="6193536"/>
            <a:ext cx="1274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Lyraes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E804AC-82B7-0942-8727-CAA2425BFA8E}"/>
              </a:ext>
            </a:extLst>
          </p:cNvPr>
          <p:cNvSpPr txBox="1"/>
          <p:nvPr/>
        </p:nvSpPr>
        <p:spPr>
          <a:xfrm>
            <a:off x="6998632" y="5156509"/>
            <a:ext cx="1840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+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infrared surveys</a:t>
            </a:r>
          </a:p>
        </p:txBody>
      </p:sp>
    </p:spTree>
    <p:extLst>
      <p:ext uri="{BB962C8B-B14F-4D97-AF65-F5344CB8AC3E}">
        <p14:creationId xmlns:p14="http://schemas.microsoft.com/office/powerpoint/2010/main" val="1963470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152400" y="990600"/>
            <a:ext cx="8991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ANSWERS: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Bulge = YES … you can SEE 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Bar = YES …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 stretched to Box-Peanut (B/P)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+ X structure (likely)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+ spheroid component (maybe)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+ double bar (unlikely)</a:t>
            </a:r>
          </a:p>
        </p:txBody>
      </p:sp>
    </p:spTree>
    <p:extLst>
      <p:ext uri="{BB962C8B-B14F-4D97-AF65-F5344CB8AC3E}">
        <p14:creationId xmlns:p14="http://schemas.microsoft.com/office/powerpoint/2010/main" val="3747276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E6B903D-5879-C343-907C-CC9FA1001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588" y="1094815"/>
            <a:ext cx="3906212" cy="5686985"/>
          </a:xfrm>
          <a:prstGeom prst="rect">
            <a:avLst/>
          </a:prstGeom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HI gas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254000" y="876300"/>
            <a:ext cx="4849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 first postulated by </a:t>
            </a: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2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Vaucouleurs</a:t>
            </a: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(1964)</a:t>
            </a:r>
            <a:endParaRPr lang="en-US" sz="2000" dirty="0">
              <a:solidFill>
                <a:srgbClr val="DAEDE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HI large velocities near GC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gas flow along Bar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F99C833-292F-EC5E-8B69-435891975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00" y="2286000"/>
            <a:ext cx="3901804" cy="4107162"/>
          </a:xfrm>
          <a:prstGeom prst="rect">
            <a:avLst/>
          </a:prstGeom>
        </p:spPr>
      </p:pic>
      <p:sp>
        <p:nvSpPr>
          <p:cNvPr id="4" name="Donut 5">
            <a:extLst>
              <a:ext uri="{FF2B5EF4-FFF2-40B4-BE49-F238E27FC236}">
                <a16:creationId xmlns:a16="http://schemas.microsoft.com/office/drawing/2014/main" id="{6A29B701-63E6-3F3C-7237-E50E446338E2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163123" y="3780477"/>
            <a:ext cx="1007754" cy="10668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130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6586C18-BD9B-ACEE-EA89-3161A70E4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1" descr="pass.IMG_1913.copy.jpg">
            <a:extLst>
              <a:ext uri="{FF2B5EF4-FFF2-40B4-BE49-F238E27FC236}">
                <a16:creationId xmlns:a16="http://schemas.microsoft.com/office/drawing/2014/main" id="{7B45B8C9-1714-B201-499F-41957EF26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>
            <a:extLst>
              <a:ext uri="{FF2B5EF4-FFF2-40B4-BE49-F238E27FC236}">
                <a16:creationId xmlns:a16="http://schemas.microsoft.com/office/drawing/2014/main" id="{DE3407BD-6596-BE5E-BDF5-10A6934EA5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Assignments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833787BC-3A44-0BAC-F762-6356B7BD8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39438"/>
            <a:ext cx="7772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03 FEB		Level 0 … Ideas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10 FEB		Bio Sketch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17 FEB		Level 1 … Outline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2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19 FEB		Milky Way Neighborhood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10 MAR		Level 2 … 1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Draft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3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31 MAR		Budgets + Narrative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07 APR		Level 3 … 2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nd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Draft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4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Tue/Thu 14/16 APR	Presentations	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1 week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23 APR		Level 4 … submit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1 week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828" name="Picture 2" descr="Screen Shot 2020-01-20 at 11.15.33 PM.png">
            <a:extLst>
              <a:ext uri="{FF2B5EF4-FFF2-40B4-BE49-F238E27FC236}">
                <a16:creationId xmlns:a16="http://schemas.microsoft.com/office/drawing/2014/main" id="{59BBF9EC-9DC5-D32D-F382-FDA144BA4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3" descr="Screen Shot 2020-01-20 at 11.18.30 PM.png">
            <a:extLst>
              <a:ext uri="{FF2B5EF4-FFF2-40B4-BE49-F238E27FC236}">
                <a16:creationId xmlns:a16="http://schemas.microsoft.com/office/drawing/2014/main" id="{348A4986-7062-9572-6F45-B2D726282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4343400"/>
            <a:ext cx="3444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94475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9687751C-8737-8D48-A57E-F3A18E350E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in Radio:  HI gas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DB79A635-9375-074F-BA3A-2A601882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216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HI at 21 cm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measure radial velocities of gas vs. Galactic longitude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</a:t>
            </a:r>
          </a:p>
        </p:txBody>
      </p:sp>
      <p:pic>
        <p:nvPicPr>
          <p:cNvPr id="88067" name="Picture 1" descr="Screen Shot 2020-03-04 at 12.22.11 PM.png">
            <a:extLst>
              <a:ext uri="{FF2B5EF4-FFF2-40B4-BE49-F238E27FC236}">
                <a16:creationId xmlns:a16="http://schemas.microsoft.com/office/drawing/2014/main" id="{CAD3123E-BDD8-1547-952B-60E769120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8392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C95B877E-9349-204A-92FB-76B539C84720}"/>
              </a:ext>
            </a:extLst>
          </p:cNvPr>
          <p:cNvSpPr/>
          <p:nvPr/>
        </p:nvSpPr>
        <p:spPr>
          <a:xfrm>
            <a:off x="84138" y="2913063"/>
            <a:ext cx="8991600" cy="533400"/>
          </a:xfrm>
          <a:prstGeom prst="frame">
            <a:avLst>
              <a:gd name="adj1" fmla="val 932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Screen Shot 2020-03-04 at 2.35.38 PM.png">
            <a:extLst>
              <a:ext uri="{FF2B5EF4-FFF2-40B4-BE49-F238E27FC236}">
                <a16:creationId xmlns:a16="http://schemas.microsoft.com/office/drawing/2014/main" id="{B6BF279E-F4A0-E043-8A7F-DD599BB61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763588"/>
            <a:ext cx="776128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2">
            <a:extLst>
              <a:ext uri="{FF2B5EF4-FFF2-40B4-BE49-F238E27FC236}">
                <a16:creationId xmlns:a16="http://schemas.microsoft.com/office/drawing/2014/main" id="{4594C8B2-A349-E642-8FA0-F305AF24B5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in Radio:  HI gas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91F280-7E46-3D41-A6A9-C890DC181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769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HI at 21 cm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measure radial velocities of gas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 PLANE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vs. Galactic longitude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:a16="http://schemas.microsoft.com/office/drawing/2014/main" id="{4F2CA558-6413-7650-216C-B40FCF79D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in Radio:  CO</a:t>
            </a:r>
          </a:p>
        </p:txBody>
      </p:sp>
      <p:pic>
        <p:nvPicPr>
          <p:cNvPr id="124930" name="Picture 5" descr="Fig3_Dame.pdf">
            <a:extLst>
              <a:ext uri="{FF2B5EF4-FFF2-40B4-BE49-F238E27FC236}">
                <a16:creationId xmlns:a16="http://schemas.microsoft.com/office/drawing/2014/main" id="{BA9BEF03-5C3F-9137-91F6-F98570292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914400"/>
            <a:ext cx="96075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20-03-05 at 10.28.13 AM.png">
            <a:extLst>
              <a:ext uri="{FF2B5EF4-FFF2-40B4-BE49-F238E27FC236}">
                <a16:creationId xmlns:a16="http://schemas.microsoft.com/office/drawing/2014/main" id="{AAEFC123-6810-C0E5-8BE3-546ABA8B6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91440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Box 4">
            <a:extLst>
              <a:ext uri="{FF2B5EF4-FFF2-40B4-BE49-F238E27FC236}">
                <a16:creationId xmlns:a16="http://schemas.microsoft.com/office/drawing/2014/main" id="{318BD9AA-A926-EC3D-A97F-5248A2E5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0" y="877888"/>
            <a:ext cx="3092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488,000 radio spectra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Dame, Hartmann, Thaddeus (2001)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FBDD4D-C4BF-B7D2-F1B2-2C7F5E77A044}"/>
              </a:ext>
            </a:extLst>
          </p:cNvPr>
          <p:cNvSpPr/>
          <p:nvPr/>
        </p:nvSpPr>
        <p:spPr>
          <a:xfrm>
            <a:off x="6019800" y="3733800"/>
            <a:ext cx="29718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>
            <a:extLst>
              <a:ext uri="{FF2B5EF4-FFF2-40B4-BE49-F238E27FC236}">
                <a16:creationId xmlns:a16="http://schemas.microsoft.com/office/drawing/2014/main" id="{41334FE7-8A4B-FE6E-042E-CC3C633DDF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Disk in Radio:  Spiral Arms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B8724C-AADE-D0DC-2FB7-19B0F8B65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114800"/>
            <a:ext cx="6858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uter			Outer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erseus			Outer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rion			…us…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cutum-Centaurus	Inner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agittarius-Carina	Inner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UM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			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U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ther Stuff (Norma … Outer)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+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olecular Ring ???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29027" name="Picture 3" descr="Screen Shot 2020-03-05 at 10.34.14 AM.png">
            <a:extLst>
              <a:ext uri="{FF2B5EF4-FFF2-40B4-BE49-F238E27FC236}">
                <a16:creationId xmlns:a16="http://schemas.microsoft.com/office/drawing/2014/main" id="{E58423AD-1DA5-D306-06A7-2C8BA8A70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9687751C-8737-8D48-A57E-F3A18E350E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in Radio:  HI gas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DB79A635-9375-074F-BA3A-2A601882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216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HI at 21 cm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measure radial velocities of gas vs. Galactic longitude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</a:t>
            </a:r>
          </a:p>
        </p:txBody>
      </p:sp>
      <p:pic>
        <p:nvPicPr>
          <p:cNvPr id="88067" name="Picture 1" descr="Screen Shot 2020-03-04 at 12.22.11 PM.png">
            <a:extLst>
              <a:ext uri="{FF2B5EF4-FFF2-40B4-BE49-F238E27FC236}">
                <a16:creationId xmlns:a16="http://schemas.microsoft.com/office/drawing/2014/main" id="{CAD3123E-BDD8-1547-952B-60E769120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8392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C95B877E-9349-204A-92FB-76B539C84720}"/>
              </a:ext>
            </a:extLst>
          </p:cNvPr>
          <p:cNvSpPr/>
          <p:nvPr/>
        </p:nvSpPr>
        <p:spPr>
          <a:xfrm>
            <a:off x="4343400" y="2971799"/>
            <a:ext cx="457200" cy="474663"/>
          </a:xfrm>
          <a:prstGeom prst="frame">
            <a:avLst>
              <a:gd name="adj1" fmla="val 932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845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Screen Shot 2020-03-04 at 2.35.38 PM.png">
            <a:extLst>
              <a:ext uri="{FF2B5EF4-FFF2-40B4-BE49-F238E27FC236}">
                <a16:creationId xmlns:a16="http://schemas.microsoft.com/office/drawing/2014/main" id="{B6BF279E-F4A0-E043-8A7F-DD599BB61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763588"/>
            <a:ext cx="776128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2">
            <a:extLst>
              <a:ext uri="{FF2B5EF4-FFF2-40B4-BE49-F238E27FC236}">
                <a16:creationId xmlns:a16="http://schemas.microsoft.com/office/drawing/2014/main" id="{4594C8B2-A349-E642-8FA0-F305AF24B5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in Radio:  HI gas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91F280-7E46-3D41-A6A9-C890DC181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769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HI at 21 cm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measure radial velocities of gas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 PLANE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vs. Galactic longitude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5AEE6E4-C279-7241-8DEC-1164BC6C82F3}"/>
              </a:ext>
            </a:extLst>
          </p:cNvPr>
          <p:cNvSpPr/>
          <p:nvPr/>
        </p:nvSpPr>
        <p:spPr>
          <a:xfrm>
            <a:off x="4671811" y="895350"/>
            <a:ext cx="433589" cy="4591050"/>
          </a:xfrm>
          <a:prstGeom prst="frame">
            <a:avLst>
              <a:gd name="adj1" fmla="val 932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7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MW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Bulge/Bar: HI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304800" y="895290"/>
            <a:ext cx="5763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by </a:t>
            </a: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Liszt and Burton (1980) </a:t>
            </a:r>
            <a:r>
              <a:rPr lang="en-US" sz="20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 Bar with </a:t>
            </a:r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400" baseline="30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aseline="30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tilt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84FEB5B-9B23-0244-8098-12388A441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869532"/>
            <a:ext cx="2846753" cy="2793041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47B4498-E11F-AE4D-8E43-DD1511ADF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1384875"/>
            <a:ext cx="5854700" cy="4406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37FD37-BACD-CF42-B2A9-A2CD887D6587}"/>
              </a:ext>
            </a:extLst>
          </p:cNvPr>
          <p:cNvSpPr txBox="1"/>
          <p:nvPr/>
        </p:nvSpPr>
        <p:spPr>
          <a:xfrm>
            <a:off x="2057400" y="6000690"/>
            <a:ext cx="3042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tilt turns out to be wrong 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BA781-C16A-CE47-B28A-3E31D3622458}"/>
              </a:ext>
            </a:extLst>
          </p:cNvPr>
          <p:cNvSpPr/>
          <p:nvPr/>
        </p:nvSpPr>
        <p:spPr>
          <a:xfrm>
            <a:off x="6144847" y="3940076"/>
            <a:ext cx="28467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8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gas within 2 kpc of GC</a:t>
            </a:r>
          </a:p>
          <a:p>
            <a:pPr lvl="0">
              <a:defRPr/>
            </a:pPr>
            <a:endParaRPr lang="en-US" sz="1800" dirty="0">
              <a:solidFill>
                <a:srgbClr val="DAEDE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18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motions along ellipses … </a:t>
            </a:r>
          </a:p>
          <a:p>
            <a:pPr lvl="0">
              <a:defRPr/>
            </a:pPr>
            <a:r>
              <a:rPr lang="en-US" sz="18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no mass flow out</a:t>
            </a:r>
          </a:p>
          <a:p>
            <a:pPr lvl="0">
              <a:defRPr/>
            </a:pPr>
            <a:endParaRPr lang="en-US" sz="1800" dirty="0">
              <a:solidFill>
                <a:srgbClr val="DAEDE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18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explains	mini-disk</a:t>
            </a:r>
          </a:p>
          <a:p>
            <a:pPr lvl="0">
              <a:defRPr/>
            </a:pPr>
            <a:r>
              <a:rPr lang="en-US" sz="18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molecular ring</a:t>
            </a:r>
          </a:p>
          <a:p>
            <a:pPr lvl="0">
              <a:defRPr/>
            </a:pPr>
            <a:r>
              <a:rPr lang="en-US" sz="18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connecting arm (?)</a:t>
            </a:r>
          </a:p>
        </p:txBody>
      </p:sp>
    </p:spTree>
    <p:extLst>
      <p:ext uri="{BB962C8B-B14F-4D97-AF65-F5344CB8AC3E}">
        <p14:creationId xmlns:p14="http://schemas.microsoft.com/office/powerpoint/2010/main" val="2229103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 + Bar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BCC78A-F6F3-F04A-B5BD-4F948D2CF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07426" y="-12268200"/>
            <a:ext cx="16332426" cy="32684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A7D602-4B2F-8A45-A3C0-BB48F4449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990600"/>
            <a:ext cx="6683746" cy="5943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05594D-990A-1C41-9395-8B6E2918D1A6}"/>
              </a:ext>
            </a:extLst>
          </p:cNvPr>
          <p:cNvSpPr/>
          <p:nvPr/>
        </p:nvSpPr>
        <p:spPr>
          <a:xfrm>
            <a:off x="3276600" y="2387025"/>
            <a:ext cx="16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 OR</a:t>
            </a:r>
          </a:p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rotation?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A41372-F37D-1442-B85F-E7EB3F19B0DD}"/>
              </a:ext>
            </a:extLst>
          </p:cNvPr>
          <p:cNvSpPr/>
          <p:nvPr/>
        </p:nvSpPr>
        <p:spPr>
          <a:xfrm>
            <a:off x="3292340" y="3471446"/>
            <a:ext cx="1132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D69669-AFC4-7647-8C0C-6485CCEDA2DF}"/>
              </a:ext>
            </a:extLst>
          </p:cNvPr>
          <p:cNvSpPr/>
          <p:nvPr/>
        </p:nvSpPr>
        <p:spPr>
          <a:xfrm>
            <a:off x="7207918" y="4800600"/>
            <a:ext cx="16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 OR</a:t>
            </a:r>
          </a:p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rotation?</a:t>
            </a:r>
          </a:p>
        </p:txBody>
      </p:sp>
      <p:sp>
        <p:nvSpPr>
          <p:cNvPr id="12" name="Donut 5">
            <a:extLst>
              <a:ext uri="{FF2B5EF4-FFF2-40B4-BE49-F238E27FC236}">
                <a16:creationId xmlns:a16="http://schemas.microsoft.com/office/drawing/2014/main" id="{7D22E71E-2C5B-5B49-ABAE-2F631B98B53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088523" y="2726323"/>
            <a:ext cx="338554" cy="25908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Donut 5">
            <a:extLst>
              <a:ext uri="{FF2B5EF4-FFF2-40B4-BE49-F238E27FC236}">
                <a16:creationId xmlns:a16="http://schemas.microsoft.com/office/drawing/2014/main" id="{62C307C6-A89F-BD4D-BAF1-47533C0BFED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4649082" y="2818518"/>
            <a:ext cx="838200" cy="839964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Donut 5">
            <a:extLst>
              <a:ext uri="{FF2B5EF4-FFF2-40B4-BE49-F238E27FC236}">
                <a16:creationId xmlns:a16="http://schemas.microsoft.com/office/drawing/2014/main" id="{E099E990-3EDE-014B-8134-BBE41692F1D5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25482" y="4494918"/>
            <a:ext cx="838200" cy="839964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6E72AA-2340-7046-9A4B-76062DB917AC}"/>
              </a:ext>
            </a:extLst>
          </p:cNvPr>
          <p:cNvSpPr/>
          <p:nvPr/>
        </p:nvSpPr>
        <p:spPr>
          <a:xfrm>
            <a:off x="1066800" y="1401261"/>
            <a:ext cx="566424" cy="5304339"/>
          </a:xfrm>
          <a:prstGeom prst="rect">
            <a:avLst/>
          </a:prstGeom>
          <a:noFill/>
          <a:ln w="12700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77F0581D-1288-A946-9514-0EAB4B7B7A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Bulge/Bar:  Velocity Map</a:t>
            </a:r>
          </a:p>
        </p:txBody>
      </p:sp>
    </p:spTree>
    <p:extLst>
      <p:ext uri="{BB962C8B-B14F-4D97-AF65-F5344CB8AC3E}">
        <p14:creationId xmlns:p14="http://schemas.microsoft.com/office/powerpoint/2010/main" val="543997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 + Bar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68941-2AAC-C143-99EF-DA802EC31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38200"/>
            <a:ext cx="6713137" cy="57631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3AB9FB-F437-C547-A506-CC13F197AA08}"/>
              </a:ext>
            </a:extLst>
          </p:cNvPr>
          <p:cNvSpPr/>
          <p:nvPr/>
        </p:nvSpPr>
        <p:spPr>
          <a:xfrm>
            <a:off x="152400" y="2166921"/>
            <a:ext cx="129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9CAA1-EE64-4C49-901D-D21021C55B1A}"/>
              </a:ext>
            </a:extLst>
          </p:cNvPr>
          <p:cNvSpPr/>
          <p:nvPr/>
        </p:nvSpPr>
        <p:spPr>
          <a:xfrm>
            <a:off x="304800" y="4572000"/>
            <a:ext cx="935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</a:p>
          <a:p>
            <a:pPr algn="ctr"/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43AFF-AA41-2547-9EA7-7C4F5F27B20B}"/>
              </a:ext>
            </a:extLst>
          </p:cNvPr>
          <p:cNvSpPr/>
          <p:nvPr/>
        </p:nvSpPr>
        <p:spPr>
          <a:xfrm>
            <a:off x="7620000" y="2094528"/>
            <a:ext cx="14598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</a:p>
          <a:p>
            <a:pPr algn="ctr"/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expansion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1DB806-70D3-7B44-9439-391116F8DA99}"/>
              </a:ext>
            </a:extLst>
          </p:cNvPr>
          <p:cNvSpPr/>
          <p:nvPr/>
        </p:nvSpPr>
        <p:spPr>
          <a:xfrm>
            <a:off x="7620000" y="4568780"/>
            <a:ext cx="1459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</a:p>
          <a:p>
            <a:pPr algn="ctr"/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expansion</a:t>
            </a:r>
          </a:p>
          <a:p>
            <a:pPr algn="ctr"/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absorption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DCE55F-5F52-9643-AA68-A5F20D85E7BB}"/>
              </a:ext>
            </a:extLst>
          </p:cNvPr>
          <p:cNvSpPr txBox="1"/>
          <p:nvPr/>
        </p:nvSpPr>
        <p:spPr>
          <a:xfrm>
            <a:off x="7409630" y="6201254"/>
            <a:ext cx="120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 exists</a:t>
            </a:r>
          </a:p>
        </p:txBody>
      </p:sp>
    </p:spTree>
    <p:extLst>
      <p:ext uri="{BB962C8B-B14F-4D97-AF65-F5344CB8AC3E}">
        <p14:creationId xmlns:p14="http://schemas.microsoft.com/office/powerpoint/2010/main" val="196671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 + Bar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BCC78A-F6F3-F04A-B5BD-4F948D2CF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6503117" y="-12193795"/>
            <a:ext cx="16332426" cy="32684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7CD30B-DB2A-1940-A118-52B96D82C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990600"/>
            <a:ext cx="6591586" cy="5943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05594D-990A-1C41-9395-8B6E2918D1A6}"/>
              </a:ext>
            </a:extLst>
          </p:cNvPr>
          <p:cNvSpPr/>
          <p:nvPr/>
        </p:nvSpPr>
        <p:spPr>
          <a:xfrm>
            <a:off x="3304921" y="5257800"/>
            <a:ext cx="160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 (rotated)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A41372-F37D-1442-B85F-E7EB3F19B0DD}"/>
              </a:ext>
            </a:extLst>
          </p:cNvPr>
          <p:cNvSpPr/>
          <p:nvPr/>
        </p:nvSpPr>
        <p:spPr>
          <a:xfrm>
            <a:off x="6737607" y="4462046"/>
            <a:ext cx="1132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</a:p>
        </p:txBody>
      </p:sp>
      <p:sp>
        <p:nvSpPr>
          <p:cNvPr id="12" name="Donut 5">
            <a:extLst>
              <a:ext uri="{FF2B5EF4-FFF2-40B4-BE49-F238E27FC236}">
                <a16:creationId xmlns:a16="http://schemas.microsoft.com/office/drawing/2014/main" id="{7D22E71E-2C5B-5B49-ABAE-2F631B98B53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641481" y="2683877"/>
            <a:ext cx="338554" cy="25908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Donut 5">
            <a:extLst>
              <a:ext uri="{FF2B5EF4-FFF2-40B4-BE49-F238E27FC236}">
                <a16:creationId xmlns:a16="http://schemas.microsoft.com/office/drawing/2014/main" id="{62C307C6-A89F-BD4D-BAF1-47533C0BFED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594825" y="2916408"/>
            <a:ext cx="838200" cy="933958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Donut 5">
            <a:extLst>
              <a:ext uri="{FF2B5EF4-FFF2-40B4-BE49-F238E27FC236}">
                <a16:creationId xmlns:a16="http://schemas.microsoft.com/office/drawing/2014/main" id="{E099E990-3EDE-014B-8134-BBE41692F1D5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685921" y="4225729"/>
            <a:ext cx="838200" cy="933957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96C709-A33C-8842-8637-C6B1559835DA}"/>
              </a:ext>
            </a:extLst>
          </p:cNvPr>
          <p:cNvSpPr/>
          <p:nvPr/>
        </p:nvSpPr>
        <p:spPr>
          <a:xfrm>
            <a:off x="6546946" y="2462826"/>
            <a:ext cx="160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 (rotated)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142605-BF68-0948-9AE2-73C4121B196C}"/>
              </a:ext>
            </a:extLst>
          </p:cNvPr>
          <p:cNvSpPr/>
          <p:nvPr/>
        </p:nvSpPr>
        <p:spPr>
          <a:xfrm>
            <a:off x="1371600" y="1172661"/>
            <a:ext cx="566424" cy="5304339"/>
          </a:xfrm>
          <a:prstGeom prst="rect">
            <a:avLst/>
          </a:prstGeom>
          <a:noFill/>
          <a:ln w="12700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125586F-64B5-7F4D-AA60-3F96186D22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Bulge/Bar:  Velocity Map</a:t>
            </a:r>
          </a:p>
        </p:txBody>
      </p:sp>
    </p:spTree>
    <p:extLst>
      <p:ext uri="{BB962C8B-B14F-4D97-AF65-F5344CB8AC3E}">
        <p14:creationId xmlns:p14="http://schemas.microsoft.com/office/powerpoint/2010/main" val="1834509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961865-1BF2-F08A-1D69-1684EF1E3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C0C1E74-5D6E-9766-AD44-EB27B3FEC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</a:t>
            </a:r>
          </a:p>
        </p:txBody>
      </p:sp>
      <p:pic>
        <p:nvPicPr>
          <p:cNvPr id="3" name="Picture 2" descr="A picture containing outdoor, nature, light, night sky&#10;&#10;Description automatically generated">
            <a:extLst>
              <a:ext uri="{FF2B5EF4-FFF2-40B4-BE49-F238E27FC236}">
                <a16:creationId xmlns:a16="http://schemas.microsoft.com/office/drawing/2014/main" id="{D6ACDC73-6FFD-D066-2E32-EB60D3A04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977" y="906182"/>
            <a:ext cx="4056223" cy="610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5202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IR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4430C16-1432-9244-873E-053B37B29331}"/>
                  </a:ext>
                </a:extLst>
              </p:cNvPr>
              <p:cNvSpPr txBox="1"/>
              <p:nvPr/>
            </p:nvSpPr>
            <p:spPr>
              <a:xfrm>
                <a:off x="304800" y="895290"/>
                <a:ext cx="8610600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rgbClr val="DAEDEF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by </a:t>
                </a:r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Blitz and </a:t>
                </a:r>
                <a:r>
                  <a:rPr lang="en-US" sz="2000" dirty="0" err="1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Spergel</a:t>
                </a:r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(1991) </a:t>
                </a:r>
                <a:r>
                  <a:rPr lang="en-US" sz="2000" dirty="0">
                    <a:solidFill>
                      <a:srgbClr val="DAEDEF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--- Bar (again with tilt)</a:t>
                </a:r>
              </a:p>
              <a:p>
                <a:pPr>
                  <a:defRPr/>
                </a:pPr>
                <a:endParaRPr lang="en-US" sz="1000" dirty="0">
                  <a:solidFill>
                    <a:srgbClr val="DAEDEF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“The bar at the center of the Milky Way, long postulated from a number of different studies, is      unambiguously detected in the 2.4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observations of the Galactic center of Matsumoto et al.”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solidFill>
                    <a:srgbClr val="DAEDEF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4430C16-1432-9244-873E-053B37B29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895290"/>
                <a:ext cx="8610600" cy="1354217"/>
              </a:xfrm>
              <a:prstGeom prst="rect">
                <a:avLst/>
              </a:prstGeom>
              <a:blipFill>
                <a:blip r:embed="rId3"/>
                <a:stretch>
                  <a:fillRect l="-736"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3CA24D5-E21A-8742-9AB6-8C1F9DB5D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894258"/>
            <a:ext cx="5334000" cy="48875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611B8B-0E9D-BE4B-BBAA-4FD9045C6071}"/>
                  </a:ext>
                </a:extLst>
              </p:cNvPr>
              <p:cNvSpPr txBox="1"/>
              <p:nvPr/>
            </p:nvSpPr>
            <p:spPr>
              <a:xfrm>
                <a:off x="6138550" y="3390900"/>
                <a:ext cx="26581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Matsumoto et al. (1982)</a:t>
                </a:r>
              </a:p>
              <a:p>
                <a:pPr algn="ctr"/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balloon mapping </a:t>
                </a:r>
              </a:p>
              <a:p>
                <a:pPr algn="ctr"/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2.4</a:t>
                </a:r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611B8B-0E9D-BE4B-BBAA-4FD9045C6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550" y="3390900"/>
                <a:ext cx="2658100" cy="1015663"/>
              </a:xfrm>
              <a:prstGeom prst="rect">
                <a:avLst/>
              </a:prstGeom>
              <a:blipFill>
                <a:blip r:embed="rId5"/>
                <a:stretch>
                  <a:fillRect l="-1905" t="-2439" r="-1905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0091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IR Star Counts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304800" y="89529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Weiland+ (1994)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bulge is flattened ellipse … asymmetries due to bar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11B8B-0E9D-BE4B-BBAA-4FD9045C6071}"/>
              </a:ext>
            </a:extLst>
          </p:cNvPr>
          <p:cNvSpPr txBox="1"/>
          <p:nvPr/>
        </p:nvSpPr>
        <p:spPr>
          <a:xfrm>
            <a:off x="6353595" y="1752600"/>
            <a:ext cx="271420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mapping with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DIRBE on COBE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4 near-IR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wavelengths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sampling stars, not gas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What do you see?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model by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Dwek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(1995)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boxy Bar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rotated by 20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to Sun-GC line of sight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NO tilt, peanut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8D8F6CFB-3433-8C48-A403-CC9971AC6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43246" y="785555"/>
            <a:ext cx="4340141" cy="62742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F861A9-B6F0-C042-BBC3-94FCEFF570E3}"/>
              </a:ext>
            </a:extLst>
          </p:cNvPr>
          <p:cNvSpPr txBox="1"/>
          <p:nvPr/>
        </p:nvSpPr>
        <p:spPr>
          <a:xfrm>
            <a:off x="457200" y="6172200"/>
            <a:ext cx="586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SS dust removed       ISM extinction removed   Disk model removed</a:t>
            </a:r>
          </a:p>
        </p:txBody>
      </p:sp>
    </p:spTree>
    <p:extLst>
      <p:ext uri="{BB962C8B-B14F-4D97-AF65-F5344CB8AC3E}">
        <p14:creationId xmlns:p14="http://schemas.microsoft.com/office/powerpoint/2010/main" val="1559989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Red Clump Stars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304800" y="89529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Saito+ (2011)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11B8B-0E9D-BE4B-BBAA-4FD9045C6071}"/>
              </a:ext>
            </a:extLst>
          </p:cNvPr>
          <p:cNvSpPr txBox="1"/>
          <p:nvPr/>
        </p:nvSpPr>
        <p:spPr>
          <a:xfrm>
            <a:off x="5676398" y="1752600"/>
            <a:ext cx="314220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mapping with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2MASS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170 fields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square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is Galactic Center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sampling Red Clump stars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RC sample splits by distance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X-shaped Bar (twisted)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within 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= 0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A02B1D1-C9F6-EB49-B015-AE39A4480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" y="1752600"/>
            <a:ext cx="4540250" cy="4406975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18E9D9E8-853C-3147-A7D3-D106CE33D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643047"/>
            <a:ext cx="4191000" cy="4529153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CD2F27-2ACD-9A4B-BAB7-1D831F68E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454" y="1562100"/>
            <a:ext cx="4767146" cy="51435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561CE30-DB59-9A4C-9B0F-6E65011D4B48}"/>
              </a:ext>
            </a:extLst>
          </p:cNvPr>
          <p:cNvSpPr/>
          <p:nvPr/>
        </p:nvSpPr>
        <p:spPr>
          <a:xfrm>
            <a:off x="304800" y="3725206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514B2CF-6DC9-A55B-E687-2178B1458627}"/>
              </a:ext>
            </a:extLst>
          </p:cNvPr>
          <p:cNvSpPr/>
          <p:nvPr/>
        </p:nvSpPr>
        <p:spPr>
          <a:xfrm>
            <a:off x="304800" y="2086073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F9AF9E-C846-CAF5-6142-0CD39FA52FCD}"/>
              </a:ext>
            </a:extLst>
          </p:cNvPr>
          <p:cNvSpPr/>
          <p:nvPr/>
        </p:nvSpPr>
        <p:spPr>
          <a:xfrm>
            <a:off x="304800" y="5385852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028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Boxy Peanut with 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304800" y="89529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uttin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 it all together …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11B8B-0E9D-BE4B-BBAA-4FD9045C6071}"/>
              </a:ext>
            </a:extLst>
          </p:cNvPr>
          <p:cNvSpPr txBox="1"/>
          <p:nvPr/>
        </p:nvSpPr>
        <p:spPr>
          <a:xfrm>
            <a:off x="4997754" y="6209270"/>
            <a:ext cx="3187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Laurikainen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Salo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(2015)</a:t>
            </a:r>
          </a:p>
        </p:txBody>
      </p:sp>
      <p:pic>
        <p:nvPicPr>
          <p:cNvPr id="6" name="Picture 5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DAAFA139-7B4B-CE4A-98FA-F197DCF03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143000"/>
            <a:ext cx="4800600" cy="48006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D8741A7-471D-D841-BA81-9788CE38E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133600"/>
            <a:ext cx="3848100" cy="2819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29F540-F41B-5847-98D5-A7B43A68237D}"/>
              </a:ext>
            </a:extLst>
          </p:cNvPr>
          <p:cNvSpPr txBox="1"/>
          <p:nvPr/>
        </p:nvSpPr>
        <p:spPr>
          <a:xfrm>
            <a:off x="512993" y="6229290"/>
            <a:ext cx="3166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Gonzalez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Gadotti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375440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chocolate bar&#10;&#10;Description automatically generated with low confidence">
            <a:extLst>
              <a:ext uri="{FF2B5EF4-FFF2-40B4-BE49-F238E27FC236}">
                <a16:creationId xmlns:a16="http://schemas.microsoft.com/office/drawing/2014/main" id="{631A2785-AEA2-5945-B40C-CD30B5933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28600"/>
            <a:ext cx="3352800" cy="335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304800" y="89529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uttin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 it all together …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(Gonzalez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Gadotti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review 2016)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11B8B-0E9D-BE4B-BBAA-4FD9045C6071}"/>
              </a:ext>
            </a:extLst>
          </p:cNvPr>
          <p:cNvSpPr txBox="1"/>
          <p:nvPr/>
        </p:nvSpPr>
        <p:spPr>
          <a:xfrm>
            <a:off x="2171856" y="5845314"/>
            <a:ext cx="4800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ut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wait … RR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Lyraes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54E4C-DF88-4649-A202-586B2D76CDB8}"/>
              </a:ext>
            </a:extLst>
          </p:cNvPr>
          <p:cNvSpPr txBox="1"/>
          <p:nvPr/>
        </p:nvSpPr>
        <p:spPr>
          <a:xfrm>
            <a:off x="304800" y="2606457"/>
            <a:ext cx="8458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length			3.1 to 3.5 kpc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near end pointing toward positive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xial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ratios of bar 	~ 1.0 x 0.4 x 0.3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angle Sun-GC		~ 20-40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long bar	(?)		4.0 to 4.5 kpc … ratios ~ 1.0 x 0.15 x 0.03 at ~ 45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or maybe just transition to spiral arms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(double bars not seen in external galaxies)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Boxy Peanut with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7DDAC0-9631-FF45-995C-B2477F84B161}"/>
              </a:ext>
            </a:extLst>
          </p:cNvPr>
          <p:cNvSpPr txBox="1"/>
          <p:nvPr/>
        </p:nvSpPr>
        <p:spPr>
          <a:xfrm>
            <a:off x="6584026" y="1578114"/>
            <a:ext cx="1978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3.6 x 1.1 x 0.6 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1.0 x 0.3 x 0.2 !!!</a:t>
            </a:r>
          </a:p>
        </p:txBody>
      </p:sp>
    </p:spTree>
    <p:extLst>
      <p:ext uri="{BB962C8B-B14F-4D97-AF65-F5344CB8AC3E}">
        <p14:creationId xmlns:p14="http://schemas.microsoft.com/office/powerpoint/2010/main" val="3786434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RR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Lyraes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10" descr="A chocolate bar with a green label&#10;&#10;Description automatically generated with medium confidence">
            <a:extLst>
              <a:ext uri="{FF2B5EF4-FFF2-40B4-BE49-F238E27FC236}">
                <a16:creationId xmlns:a16="http://schemas.microsoft.com/office/drawing/2014/main" id="{F1B80016-394B-784D-93EA-50FCDFC62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02" y="4267200"/>
            <a:ext cx="2763798" cy="2763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611B8B-0E9D-BE4B-BBAA-4FD9045C6071}"/>
              </a:ext>
            </a:extLst>
          </p:cNvPr>
          <p:cNvSpPr txBox="1"/>
          <p:nvPr/>
        </p:nvSpPr>
        <p:spPr>
          <a:xfrm>
            <a:off x="420575" y="866745"/>
            <a:ext cx="1874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Dekany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(2013)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54E4C-DF88-4649-A202-586B2D76CDB8}"/>
              </a:ext>
            </a:extLst>
          </p:cNvPr>
          <p:cNvSpPr txBox="1"/>
          <p:nvPr/>
        </p:nvSpPr>
        <p:spPr>
          <a:xfrm>
            <a:off x="342900" y="4343400"/>
            <a:ext cx="8648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Lyraes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7663 OGLE-III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RRab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in (mostly) southern sky bulge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VVV infrared survey (not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black box: mean distances of star samples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Red Clump (red, mixed ages) trace the bar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RR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Lyrae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(black, all old) no distance trend ~ spheroidal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     composite bulge with two stellar populations?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0EC573C5-D2EF-E549-943E-6BFEB6376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04" y="1295400"/>
            <a:ext cx="4288406" cy="31242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419CE49-23D0-8144-86AB-2F15EB9AF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352" y="1066800"/>
            <a:ext cx="3842797" cy="326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16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Gaia</a:t>
            </a:r>
          </a:p>
        </p:txBody>
      </p:sp>
      <p:pic>
        <p:nvPicPr>
          <p:cNvPr id="5" name="Picture 4" descr="A picture containing outdoor object, star, night sky&#10;&#10;Description automatically generated">
            <a:extLst>
              <a:ext uri="{FF2B5EF4-FFF2-40B4-BE49-F238E27FC236}">
                <a16:creationId xmlns:a16="http://schemas.microsoft.com/office/drawing/2014/main" id="{58CCD786-3C53-2E48-89E8-0ED03F1B4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06016"/>
            <a:ext cx="5266184" cy="5266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5C10EB-7B8A-6F44-9F24-8186BFA138F1}"/>
              </a:ext>
            </a:extLst>
          </p:cNvPr>
          <p:cNvSpPr txBox="1"/>
          <p:nvPr/>
        </p:nvSpPr>
        <p:spPr>
          <a:xfrm>
            <a:off x="110107" y="6307723"/>
            <a:ext cx="5266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sci.esa.int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/web/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/-/61461-revealing-the-galactic-bar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5DEF0-3E02-C14D-B557-FED22377D6C6}"/>
              </a:ext>
            </a:extLst>
          </p:cNvPr>
          <p:cNvSpPr txBox="1"/>
          <p:nvPr/>
        </p:nvSpPr>
        <p:spPr>
          <a:xfrm>
            <a:off x="5493671" y="1152465"/>
            <a:ext cx="355898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Anders+ (2019)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Anders+ (2022)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mapping with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DR2 / EDR3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Pan-STARRS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2MASS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WISE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150 million stars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use ~10 million Red Clump stars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stellar colors + reddening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estimated types and distances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419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Gaia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5C10EB-7B8A-6F44-9F24-8186BFA138F1}"/>
              </a:ext>
            </a:extLst>
          </p:cNvPr>
          <p:cNvSpPr txBox="1"/>
          <p:nvPr/>
        </p:nvSpPr>
        <p:spPr>
          <a:xfrm>
            <a:off x="4953000" y="4939608"/>
            <a:ext cx="3805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Anders+ (2022) …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EDR3 … G &lt; 18.5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13.8 million Red Clump stars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Bar 	4.07 kpc long / 0.76 kpc wide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Bar 	27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twisted from Sun-GC line</a:t>
            </a: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EA435324-00B8-AA44-A194-AC341AB53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903" y="1066800"/>
            <a:ext cx="4288697" cy="3733800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4E796EF-BCF5-914D-B999-A951339CF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1" y="1066800"/>
            <a:ext cx="4408049" cy="3670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BCF767-CA14-8941-A29E-75C73A1C22A9}"/>
              </a:ext>
            </a:extLst>
          </p:cNvPr>
          <p:cNvSpPr txBox="1"/>
          <p:nvPr/>
        </p:nvSpPr>
        <p:spPr>
          <a:xfrm>
            <a:off x="304800" y="4942582"/>
            <a:ext cx="3805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Anders+ (2019) …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DR2 … G &lt; 18.0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10.8 million Red Clump stars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Bar 	~4 kpc long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Bar 	~40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twisted from Sun-GC line</a:t>
            </a:r>
          </a:p>
        </p:txBody>
      </p:sp>
    </p:spTree>
    <p:extLst>
      <p:ext uri="{BB962C8B-B14F-4D97-AF65-F5344CB8AC3E}">
        <p14:creationId xmlns:p14="http://schemas.microsoft.com/office/powerpoint/2010/main" val="1486487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152400" y="990600"/>
            <a:ext cx="8991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ANSWERS: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Bulge = YES … you can SEE 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Bar = YES …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 stretched to Box-Peanut (B/P)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+ X structure (likely)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+ spheroid component (maybe)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+ double bar (unlikely)</a:t>
            </a:r>
          </a:p>
        </p:txBody>
      </p:sp>
    </p:spTree>
    <p:extLst>
      <p:ext uri="{BB962C8B-B14F-4D97-AF65-F5344CB8AC3E}">
        <p14:creationId xmlns:p14="http://schemas.microsoft.com/office/powerpoint/2010/main" val="2124856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ge26image20276640">
            <a:extLst>
              <a:ext uri="{FF2B5EF4-FFF2-40B4-BE49-F238E27FC236}">
                <a16:creationId xmlns:a16="http://schemas.microsoft.com/office/drawing/2014/main" id="{11EC424F-F2A3-764B-AD83-32E1CB1F8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1F0848E8-7409-F143-B585-EBD512FC8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143000"/>
            <a:ext cx="8946848" cy="5284232"/>
          </a:xfrm>
          <a:prstGeom prst="rect">
            <a:avLst/>
          </a:prstGeom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63390-385A-EF43-A119-D962B618DB3C}"/>
              </a:ext>
            </a:extLst>
          </p:cNvPr>
          <p:cNvSpPr txBox="1"/>
          <p:nvPr/>
        </p:nvSpPr>
        <p:spPr>
          <a:xfrm>
            <a:off x="6421552" y="5772090"/>
            <a:ext cx="2036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Milky Way model</a:t>
            </a:r>
          </a:p>
        </p:txBody>
      </p:sp>
    </p:spTree>
    <p:extLst>
      <p:ext uri="{BB962C8B-B14F-4D97-AF65-F5344CB8AC3E}">
        <p14:creationId xmlns:p14="http://schemas.microsoft.com/office/powerpoint/2010/main" val="3376375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Bulges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228600" y="990600"/>
            <a:ext cx="78117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Bulges come in 2 types:</a:t>
            </a:r>
          </a:p>
          <a:p>
            <a:endParaRPr lang="en-US" sz="20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Classical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older stars (Pop II) … reddish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random orbits … spherical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minimal star formation … no gas/dust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formed via collisions … created by major mergers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20% of field galaxies have them … many more in galaxy clusters</a:t>
            </a:r>
          </a:p>
          <a:p>
            <a:endParaRPr lang="en-US" sz="20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Disk-like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some young stars (Pop I) … maybe high in nuclear ring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disk-like orbits … complex structure, tiny spiral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recent gas-rich merger … or …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secular evolution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slow via arms, bar, …</a:t>
            </a:r>
          </a:p>
          <a:p>
            <a:endParaRPr lang="en-US" sz="20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 is Disk-like, likely secular evolution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… but so many more details …</a:t>
            </a:r>
          </a:p>
        </p:txBody>
      </p:sp>
      <p:pic>
        <p:nvPicPr>
          <p:cNvPr id="4" name="Picture 3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ABA6E379-EDC4-B84F-8C19-42DBEA929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593" y="762000"/>
            <a:ext cx="3175591" cy="2133600"/>
          </a:xfrm>
          <a:prstGeom prst="rect">
            <a:avLst/>
          </a:prstGeom>
        </p:spPr>
      </p:pic>
      <p:pic>
        <p:nvPicPr>
          <p:cNvPr id="8" name="Picture 7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227AD6E4-B5A1-9141-A872-F7CACF21C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4765236"/>
            <a:ext cx="3159784" cy="195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26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8104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Spirals</a:t>
            </a:r>
          </a:p>
        </p:txBody>
      </p:sp>
      <p:pic>
        <p:nvPicPr>
          <p:cNvPr id="5" name="Picture 4" descr="A collage of images of a galaxy&#10;&#10;Description automatically generated">
            <a:extLst>
              <a:ext uri="{FF2B5EF4-FFF2-40B4-BE49-F238E27FC236}">
                <a16:creationId xmlns:a16="http://schemas.microsoft.com/office/drawing/2014/main" id="{33D411B4-8DC5-2E39-EFDE-90118202C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14400"/>
            <a:ext cx="5867400" cy="5867400"/>
          </a:xfrm>
          <a:prstGeom prst="rect">
            <a:avLst/>
          </a:prstGeom>
        </p:spPr>
      </p:pic>
      <p:pic>
        <p:nvPicPr>
          <p:cNvPr id="7" name="Picture 6" descr="A galaxy in outer space&#10;&#10;Description automatically generated">
            <a:extLst>
              <a:ext uri="{FF2B5EF4-FFF2-40B4-BE49-F238E27FC236}">
                <a16:creationId xmlns:a16="http://schemas.microsoft.com/office/drawing/2014/main" id="{B554A7FD-8D73-AF4E-629A-D91830EDA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914400"/>
            <a:ext cx="5562600" cy="5927155"/>
          </a:xfrm>
          <a:prstGeom prst="rect">
            <a:avLst/>
          </a:prstGeom>
        </p:spPr>
      </p:pic>
      <p:pic>
        <p:nvPicPr>
          <p:cNvPr id="9" name="Picture 8" descr="A spiral galaxy in space&#10;&#10;Description automatically generated">
            <a:extLst>
              <a:ext uri="{FF2B5EF4-FFF2-40B4-BE49-F238E27FC236}">
                <a16:creationId xmlns:a16="http://schemas.microsoft.com/office/drawing/2014/main" id="{BDA31FBE-F90E-AE3A-9762-0CBD6BBD0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0" y="1132720"/>
            <a:ext cx="4725139" cy="4658480"/>
          </a:xfrm>
          <a:prstGeom prst="rect">
            <a:avLst/>
          </a:prstGeom>
        </p:spPr>
      </p:pic>
      <p:pic>
        <p:nvPicPr>
          <p:cNvPr id="11" name="Picture 10" descr="A galaxy in space with stars&#10;&#10;Description automatically generated">
            <a:extLst>
              <a:ext uri="{FF2B5EF4-FFF2-40B4-BE49-F238E27FC236}">
                <a16:creationId xmlns:a16="http://schemas.microsoft.com/office/drawing/2014/main" id="{C717FDD6-8CD8-A8B9-FF43-3BD9ABFF4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206" y="1219200"/>
            <a:ext cx="4371594" cy="465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31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B6DCC4-103D-814C-864A-587A222CF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051133"/>
            <a:ext cx="6362700" cy="52328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6C5809-1C40-774D-B214-B4CAE9476C7C}"/>
              </a:ext>
            </a:extLst>
          </p:cNvPr>
          <p:cNvSpPr/>
          <p:nvPr/>
        </p:nvSpPr>
        <p:spPr>
          <a:xfrm>
            <a:off x="195497" y="1243310"/>
            <a:ext cx="422410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Hubble based on</a:t>
            </a:r>
          </a:p>
          <a:p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spiral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arms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not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not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arm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coiling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(openness) </a:t>
            </a:r>
          </a:p>
          <a:p>
            <a:endParaRPr lang="en-US" dirty="0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r>
              <a:rPr lang="en-US" sz="4000" dirty="0">
                <a:solidFill>
                  <a:srgbClr val="FFFFFF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... b ... c</a:t>
            </a:r>
          </a:p>
          <a:p>
            <a:endParaRPr lang="en-US" dirty="0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endParaRPr lang="en-US" dirty="0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endParaRPr lang="en-US" dirty="0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based on</a:t>
            </a:r>
          </a:p>
          <a:p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spiral pattern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/contrast of the pattern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spiral arms</a:t>
            </a:r>
          </a:p>
        </p:txBody>
      </p:sp>
    </p:spTree>
    <p:extLst>
      <p:ext uri="{BB962C8B-B14F-4D97-AF65-F5344CB8AC3E}">
        <p14:creationId xmlns:p14="http://schemas.microsoft.com/office/powerpoint/2010/main" val="2598819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E80904-4197-BB4D-84E2-C23252E230BA}"/>
              </a:ext>
            </a:extLst>
          </p:cNvPr>
          <p:cNvSpPr/>
          <p:nvPr/>
        </p:nvSpPr>
        <p:spPr>
          <a:xfrm>
            <a:off x="228600" y="116734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Vaucouleurs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adds </a:t>
            </a:r>
          </a:p>
          <a:p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 morphology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central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 shape and strength 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ring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presence/absence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3AF09B-3C72-0E4D-963D-BF32DA99C55B}"/>
              </a:ext>
            </a:extLst>
          </p:cNvPr>
          <p:cNvSpPr/>
          <p:nvPr/>
        </p:nvSpPr>
        <p:spPr>
          <a:xfrm>
            <a:off x="228600" y="3465255"/>
            <a:ext cx="358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schemes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rather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arbitrary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8A10EE5-7076-C04C-91BD-DB58F72CE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567" y="1123284"/>
            <a:ext cx="4875833" cy="5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7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3ABEB8-C65E-53C5-9B4C-B580C3468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C8EF9031-6532-F85D-F5B7-8928EC8AE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Brightness Profiles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1678EA-86C8-A9EC-C56F-C0A58C8AD89D}"/>
              </a:ext>
            </a:extLst>
          </p:cNvPr>
          <p:cNvSpPr/>
          <p:nvPr/>
        </p:nvSpPr>
        <p:spPr>
          <a:xfrm>
            <a:off x="228600" y="838200"/>
            <a:ext cx="8915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brightness profiles I (R) of spirals can be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reasonably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well modeled using the sum of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  I is intensity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(a) pure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Vaucouleurs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(R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-1/4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(b) an exponential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disk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I(R)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exp{ −7.67 [(R/R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1/4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−1] }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I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exp{ −R/R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}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4-parameter fit with: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: central brightness of the bulge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: radial scale of the bulge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: central brightness of the disk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: radial scale of the disk</a:t>
            </a:r>
          </a:p>
        </p:txBody>
      </p:sp>
    </p:spTree>
    <p:extLst>
      <p:ext uri="{BB962C8B-B14F-4D97-AF65-F5344CB8AC3E}">
        <p14:creationId xmlns:p14="http://schemas.microsoft.com/office/powerpoint/2010/main" val="42187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Bulges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89118-C5A8-B54F-A446-01D3CA86B33C}"/>
              </a:ext>
            </a:extLst>
          </p:cNvPr>
          <p:cNvSpPr/>
          <p:nvPr/>
        </p:nvSpPr>
        <p:spPr>
          <a:xfrm>
            <a:off x="6725855" y="6153090"/>
            <a:ext cx="19609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Boroson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(1981)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0F0C434-FEE7-A945-B6D1-44CDC046D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81" y="3671124"/>
            <a:ext cx="2471949" cy="2348676"/>
          </a:xfrm>
          <a:prstGeom prst="rect">
            <a:avLst/>
          </a:prstGeom>
        </p:spPr>
      </p:pic>
      <p:pic>
        <p:nvPicPr>
          <p:cNvPr id="6" name="Picture 5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4F8522CB-ABDB-D047-A72A-A551B3199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82" y="1098030"/>
            <a:ext cx="2471948" cy="2330970"/>
          </a:xfrm>
          <a:prstGeom prst="rect">
            <a:avLst/>
          </a:prstGeom>
        </p:spPr>
      </p:pic>
      <p:pic>
        <p:nvPicPr>
          <p:cNvPr id="8" name="Picture 7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0E8B14B2-E2D2-F94F-8312-8FD995ECA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502" y="1181100"/>
            <a:ext cx="3150098" cy="2095500"/>
          </a:xfrm>
          <a:prstGeom prst="rect">
            <a:avLst/>
          </a:prstGeom>
        </p:spPr>
      </p:pic>
      <p:pic>
        <p:nvPicPr>
          <p:cNvPr id="11" name="Picture 10" descr="A picture containing outdoor, night, outdoor object, star&#10;&#10;Description automatically generated">
            <a:extLst>
              <a:ext uri="{FF2B5EF4-FFF2-40B4-BE49-F238E27FC236}">
                <a16:creationId xmlns:a16="http://schemas.microsoft.com/office/drawing/2014/main" id="{1F3E7A1A-6819-5A4C-809F-D5B2E8A4C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3370" y="1088641"/>
            <a:ext cx="2416559" cy="2416559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15DFE284-4D29-224F-82AD-472468325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0652" y="3670969"/>
            <a:ext cx="2406748" cy="2348831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F8271A3-CE03-4644-B75E-6C8D1CAB9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6252" y="3671124"/>
            <a:ext cx="2406748" cy="234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93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21210</TotalTime>
  <Words>2133</Words>
  <Application>Microsoft Macintosh PowerPoint</Application>
  <PresentationFormat>On-screen Show (4:3)</PresentationFormat>
  <Paragraphs>381</Paragraphs>
  <Slides>40</Slides>
  <Notes>40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Cambria Math</vt:lpstr>
      <vt:lpstr>Comic Sans MS</vt:lpstr>
      <vt:lpstr>Times New Roman</vt:lpstr>
      <vt:lpstr>3_Default Design</vt:lpstr>
      <vt:lpstr>2_Default Design</vt:lpstr>
      <vt:lpstr>4_Default Design</vt:lpstr>
      <vt:lpstr>PowerPoint Presentation</vt:lpstr>
      <vt:lpstr>Assignments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MW in Radio:  HI gas</vt:lpstr>
      <vt:lpstr>MW in Radio:  HI gas</vt:lpstr>
      <vt:lpstr>MW in Radio:  CO</vt:lpstr>
      <vt:lpstr>MW Disk in Radio:  Spiral Arms</vt:lpstr>
      <vt:lpstr>MW in Radio:  HI gas</vt:lpstr>
      <vt:lpstr>MW in Radio:  HI gas</vt:lpstr>
      <vt:lpstr>PowerPoint Presentation</vt:lpstr>
      <vt:lpstr>MW Bulge/Bar:  Velocity Map</vt:lpstr>
      <vt:lpstr>PowerPoint Presentation</vt:lpstr>
      <vt:lpstr>MW Bulge/Bar:  Velocity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1415</cp:revision>
  <cp:lastPrinted>2020-02-11T04:43:19Z</cp:lastPrinted>
  <dcterms:created xsi:type="dcterms:W3CDTF">2013-03-14T16:04:26Z</dcterms:created>
  <dcterms:modified xsi:type="dcterms:W3CDTF">2026-03-26T14:51:35Z</dcterms:modified>
</cp:coreProperties>
</file>