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6599" r:id="rId1"/>
    <p:sldMasterId id="2147486671" r:id="rId2"/>
    <p:sldMasterId id="2147486683" r:id="rId3"/>
    <p:sldMasterId id="2147486695" r:id="rId4"/>
  </p:sldMasterIdLst>
  <p:notesMasterIdLst>
    <p:notesMasterId r:id="rId33"/>
  </p:notesMasterIdLst>
  <p:sldIdLst>
    <p:sldId id="1031" r:id="rId5"/>
    <p:sldId id="1088" r:id="rId6"/>
    <p:sldId id="948" r:id="rId7"/>
    <p:sldId id="1082" r:id="rId8"/>
    <p:sldId id="1089" r:id="rId9"/>
    <p:sldId id="1090" r:id="rId10"/>
    <p:sldId id="1081" r:id="rId11"/>
    <p:sldId id="1052" r:id="rId12"/>
    <p:sldId id="1070" r:id="rId13"/>
    <p:sldId id="1054" r:id="rId14"/>
    <p:sldId id="1083" r:id="rId15"/>
    <p:sldId id="1074" r:id="rId16"/>
    <p:sldId id="1075" r:id="rId17"/>
    <p:sldId id="1055" r:id="rId18"/>
    <p:sldId id="1056" r:id="rId19"/>
    <p:sldId id="1071" r:id="rId20"/>
    <p:sldId id="1057" r:id="rId21"/>
    <p:sldId id="1072" r:id="rId22"/>
    <p:sldId id="1076" r:id="rId23"/>
    <p:sldId id="1077" r:id="rId24"/>
    <p:sldId id="1058" r:id="rId25"/>
    <p:sldId id="1073" r:id="rId26"/>
    <p:sldId id="1053" r:id="rId27"/>
    <p:sldId id="1059" r:id="rId28"/>
    <p:sldId id="1078" r:id="rId29"/>
    <p:sldId id="1079" r:id="rId30"/>
    <p:sldId id="1084" r:id="rId31"/>
    <p:sldId id="1037" r:id="rId3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0"/>
    <p:restoredTop sz="86056"/>
  </p:normalViewPr>
  <p:slideViewPr>
    <p:cSldViewPr>
      <p:cViewPr varScale="1">
        <p:scale>
          <a:sx n="105" d="100"/>
          <a:sy n="105" d="100"/>
        </p:scale>
        <p:origin x="1712" y="192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69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74CCE908-9E57-9F46-B945-A529FEA8F6A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8B4CA573-7F5D-244E-B8BD-F3488CBF32E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8" name="Rectangle 4">
            <a:extLst>
              <a:ext uri="{FF2B5EF4-FFF2-40B4-BE49-F238E27FC236}">
                <a16:creationId xmlns:a16="http://schemas.microsoft.com/office/drawing/2014/main" id="{0313610C-FE22-5F47-84FF-7EBAB3189EC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5" name="Rectangle 5">
            <a:extLst>
              <a:ext uri="{FF2B5EF4-FFF2-40B4-BE49-F238E27FC236}">
                <a16:creationId xmlns:a16="http://schemas.microsoft.com/office/drawing/2014/main" id="{5AE2FF73-140F-FA49-9F00-A77C433A4E0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366" name="Rectangle 6">
            <a:extLst>
              <a:ext uri="{FF2B5EF4-FFF2-40B4-BE49-F238E27FC236}">
                <a16:creationId xmlns:a16="http://schemas.microsoft.com/office/drawing/2014/main" id="{38D46C80-C9CB-7A4F-92DC-D02EB4C4FA9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7" name="Rectangle 7">
            <a:extLst>
              <a:ext uri="{FF2B5EF4-FFF2-40B4-BE49-F238E27FC236}">
                <a16:creationId xmlns:a16="http://schemas.microsoft.com/office/drawing/2014/main" id="{23114B22-CD3C-7C4F-8ED2-8F9CBFFAC3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BCB26BD-9394-7E42-A60C-D8399D107D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THIS SEEMS LIKE A SHORT LECTURE, BUT WE ONLY MADE IT TO SLIDE 20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8209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6700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NGC 104 = 47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Tuc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NGC 5139 = omega Cen</a:t>
            </a:r>
          </a:p>
        </p:txBody>
      </p:sp>
    </p:spTree>
    <p:extLst>
      <p:ext uri="{BB962C8B-B14F-4D97-AF65-F5344CB8AC3E}">
        <p14:creationId xmlns:p14="http://schemas.microsoft.com/office/powerpoint/2010/main" val="3372337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omega Cen is the brightest GC … next is 47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Tuc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at V = 4.1 … M13 at V = 5.8</a:t>
            </a:r>
          </a:p>
        </p:txBody>
      </p:sp>
    </p:spTree>
    <p:extLst>
      <p:ext uri="{BB962C8B-B14F-4D97-AF65-F5344CB8AC3E}">
        <p14:creationId xmlns:p14="http://schemas.microsoft.com/office/powerpoint/2010/main" val="2269177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THESE PLOTS TOO SMALL … GO INTERACTIVE VIA WEBSITE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This is only 8 of 17 (!) plots available on the website.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Huge M/L drop due to compact remnants in close? … other GCs have rises by factors of a few</a:t>
            </a:r>
          </a:p>
        </p:txBody>
      </p:sp>
    </p:spTree>
    <p:extLst>
      <p:ext uri="{BB962C8B-B14F-4D97-AF65-F5344CB8AC3E}">
        <p14:creationId xmlns:p14="http://schemas.microsoft.com/office/powerpoint/2010/main" val="4114419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6282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3561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6484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98539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61832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434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5BB7B-6BC7-05FF-3D31-7001B84AF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>
            <a:extLst>
              <a:ext uri="{FF2B5EF4-FFF2-40B4-BE49-F238E27FC236}">
                <a16:creationId xmlns:a16="http://schemas.microsoft.com/office/drawing/2014/main" id="{8B0B7F9B-398F-9C80-AD7D-D865FAA973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DE3266-D360-A142-8566-7B177618F77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6850" name="Rectangle 2">
            <a:extLst>
              <a:ext uri="{FF2B5EF4-FFF2-40B4-BE49-F238E27FC236}">
                <a16:creationId xmlns:a16="http://schemas.microsoft.com/office/drawing/2014/main" id="{FF720903-9B8D-1D45-F074-1C860ADB5D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>
            <a:extLst>
              <a:ext uri="{FF2B5EF4-FFF2-40B4-BE49-F238E27FC236}">
                <a16:creationId xmlns:a16="http://schemas.microsoft.com/office/drawing/2014/main" id="{15E143BE-077A-A911-89FE-B05EFC1F60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51846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27826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50953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4304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86962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red circle is M3</a:t>
            </a:r>
          </a:p>
        </p:txBody>
      </p:sp>
    </p:spTree>
    <p:extLst>
      <p:ext uri="{BB962C8B-B14F-4D97-AF65-F5344CB8AC3E}">
        <p14:creationId xmlns:p14="http://schemas.microsoft.com/office/powerpoint/2010/main" val="28034718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86249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23906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Palomar 5 has effective radius of ~35 pc (?)</a:t>
            </a:r>
          </a:p>
        </p:txBody>
      </p:sp>
    </p:spTree>
    <p:extLst>
      <p:ext uri="{BB962C8B-B14F-4D97-AF65-F5344CB8AC3E}">
        <p14:creationId xmlns:p14="http://schemas.microsoft.com/office/powerpoint/2010/main" val="3440923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4532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>
            <a:extLst>
              <a:ext uri="{FF2B5EF4-FFF2-40B4-BE49-F238E27FC236}">
                <a16:creationId xmlns:a16="http://schemas.microsoft.com/office/drawing/2014/main" id="{E5712E07-C6D0-8F4F-8823-BE593380AF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300841-3106-764D-81AC-099A1FE641E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BFA44660-E7FE-B628-4FB6-F72D01F930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EB994292-E87A-1865-3AC2-8B0542E33A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>
            <a:extLst>
              <a:ext uri="{FF2B5EF4-FFF2-40B4-BE49-F238E27FC236}">
                <a16:creationId xmlns:a16="http://schemas.microsoft.com/office/drawing/2014/main" id="{BC4A61BF-E921-F543-B20E-AC3D39D9DC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DE3266-D360-A142-8566-7B177618F77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6850" name="Rectangle 2">
            <a:extLst>
              <a:ext uri="{FF2B5EF4-FFF2-40B4-BE49-F238E27FC236}">
                <a16:creationId xmlns:a16="http://schemas.microsoft.com/office/drawing/2014/main" id="{CCC41553-7548-A948-96D0-7A01F0A3E7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>
            <a:extLst>
              <a:ext uri="{FF2B5EF4-FFF2-40B4-BE49-F238E27FC236}">
                <a16:creationId xmlns:a16="http://schemas.microsoft.com/office/drawing/2014/main" id="{70F36F32-97E6-EB45-A631-E1FAEBE91F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0588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08901-F758-B543-005C-A7429BA28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>
            <a:extLst>
              <a:ext uri="{FF2B5EF4-FFF2-40B4-BE49-F238E27FC236}">
                <a16:creationId xmlns:a16="http://schemas.microsoft.com/office/drawing/2014/main" id="{5ADA7EC8-807A-6B78-10C0-002F7BFD30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DE3266-D360-A142-8566-7B177618F77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6850" name="Rectangle 2">
            <a:extLst>
              <a:ext uri="{FF2B5EF4-FFF2-40B4-BE49-F238E27FC236}">
                <a16:creationId xmlns:a16="http://schemas.microsoft.com/office/drawing/2014/main" id="{08DFBA3E-EE69-1786-3709-D026572EE5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>
            <a:extLst>
              <a:ext uri="{FF2B5EF4-FFF2-40B4-BE49-F238E27FC236}">
                <a16:creationId xmlns:a16="http://schemas.microsoft.com/office/drawing/2014/main" id="{889CA1B1-46A2-4688-EAA3-CF1ACC8547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6050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3527F-3EA2-7A56-7A4D-1776806F3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>
            <a:extLst>
              <a:ext uri="{FF2B5EF4-FFF2-40B4-BE49-F238E27FC236}">
                <a16:creationId xmlns:a16="http://schemas.microsoft.com/office/drawing/2014/main" id="{CF185B91-3F03-F141-B2DB-252304A067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DE3266-D360-A142-8566-7B177618F77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6850" name="Rectangle 2">
            <a:extLst>
              <a:ext uri="{FF2B5EF4-FFF2-40B4-BE49-F238E27FC236}">
                <a16:creationId xmlns:a16="http://schemas.microsoft.com/office/drawing/2014/main" id="{427E7B1A-29AB-4D53-5A38-1C3A2D006B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>
            <a:extLst>
              <a:ext uri="{FF2B5EF4-FFF2-40B4-BE49-F238E27FC236}">
                <a16:creationId xmlns:a16="http://schemas.microsoft.com/office/drawing/2014/main" id="{F4D8DB6F-A002-67FB-ACCD-E45B6A62A4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0750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Virialized means KE = -1/2 PE … GC is bound … as many stars moving in as out … GC is not rotating</a:t>
            </a:r>
          </a:p>
        </p:txBody>
      </p:sp>
    </p:spTree>
    <p:extLst>
      <p:ext uri="{BB962C8B-B14F-4D97-AF65-F5344CB8AC3E}">
        <p14:creationId xmlns:p14="http://schemas.microsoft.com/office/powerpoint/2010/main" val="3163553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3529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73207B3B-8635-3A43-AB25-486F7A44B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9E746-850A-2D47-BD32-7B519272E6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F9F69A78-BA2E-EA41-BE72-5B9080F7B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FD7C532E-180A-B540-BDE2-BA2FE6DC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NGC = New General Catalogue … Dreyer in 1888 with updates IC = Index Catalogues by Dreyer in 1895 and 1908</a:t>
            </a:r>
          </a:p>
        </p:txBody>
      </p:sp>
    </p:spTree>
    <p:extLst>
      <p:ext uri="{BB962C8B-B14F-4D97-AF65-F5344CB8AC3E}">
        <p14:creationId xmlns:p14="http://schemas.microsoft.com/office/powerpoint/2010/main" val="2808842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BCD46F-DDE7-694D-A4EC-5E6979D115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951FE9-A9F3-2E48-BF4B-84725D762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BE4224-6F03-0648-A3B0-C4D30D0807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B20D8-9952-164E-8BE0-F1AB341572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79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D2B0AA-7658-6F49-8C70-8E47557D64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0A333C-FA2B-9C4E-B229-DECBD3B6E4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6BE19E-A354-A34F-A749-7F9934D9A2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7C263-6D54-EC4B-AF28-32D2FA3FF2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549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E14B9A-F644-BD40-BAA7-CBC27D3902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A3BD7B-670B-1D45-8FF6-A107D17E45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00A928-8C0A-E047-9310-9B4C1390AB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3B275-DD31-7A47-A3EE-08461C500B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995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32FF9A-523D-034F-8BBC-3C82F24BB1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136F8F-A625-5440-B209-0304640091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33E2F7-5FB1-5549-A484-2379665615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35FBE-26F1-6447-9A28-2897CB071C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9982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B7FB1E-F5B9-964F-A35E-2079F42A8B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4F3E14-806A-5146-B534-5433A10228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438358-5E18-F448-87CD-87A8A17867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B89B5-AFAC-2B41-BE50-3B3A7C4FD1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766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5DCFA2-8B77-D641-8FA7-98AE7814F9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0EFC0A-E68E-C84B-977C-23DCA889ED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F1DBCE-FEA2-C345-8689-E5F97FFE40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0BAF6-68E7-A045-B344-391A8E4C9C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909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07250-7332-C04F-BFE9-7F196C773F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AE9A5B-82BA-5047-A91B-39EB6639E1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443306-C222-7A49-B1D0-8826A3173E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A4C6C-91D8-6246-AC66-14B1AEAEDD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9521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1F4904F-2FBE-D149-ABD4-7F8D4C6F13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1934454-5307-4042-ABC3-D67A594752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BEF150C-FA67-EC42-8E8E-F0A90EC09A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59313-E94F-FD4D-8748-F9167F0E63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6067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594F378-1C68-B54F-9D7C-50EAD181D0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CAC5E3A-9434-A14A-89D8-AB9DDCF96E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1C638CC-FCEF-AA4C-B440-E9689E7F2B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2EB34-1AEA-DE4E-95DF-86D060240E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811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1FBB9A4-91B6-FC4B-AC33-5C7B916631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6D1DE1C-1F92-6246-A566-0AE741B466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880555C-2D5F-154B-800F-9B2AD1B0B0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191F3-953C-DB47-A1A6-791F209C92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3835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0AA655-CABA-D648-B172-AE1EBAC301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AF6225-E419-6D4B-9A49-7DB9C2F561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FCEBD7-780F-B64D-A21C-AB8EA7680D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248F3-004B-974E-977A-1F1D83312E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5818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567F30-3853-C041-AD87-ABA859A5B7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DC2AE8-ABAA-E544-9049-BFCB79243F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C79D83-77B2-6A4A-A7D0-42C02220B2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8F56E-D164-EA47-941B-73CE4A8A99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696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013F0D-454C-4840-A513-26F848F475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8F8907-9971-A94A-A038-1F6804D82E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507998-9943-894D-AC6C-DA6C68AE1A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E776F-D273-6940-BCD4-C9D1B55C95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3758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45339D-5A54-1044-8AD5-8C5DB0AB78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E418F2-6A62-C441-B6FA-B196FBF590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3D4FD7-5693-3F4A-883D-D2F230C715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CEDD2-1DE9-B04A-B742-560BEC7D62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0975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96C790-6118-3348-A77E-95A7ED6E36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0BE3E8-5D4E-8041-BA0C-75F1D86746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65C455-AA4C-9E42-B58F-10293F9B49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05242-0A89-DE4F-994F-F8DF433DF7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9832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932681-ED97-3C47-96E7-2A2393F86A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53F331-537E-D740-822E-CD1F874710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22AF3E-3F83-1A42-9424-A85B8B174F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BD3B4-3CFA-D54D-87A1-F989F9EF4D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76272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6353E1-79A7-9742-8F9C-F4DDC970A4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EB63C8-B8A0-CC43-8944-3E77B692CD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9527E6-880A-C346-AEDF-0D95FB119A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F1ED6-C19E-2A45-8169-8DDA5A4A8C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0580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E6A0ED-332D-9342-B8C1-0B8978A91F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C1C084-505D-2749-86B1-7D0C9A0D8A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6CA776-9422-2445-B5E9-0A984704C3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75971-33B4-504B-B6EC-9790EE93C8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97252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33537B-20B1-704C-BDE0-2401D88BA0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5FD749-B0C2-E24E-BB2B-9BAB171C5A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959E60-50EB-CC44-9D49-35CD3444F2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42D3C-5B88-9745-A9A6-C29620AAA3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7175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A42B110-32A6-C446-9CFB-BEE92C9F51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AED8616-74CD-674F-98B5-E34DB3033A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B2D42E7-0167-9F46-90B8-8C065C6F96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1958F-FC01-E641-8C28-3FB685AA99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8233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F744C78-340F-CB42-B925-5D2A511548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13AA830-7602-C240-B225-D9CA145565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60BB695-C93C-C549-9295-E1EF3A8C3F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49094-38BF-5447-AEC6-582D409D0E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36919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477044C-992C-E54A-BE8C-CE57BEBAEF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BD5AFE6-0ABC-8C40-B1C7-870AA97F4C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B88BC54-DC05-0548-A617-051C2CEE19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0E084-7F74-0C41-937A-91E4FDF063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4746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29DE61-DA5F-404B-A956-82E6034E8B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013588-8590-EA4F-A2F7-7C869FF3A7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039D52-7A5D-3045-A0EF-2F83E4F671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5FD1D-F082-5F4A-92D8-F410154CA0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3696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08C5D-5293-0E4D-A785-E5D453062D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93E803-5C57-5B4D-9155-58CC9FD620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935691-860C-3C4E-90EF-7919658173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02AEA-B72E-7B4D-AF26-E2F6CAAF36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18705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E6263D-D30B-F244-A3A7-103C1900AE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5E5E1A-01F7-524C-AEFD-3A09AE292C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97D43C-AAF6-FC4C-93A0-606AE5DCEC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A3A1F-6203-384E-AEA0-AC08EDCBD1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54011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7E879F-A1CD-1F4B-8077-D1DF88A8C4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01D52D-7F0C-6940-AE2F-2D73570D77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DFAC01-D4D1-E641-B34F-99903E2D72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9CFC4-62B9-9243-A4FC-4177A56B1F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15717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19D255-9D92-F341-A1F4-C71F0A6809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6A5F6D-3653-D449-8260-0481093C03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06A0E2-92A1-664C-97C8-5D3BE44079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E5499-423E-2441-B10A-3A4BA825F7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4386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AF24F3-1AED-2257-DFFE-146EF945F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BFE97C-0B7B-C9A5-3D65-1AEFE7FB0C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8A3CF2-1FDC-0CC7-53B0-0854BD8C25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B214C6-47FA-2C45-A8E5-2399E745C8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7792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6151CF-F28A-D6E9-2468-B0F122109B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CCF534-B73B-622E-BA12-106DFED5D4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CCA238-4791-AE63-8929-C3BBF540E9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E2CA043-3D6C-F84C-954D-2D45107633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464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6F57811-B1D5-CC5D-2955-BFF52A82C9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DD35C9-754F-49E3-A0AD-1273610E76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41062D-5CB7-8524-535E-A9A4FF5DCC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F108D10-D02A-D54B-8C79-E02FF70119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0644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3143A-E301-D7DA-6B6C-CA1CA30BB4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FD6AE-7106-7087-ACEB-9A49696E29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F686D-D7D3-8594-06B6-E304AFA47B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B7B283-3E86-E54D-8BD0-3C3DB62756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86237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4625709-8BF5-8A38-12BF-A44881337D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BBE7B0F-BCE9-0F08-BD52-E3EEE2CFCC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C3013AD-2536-61F9-E245-61D1763F98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1BB618-C9F0-7845-B533-C0C7E34EA3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71696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B5F56D4-B693-A5E6-C741-49AD5EDCF6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0CB38C8-D125-FF88-7C7A-7755751A50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145C740-6DE0-299E-F0FB-EA080649F5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F297E1-C830-5240-969E-11E465B50B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1097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417E09-6FE2-9445-BD50-DAA702AB13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947B43-BCE5-2A47-AC98-538E10E569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665E83-D51A-8B4F-B733-D29F03399E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5E20C-F6A9-4942-9B5D-267E4612B5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05373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F1497F9-D814-6B35-B54E-E8F76F16C3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9B7E565-BF1C-6628-44DC-5CC53048C0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67218FC-7C8C-F01D-BC1F-1765849B35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4748D10-30D8-9848-960F-85234CE042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03950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8E6A8-C8CB-A66A-6867-F79BA06BEB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C8933-2B65-6D32-ED79-21BA11FA3F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2E6B6-0F22-4F48-0831-9CDF50716D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7A51A2-E53A-854A-9B95-BE409A1914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42593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A9ED62-2EA1-29B9-F43D-5F9EF72749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56941-1DA0-4032-FB27-54754EC89F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60ABB0-97FA-0133-C299-C536420612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8D5023-7830-F847-8C48-FA3C2B6D21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64517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50EE0A-7AE7-99FD-CC1D-732C807DDC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2B5712-0C11-527A-F261-69BFBA8B10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721D64-9DD3-20BC-2290-CA73D8DB98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094F040-326A-6C4D-ABEC-09101F7F2C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09570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5BA3B4-88A4-38FA-B25D-DD5F0F18A4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B87ECD-5DFC-0957-A48A-23E9812C2F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-250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048A96-4FB3-DC04-1A2C-CC768B1BA9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-25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E0E45D0-FD2F-6241-9136-515F1089EE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8650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F06386E-6A59-6B46-B58F-5A5119E47B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8D76BBC-AA5E-B745-9153-96E47A8844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010CDBE-4265-7D4A-8396-A148B0FB9A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EAA18-729F-404D-9C9A-45816D77EC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043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04AE226-9D29-4F4E-8B5B-0869926128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02E50F9-1335-7A41-B9E9-987F8C5574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3196B19-467E-9142-996F-D50B8B2982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41AA0-EBCF-5C4F-B40C-71D25F2E21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6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BC3D108-3627-D341-A62E-D29D1745B0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74D2F5F-506F-A44A-BC4E-6581D33CD7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16308C-FE61-184F-8F3E-CBC19E6E3A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37C55-ECFD-9F48-8F6A-C412A86FBF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40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08A703-5E73-8E4E-B42C-5D8D7F9510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E277BF-FC49-C64B-B031-5ED63FE79A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B8D5BC-E583-8740-827A-0E013D13DE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E4785-D5A2-EA4E-A00F-F27360CD08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5816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375712-7C69-2B41-B0F2-1D15F9C0DA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FFA65C-E421-1242-89D3-3978825868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FD8C71-7130-4145-A99D-2263C95CAC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93E13-A274-224A-B39E-AAE687B1EC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6862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92E34CE-7621-754E-8AD6-B5028B2F84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9D954E1-81E7-9D4A-B06F-EFE0DDC93B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9AD49401-FA4D-8F43-AEBA-4E4C657A740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66FB5D7A-A568-7549-9089-36E07A46666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CDF39B94-F29E-7743-90F0-2D522498E6A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DCCA7DC-1323-DA4B-ADB2-D9B64843E5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84724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600" r:id="rId1"/>
    <p:sldLayoutId id="2147486601" r:id="rId2"/>
    <p:sldLayoutId id="2147486602" r:id="rId3"/>
    <p:sldLayoutId id="2147486603" r:id="rId4"/>
    <p:sldLayoutId id="2147486604" r:id="rId5"/>
    <p:sldLayoutId id="2147486605" r:id="rId6"/>
    <p:sldLayoutId id="2147486606" r:id="rId7"/>
    <p:sldLayoutId id="2147486607" r:id="rId8"/>
    <p:sldLayoutId id="2147486608" r:id="rId9"/>
    <p:sldLayoutId id="2147486609" r:id="rId10"/>
    <p:sldLayoutId id="21474866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6DAD41BA-AEF7-BD4F-8DBB-47C5424F9F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2A5988B5-32CA-FB4B-9771-BE0CCFA6CC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372F48F4-020B-5D4D-8E11-A233D5C1452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58802219-9790-DD42-AE7A-7EE5D48AE32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4795CBBA-43DC-F542-8DD5-F28B0474117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BCCC960-641B-9C44-8D79-B11EE82EE1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103357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672" r:id="rId1"/>
    <p:sldLayoutId id="2147486673" r:id="rId2"/>
    <p:sldLayoutId id="2147486674" r:id="rId3"/>
    <p:sldLayoutId id="2147486675" r:id="rId4"/>
    <p:sldLayoutId id="2147486676" r:id="rId5"/>
    <p:sldLayoutId id="2147486677" r:id="rId6"/>
    <p:sldLayoutId id="2147486678" r:id="rId7"/>
    <p:sldLayoutId id="2147486679" r:id="rId8"/>
    <p:sldLayoutId id="2147486680" r:id="rId9"/>
    <p:sldLayoutId id="2147486681" r:id="rId10"/>
    <p:sldLayoutId id="2147486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5E7A197-4603-9641-8214-329335A42E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F03CDA5B-5E77-4F45-8330-766BDDD817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BF244DB6-2709-E340-9A9A-F00C683340F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EDC9727C-BCE3-854F-B59F-23231F6B274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85BD9A6F-4502-E945-8DC6-68325D476F2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0885272-9EEB-E548-BE4A-C41D640D17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97678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684" r:id="rId1"/>
    <p:sldLayoutId id="2147486685" r:id="rId2"/>
    <p:sldLayoutId id="2147486686" r:id="rId3"/>
    <p:sldLayoutId id="2147486687" r:id="rId4"/>
    <p:sldLayoutId id="2147486688" r:id="rId5"/>
    <p:sldLayoutId id="2147486689" r:id="rId6"/>
    <p:sldLayoutId id="2147486690" r:id="rId7"/>
    <p:sldLayoutId id="2147486691" r:id="rId8"/>
    <p:sldLayoutId id="2147486692" r:id="rId9"/>
    <p:sldLayoutId id="2147486693" r:id="rId10"/>
    <p:sldLayoutId id="2147486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15723DC4-4B2B-FD00-FC68-9C2DA6EC74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93F072CC-C07C-3E6A-3BF2-F846C1A637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CEE03AB-4E0D-9BD1-72A4-FC3EE6B703B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aseline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7C4EBC9-2B3E-DE6C-39B8-CC8076F8ADE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aseline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Planetary Sciences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86B16BC-5E9E-3A8F-6179-11E4A229160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10CD182-7935-9E47-BB16-168CEC4A6E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022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96" r:id="rId1"/>
    <p:sldLayoutId id="2147486697" r:id="rId2"/>
    <p:sldLayoutId id="2147486698" r:id="rId3"/>
    <p:sldLayoutId id="2147486699" r:id="rId4"/>
    <p:sldLayoutId id="2147486700" r:id="rId5"/>
    <p:sldLayoutId id="2147486701" r:id="rId6"/>
    <p:sldLayoutId id="2147486702" r:id="rId7"/>
    <p:sldLayoutId id="2147486703" r:id="rId8"/>
    <p:sldLayoutId id="2147486704" r:id="rId9"/>
    <p:sldLayoutId id="2147486705" r:id="rId10"/>
    <p:sldLayoutId id="2147486706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http://annesastronomynews.com/wp-content/uploads/2012/02/47-Tucanae-by-Michael-Sidonio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http://annesastronomynews.com/wp-content/uploads/2012/02/47-Tucanae-by-Michael-Sidonio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MW Globular Clusters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BB935F2D-AA46-2E41-B275-63FBA0765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4084852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47 Tucanae, a bright globular cluster in Tucana">
            <a:hlinkClick r:id="rId4"/>
            <a:extLst>
              <a:ext uri="{FF2B5EF4-FFF2-40B4-BE49-F238E27FC236}">
                <a16:creationId xmlns:a16="http://schemas.microsoft.com/office/drawing/2014/main" id="{D691EA15-8F32-9F42-9DA1-E4EEA820F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503" y="1180479"/>
            <a:ext cx="3613697" cy="339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BE8A90-88BB-034B-AE08-AB5642F6B65C}"/>
              </a:ext>
            </a:extLst>
          </p:cNvPr>
          <p:cNvSpPr txBox="1"/>
          <p:nvPr/>
        </p:nvSpPr>
        <p:spPr>
          <a:xfrm>
            <a:off x="838200" y="5094982"/>
            <a:ext cx="75067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M13 in Hercules               47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Tucana</a:t>
            </a:r>
          </a:p>
          <a:p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(north)                               (south)</a:t>
            </a:r>
          </a:p>
        </p:txBody>
      </p:sp>
    </p:spTree>
    <p:extLst>
      <p:ext uri="{BB962C8B-B14F-4D97-AF65-F5344CB8AC3E}">
        <p14:creationId xmlns:p14="http://schemas.microsoft.com/office/powerpoint/2010/main" val="36706113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Globular Clusters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6CEFA0D-FC3F-A640-B1B3-909492198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25181"/>
            <a:ext cx="7975314" cy="52232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68A938-0CEC-845D-D3AC-93474B81D5C5}"/>
              </a:ext>
            </a:extLst>
          </p:cNvPr>
          <p:cNvSpPr txBox="1"/>
          <p:nvPr/>
        </p:nvSpPr>
        <p:spPr>
          <a:xfrm>
            <a:off x="2184543" y="6367046"/>
            <a:ext cx="513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heasarc.gsfc.nasa.gov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/w3browse/all/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globclust.html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72585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Globular Clusters</a:t>
            </a: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AD9B645-F997-2B09-B628-3A7161DB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294" y="838200"/>
            <a:ext cx="5395411" cy="4994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59BE87-72B0-D730-2EBC-CEA9F5F52AA6}"/>
              </a:ext>
            </a:extLst>
          </p:cNvPr>
          <p:cNvSpPr txBox="1"/>
          <p:nvPr/>
        </p:nvSpPr>
        <p:spPr>
          <a:xfrm>
            <a:off x="0" y="60198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Baumgardt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atalog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as of March 2023 has 168 MW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globulars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lvl="0" algn="ctr"/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people.smp.uq.edu.au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HolgerBaumgardt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/globular/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46995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Globular Clusters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7D7FAB-A57F-2044-B2D9-E5A8A37968F5}"/>
              </a:ext>
            </a:extLst>
          </p:cNvPr>
          <p:cNvSpPr txBox="1"/>
          <p:nvPr/>
        </p:nvSpPr>
        <p:spPr>
          <a:xfrm>
            <a:off x="0" y="60198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Baumgardt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atalog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as of March 2023 has 168 MW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globulars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lvl="0" algn="ctr"/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people.smp.uq.edu.au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HolgerBaumgardt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/globular/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4" name="Picture 3" descr="A blue background with white and yellow text&#10;&#10;Description automatically generated">
            <a:extLst>
              <a:ext uri="{FF2B5EF4-FFF2-40B4-BE49-F238E27FC236}">
                <a16:creationId xmlns:a16="http://schemas.microsoft.com/office/drawing/2014/main" id="{8E48B808-C197-6926-492C-0BE09D2EC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051650"/>
            <a:ext cx="8763000" cy="466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9795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Globular Clusters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92DE7AC-7FA1-134D-BBDC-94F6332A6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920" y="937308"/>
            <a:ext cx="2011680" cy="2021351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811A161-32A2-D841-AAB0-8D52818012B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693920" y="3276600"/>
            <a:ext cx="2011680" cy="2011680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05B6159A-5929-424B-AD91-6EFB8071B460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942340"/>
            <a:ext cx="2011680" cy="2011680"/>
          </a:xfrm>
          <a:prstGeom prst="rect">
            <a:avLst/>
          </a:prstGeom>
        </p:spPr>
      </p:pic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A08954C0-7CF8-E949-AD50-EC43D7BCB0E2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484120" y="941199"/>
            <a:ext cx="2011680" cy="2011680"/>
          </a:xfrm>
          <a:prstGeom prst="rect">
            <a:avLst/>
          </a:prstGeom>
        </p:spPr>
      </p:pic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47BA7A58-AD2E-524B-92D7-87E039FD6CCB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484120" y="3276600"/>
            <a:ext cx="2011680" cy="2011680"/>
          </a:xfrm>
          <a:prstGeom prst="rect">
            <a:avLst/>
          </a:prstGeom>
        </p:spPr>
      </p:pic>
      <p:pic>
        <p:nvPicPr>
          <p:cNvPr id="15" name="Picture 14" descr="Chart, histogram, scatter chart&#10;&#10;Description automatically generated">
            <a:extLst>
              <a:ext uri="{FF2B5EF4-FFF2-40B4-BE49-F238E27FC236}">
                <a16:creationId xmlns:a16="http://schemas.microsoft.com/office/drawing/2014/main" id="{AC6BBFF1-675B-6043-BE51-431A878CF9D3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3276600"/>
            <a:ext cx="2011680" cy="2011680"/>
          </a:xfrm>
          <a:prstGeom prst="rect">
            <a:avLst/>
          </a:prstGeom>
        </p:spPr>
      </p:pic>
      <p:pic>
        <p:nvPicPr>
          <p:cNvPr id="17" name="Picture 16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77A6EA44-FDBA-DF48-B7FD-720C2A9881B0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6924438" y="3276600"/>
            <a:ext cx="2011680" cy="2011680"/>
          </a:xfrm>
          <a:prstGeom prst="rect">
            <a:avLst/>
          </a:prstGeom>
        </p:spPr>
      </p:pic>
      <p:pic>
        <p:nvPicPr>
          <p:cNvPr id="19" name="Picture 18" descr="Chart&#10;&#10;Description automatically generated">
            <a:extLst>
              <a:ext uri="{FF2B5EF4-FFF2-40B4-BE49-F238E27FC236}">
                <a16:creationId xmlns:a16="http://schemas.microsoft.com/office/drawing/2014/main" id="{F3F58881-F612-CB46-8816-3177205A8678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6924438" y="944166"/>
            <a:ext cx="2011680" cy="20116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FF94F1-C9A6-94C0-CB2F-2229856547BE}"/>
              </a:ext>
            </a:extLst>
          </p:cNvPr>
          <p:cNvSpPr txBox="1"/>
          <p:nvPr/>
        </p:nvSpPr>
        <p:spPr>
          <a:xfrm>
            <a:off x="0" y="60198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Baumgardt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atalog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as of March 2023 has 168 MW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globulars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lvl="0" algn="ctr"/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people.smp.uq.edu.au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HolgerBaumgardt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/globular/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1782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GCs: Location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BE8A90-88BB-034B-AE08-AB5642F6B65C}"/>
              </a:ext>
            </a:extLst>
          </p:cNvPr>
          <p:cNvSpPr txBox="1"/>
          <p:nvPr/>
        </p:nvSpPr>
        <p:spPr>
          <a:xfrm>
            <a:off x="0" y="5867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concentrated near Galactic center, in Sagittarius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GCs surround GC”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69A9DA36-96D9-3E42-AE9D-6F8829572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71490"/>
            <a:ext cx="7696200" cy="458662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053171C-C6B2-C04D-B502-735B01BF7394}"/>
              </a:ext>
            </a:extLst>
          </p:cNvPr>
          <p:cNvSpPr/>
          <p:nvPr/>
        </p:nvSpPr>
        <p:spPr>
          <a:xfrm>
            <a:off x="3124200" y="350520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268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GCs: Location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BE8A90-88BB-034B-AE08-AB5642F6B65C}"/>
              </a:ext>
            </a:extLst>
          </p:cNvPr>
          <p:cNvSpPr txBox="1"/>
          <p:nvPr/>
        </p:nvSpPr>
        <p:spPr>
          <a:xfrm>
            <a:off x="0" y="591311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adding physical distances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ndicates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center ~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kpc away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… thank you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Shapleys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BC69C93E-5A0E-7D44-B316-318A671FD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61" y="1109567"/>
            <a:ext cx="4765439" cy="4524151"/>
          </a:xfrm>
          <a:prstGeom prst="rect">
            <a:avLst/>
          </a:prstGeom>
        </p:spPr>
      </p:pic>
      <p:pic>
        <p:nvPicPr>
          <p:cNvPr id="9" name="Picture 8" descr="A picture containing star, blue, outdoor object, night sky&#10;&#10;Description automatically generated">
            <a:extLst>
              <a:ext uri="{FF2B5EF4-FFF2-40B4-BE49-F238E27FC236}">
                <a16:creationId xmlns:a16="http://schemas.microsoft.com/office/drawing/2014/main" id="{23E732DF-32E5-4F41-A2DB-C5275788F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1873938"/>
            <a:ext cx="2921350" cy="269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691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GCs: Location</a:t>
            </a:r>
          </a:p>
        </p:txBody>
      </p:sp>
      <p:pic>
        <p:nvPicPr>
          <p:cNvPr id="13" name="Picture 12" descr="PowerPoint&#10;&#10;Description automatically generated with medium confidence">
            <a:extLst>
              <a:ext uri="{FF2B5EF4-FFF2-40B4-BE49-F238E27FC236}">
                <a16:creationId xmlns:a16="http://schemas.microsoft.com/office/drawing/2014/main" id="{1C37F0D8-E873-BA4B-91B8-9025F0D7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399" y="1117600"/>
            <a:ext cx="4772351" cy="45161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59D519-414B-F04E-9FE6-3EC6EF136751}"/>
              </a:ext>
            </a:extLst>
          </p:cNvPr>
          <p:cNvSpPr txBox="1"/>
          <p:nvPr/>
        </p:nvSpPr>
        <p:spPr>
          <a:xfrm>
            <a:off x="0" y="591311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adding physical distances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ndicates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center ~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kpc away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… thank you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Shapleys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961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GCs: Location</a:t>
            </a:r>
          </a:p>
        </p:txBody>
      </p:sp>
      <p:pic>
        <p:nvPicPr>
          <p:cNvPr id="8" name="Picture 7" descr="A galaxy in space&#10;&#10;Description automatically generated with low confidence">
            <a:extLst>
              <a:ext uri="{FF2B5EF4-FFF2-40B4-BE49-F238E27FC236}">
                <a16:creationId xmlns:a16="http://schemas.microsoft.com/office/drawing/2014/main" id="{EF3B3B5F-3342-0746-A387-5ACEA459D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741" y="1905000"/>
            <a:ext cx="4327259" cy="2555787"/>
          </a:xfrm>
          <a:prstGeom prst="rect">
            <a:avLst/>
          </a:prstGeo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531DAF44-AE3C-9A43-B49A-4F73F4930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112219"/>
            <a:ext cx="4765439" cy="45087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AA94F4-D918-194C-B053-4FAE427CA8B6}"/>
              </a:ext>
            </a:extLst>
          </p:cNvPr>
          <p:cNvSpPr txBox="1"/>
          <p:nvPr/>
        </p:nvSpPr>
        <p:spPr>
          <a:xfrm>
            <a:off x="0" y="591311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globulars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within 4 kpc of GC … spherical distribution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 super-globular made up of mini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globulars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6264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GCs: Location</a:t>
            </a:r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531DAF44-AE3C-9A43-B49A-4F73F4930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561" y="1112219"/>
            <a:ext cx="4765439" cy="4508715"/>
          </a:xfrm>
          <a:prstGeom prst="rect">
            <a:avLst/>
          </a:prstGeom>
        </p:spPr>
      </p:pic>
      <p:pic>
        <p:nvPicPr>
          <p:cNvPr id="6" name="Picture 5" descr="A galaxy in space&#10;&#10;Description automatically generated with low confidence">
            <a:extLst>
              <a:ext uri="{FF2B5EF4-FFF2-40B4-BE49-F238E27FC236}">
                <a16:creationId xmlns:a16="http://schemas.microsoft.com/office/drawing/2014/main" id="{C6C27BFD-D59C-7941-B68E-E8B7AE99C34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7000"/>
          </a:blip>
          <a:stretch>
            <a:fillRect/>
          </a:stretch>
        </p:blipFill>
        <p:spPr>
          <a:xfrm>
            <a:off x="3048000" y="1940013"/>
            <a:ext cx="4327259" cy="25557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35315D-F59F-224A-BE36-F05626E2E83C}"/>
              </a:ext>
            </a:extLst>
          </p:cNvPr>
          <p:cNvSpPr txBox="1"/>
          <p:nvPr/>
        </p:nvSpPr>
        <p:spPr>
          <a:xfrm>
            <a:off x="0" y="591311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globulars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within 4 kpc of GC … spherical distribution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 super-globular made up of mini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globulars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90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GCs: Sizes/Shapes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35315D-F59F-224A-BE36-F05626E2E83C}"/>
                  </a:ext>
                </a:extLst>
              </p:cNvPr>
              <p:cNvSpPr txBox="1"/>
              <p:nvPr/>
            </p:nvSpPr>
            <p:spPr>
              <a:xfrm>
                <a:off x="1066800" y="5359400"/>
                <a:ext cx="29718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𝜔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Cen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most massive … 10</a:t>
                </a:r>
                <a:r>
                  <a:rPr lang="en-US" sz="2000" baseline="30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en-US" sz="2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stars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M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v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 =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10.26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35315D-F59F-224A-BE36-F05626E2E8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359400"/>
                <a:ext cx="2971800" cy="1015663"/>
              </a:xfrm>
              <a:prstGeom prst="rect">
                <a:avLst/>
              </a:prstGeom>
              <a:blipFill>
                <a:blip r:embed="rId3"/>
                <a:stretch>
                  <a:fillRect t="-2439"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galaxy in space&#10;&#10;Description automatically generated with low confidence">
            <a:extLst>
              <a:ext uri="{FF2B5EF4-FFF2-40B4-BE49-F238E27FC236}">
                <a16:creationId xmlns:a16="http://schemas.microsoft.com/office/drawing/2014/main" id="{AFB29AED-0360-6B4D-ACAE-B5B185C8D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" y="1219200"/>
            <a:ext cx="4051300" cy="3784600"/>
          </a:xfrm>
          <a:prstGeom prst="rect">
            <a:avLst/>
          </a:prstGeom>
        </p:spPr>
      </p:pic>
      <p:pic>
        <p:nvPicPr>
          <p:cNvPr id="11" name="Picture 10" descr="Stars and galaxies in space&#10;&#10;Description automatically generated with medium confidence">
            <a:extLst>
              <a:ext uri="{FF2B5EF4-FFF2-40B4-BE49-F238E27FC236}">
                <a16:creationId xmlns:a16="http://schemas.microsoft.com/office/drawing/2014/main" id="{37098922-8C74-1E41-A313-3861E6C44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1900" y="1219200"/>
            <a:ext cx="3517900" cy="3835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2A3376C-F8C5-8047-A843-1FC9E122A528}"/>
                  </a:ext>
                </a:extLst>
              </p:cNvPr>
              <p:cNvSpPr txBox="1"/>
              <p:nvPr/>
            </p:nvSpPr>
            <p:spPr>
              <a:xfrm>
                <a:off x="4787900" y="5359399"/>
                <a:ext cx="40513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Palomar 12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one of smallest … few 1000 stars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M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v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 =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4.47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2A3376C-F8C5-8047-A843-1FC9E122A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7900" y="5359399"/>
                <a:ext cx="4051300" cy="1015663"/>
              </a:xfrm>
              <a:prstGeom prst="rect">
                <a:avLst/>
              </a:prstGeom>
              <a:blipFill>
                <a:blip r:embed="rId6"/>
                <a:stretch>
                  <a:fillRect t="-2439"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06070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6586C18-BD9B-ACEE-EA89-3161A70E4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5" name="Picture 1" descr="pass.IMG_1913.copy.jpg">
            <a:extLst>
              <a:ext uri="{FF2B5EF4-FFF2-40B4-BE49-F238E27FC236}">
                <a16:creationId xmlns:a16="http://schemas.microsoft.com/office/drawing/2014/main" id="{7B45B8C9-1714-B201-499F-41957EF26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6" name="Rectangle 2">
            <a:extLst>
              <a:ext uri="{FF2B5EF4-FFF2-40B4-BE49-F238E27FC236}">
                <a16:creationId xmlns:a16="http://schemas.microsoft.com/office/drawing/2014/main" id="{DE3407BD-6596-BE5E-BDF5-10A6934EA5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Assignments</a:t>
            </a: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833787BC-3A44-0BAC-F762-6356B7BD8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39438"/>
            <a:ext cx="77724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Tuesday 03 FEB		Level 0 … Ideas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Tuesday 10 FEB		Bio Sketch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Tuesday 17 FEB		Level 1 … Outline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1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… 2 weeks later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Thursday 19 FEB		Milky Way Neighborhood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Tuesday 10 MAR		Level 2 … 1</a:t>
            </a:r>
            <a:r>
              <a:rPr kumimoji="0" lang="en-US" alt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Draft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1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… 3 weeks later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Tuesday 31 MAR		Budgets + Narrative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Tuesday 07 APR		Level 3 … 2</a:t>
            </a:r>
            <a:r>
              <a:rPr kumimoji="0" lang="en-US" alt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nd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Draft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… 4 weeks later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Tue/Thu 14/16 APR	Presentations	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… 1 week later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Thursday 23 APR		Level 4 … submit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1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… 1 week later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5828" name="Picture 2" descr="Screen Shot 2020-01-20 at 11.15.33 PM.png">
            <a:extLst>
              <a:ext uri="{FF2B5EF4-FFF2-40B4-BE49-F238E27FC236}">
                <a16:creationId xmlns:a16="http://schemas.microsoft.com/office/drawing/2014/main" id="{59BBF9EC-9DC5-D32D-F382-FDA144BA4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43400"/>
            <a:ext cx="2438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9" name="Picture 3" descr="Screen Shot 2020-01-20 at 11.18.30 PM.png">
            <a:extLst>
              <a:ext uri="{FF2B5EF4-FFF2-40B4-BE49-F238E27FC236}">
                <a16:creationId xmlns:a16="http://schemas.microsoft.com/office/drawing/2014/main" id="{348A4986-7062-9572-6F45-B2D726282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4343400"/>
            <a:ext cx="34448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94475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GCs: Sizes/Shapes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A3376C-F8C5-8047-A843-1FC9E122A528}"/>
              </a:ext>
            </a:extLst>
          </p:cNvPr>
          <p:cNvSpPr txBox="1"/>
          <p:nvPr/>
        </p:nvSpPr>
        <p:spPr>
          <a:xfrm>
            <a:off x="6248400" y="2249031"/>
            <a:ext cx="3200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GC l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uminosity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function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have 10</a:t>
            </a:r>
            <a:r>
              <a:rPr lang="en-US" sz="200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10</a:t>
            </a:r>
            <a:r>
              <a:rPr lang="en-US" sz="200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stars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smaller cluster deficit real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A40A9E8-929C-1243-8A92-2527B56F5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52500"/>
            <a:ext cx="5941426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164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GCs: Sizes/Shapes</a:t>
            </a:r>
          </a:p>
        </p:txBody>
      </p:sp>
      <p:pic>
        <p:nvPicPr>
          <p:cNvPr id="4" name="Picture 3" descr="A picture containing text, star, outdoor object, light&#10;&#10;Description automatically generated">
            <a:extLst>
              <a:ext uri="{FF2B5EF4-FFF2-40B4-BE49-F238E27FC236}">
                <a16:creationId xmlns:a16="http://schemas.microsoft.com/office/drawing/2014/main" id="{696E2CB2-C5AC-A94E-A1B5-741220D4E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771027"/>
            <a:ext cx="4130638" cy="4737509"/>
          </a:xfrm>
          <a:prstGeom prst="rect">
            <a:avLst/>
          </a:prstGeom>
        </p:spPr>
      </p:pic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84F60F7D-68D6-0C47-8282-2153DFF31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822477"/>
            <a:ext cx="4096449" cy="4663923"/>
          </a:xfrm>
          <a:prstGeom prst="rect">
            <a:avLst/>
          </a:prstGeom>
        </p:spPr>
      </p:pic>
      <p:pic>
        <p:nvPicPr>
          <p:cNvPr id="8" name="Picture 7" descr="A picture containing text, light, night, outdoor object&#10;&#10;Description automatically generated">
            <a:extLst>
              <a:ext uri="{FF2B5EF4-FFF2-40B4-BE49-F238E27FC236}">
                <a16:creationId xmlns:a16="http://schemas.microsoft.com/office/drawing/2014/main" id="{8F181A6D-ABB5-3940-B865-1765D6A60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122" y="1225296"/>
            <a:ext cx="4121917" cy="3956304"/>
          </a:xfrm>
          <a:prstGeom prst="rect">
            <a:avLst/>
          </a:prstGeom>
        </p:spPr>
      </p:pic>
      <p:sp>
        <p:nvSpPr>
          <p:cNvPr id="10" name="Donut 5">
            <a:extLst>
              <a:ext uri="{FF2B5EF4-FFF2-40B4-BE49-F238E27FC236}">
                <a16:creationId xmlns:a16="http://schemas.microsoft.com/office/drawing/2014/main" id="{E9CB5B11-0D48-7343-850C-4624EC2C957D}"/>
              </a:ext>
            </a:extLst>
          </p:cNvPr>
          <p:cNvSpPr>
            <a:spLocks/>
          </p:cNvSpPr>
          <p:nvPr/>
        </p:nvSpPr>
        <p:spPr bwMode="auto">
          <a:xfrm rot="5400000" flipV="1">
            <a:off x="8039100" y="1409700"/>
            <a:ext cx="152400" cy="533400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rgbClr val="FF0000"/>
          </a:solidFill>
          <a:ln w="349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Donut 5">
            <a:extLst>
              <a:ext uri="{FF2B5EF4-FFF2-40B4-BE49-F238E27FC236}">
                <a16:creationId xmlns:a16="http://schemas.microsoft.com/office/drawing/2014/main" id="{BB611393-BFCD-0C4B-B302-9FCE8C1FD339}"/>
              </a:ext>
            </a:extLst>
          </p:cNvPr>
          <p:cNvSpPr>
            <a:spLocks/>
          </p:cNvSpPr>
          <p:nvPr/>
        </p:nvSpPr>
        <p:spPr bwMode="auto">
          <a:xfrm rot="5400000" flipV="1">
            <a:off x="5852160" y="4517136"/>
            <a:ext cx="152400" cy="533400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rgbClr val="FF0000"/>
          </a:solidFill>
          <a:ln w="349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B6F795-2F88-7F40-BE01-1D408A5D1065}"/>
              </a:ext>
            </a:extLst>
          </p:cNvPr>
          <p:cNvSpPr txBox="1"/>
          <p:nvPr/>
        </p:nvSpPr>
        <p:spPr>
          <a:xfrm>
            <a:off x="0" y="591311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axial ratios [b/a] typically ~1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NGC 6273 most elliptical … possible systemic rotation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228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GCs: Sizes/Shapes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5D7FA5-CC51-B74E-A7D9-56D0304F5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392" y="1689100"/>
            <a:ext cx="3263900" cy="3263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D8162-FC5A-BF45-91BC-B28550FF7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588" y="5164507"/>
            <a:ext cx="1981200" cy="130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E894F65-5BA9-114C-A929-9A8249CD60C8}"/>
              </a:ext>
            </a:extLst>
          </p:cNvPr>
          <p:cNvSpPr/>
          <p:nvPr/>
        </p:nvSpPr>
        <p:spPr>
          <a:xfrm>
            <a:off x="6705600" y="5410200"/>
            <a:ext cx="457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A7ABCA-F318-834D-B881-475BC6EFFE0C}"/>
              </a:ext>
            </a:extLst>
          </p:cNvPr>
          <p:cNvSpPr txBox="1"/>
          <p:nvPr/>
        </p:nvSpPr>
        <p:spPr>
          <a:xfrm>
            <a:off x="6234684" y="1261646"/>
            <a:ext cx="1385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M3 at ~10 kpc</a:t>
            </a:r>
          </a:p>
        </p:txBody>
      </p:sp>
      <p:sp>
        <p:nvSpPr>
          <p:cNvPr id="8" name="Donut 5">
            <a:extLst>
              <a:ext uri="{FF2B5EF4-FFF2-40B4-BE49-F238E27FC236}">
                <a16:creationId xmlns:a16="http://schemas.microsoft.com/office/drawing/2014/main" id="{74B685D6-BCA9-C249-80C5-E94FA911848D}"/>
              </a:ext>
            </a:extLst>
          </p:cNvPr>
          <p:cNvSpPr>
            <a:spLocks/>
          </p:cNvSpPr>
          <p:nvPr/>
        </p:nvSpPr>
        <p:spPr bwMode="auto">
          <a:xfrm rot="5400000" flipV="1">
            <a:off x="6778623" y="3218688"/>
            <a:ext cx="234952" cy="228598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rgbClr val="FF0000"/>
          </a:solidFill>
          <a:ln w="349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6E4F98-6123-6F48-BE92-2D8A4668422E}"/>
              </a:ext>
            </a:extLst>
          </p:cNvPr>
          <p:cNvSpPr txBox="1"/>
          <p:nvPr/>
        </p:nvSpPr>
        <p:spPr>
          <a:xfrm>
            <a:off x="589466" y="859334"/>
            <a:ext cx="4214359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M3 is ~15’ across, about 10 kpc away, 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contains about 500,000 stars.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stars?</a:t>
            </a:r>
          </a:p>
          <a:p>
            <a:endParaRPr lang="en-US" sz="20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1. measure GC total luminosity</a:t>
            </a:r>
          </a:p>
          <a:p>
            <a:pPr lvl="0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2. assume a mass function </a:t>
            </a:r>
          </a:p>
          <a:p>
            <a:pPr lvl="0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3. use a mass-luminosity relation</a:t>
            </a:r>
          </a:p>
          <a:p>
            <a:pPr lvl="0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4. get estimate of total # stars</a:t>
            </a: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0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large is M3 in parsecs?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stellar density, assuming</a:t>
            </a:r>
          </a:p>
          <a:p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uniformly filled (obviously not true)?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stellar density within</a:t>
            </a:r>
          </a:p>
          <a:p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half-mass radius of 1 arcmin?</a:t>
            </a:r>
          </a:p>
        </p:txBody>
      </p:sp>
    </p:spTree>
    <p:extLst>
      <p:ext uri="{BB962C8B-B14F-4D97-AF65-F5344CB8AC3E}">
        <p14:creationId xmlns:p14="http://schemas.microsoft.com/office/powerpoint/2010/main" val="9148907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3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M3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Globular Fun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BE8A90-88BB-034B-AE08-AB5642F6B65C}"/>
              </a:ext>
            </a:extLst>
          </p:cNvPr>
          <p:cNvSpPr txBox="1"/>
          <p:nvPr/>
        </p:nvSpPr>
        <p:spPr>
          <a:xfrm>
            <a:off x="562668" y="762000"/>
            <a:ext cx="7590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M3 is ~15’ across, about 10 kpc away, and contains about 500,000 stars.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EC0C26-D6AE-744E-86A5-7C1E7DCD69B4}"/>
              </a:ext>
            </a:extLst>
          </p:cNvPr>
          <p:cNvSpPr txBox="1"/>
          <p:nvPr/>
        </p:nvSpPr>
        <p:spPr>
          <a:xfrm>
            <a:off x="533400" y="1143000"/>
            <a:ext cx="3142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large is M3 in parsecs?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8B106D-7ADD-984F-A39F-C32583A62A1F}"/>
              </a:ext>
            </a:extLst>
          </p:cNvPr>
          <p:cNvSpPr txBox="1"/>
          <p:nvPr/>
        </p:nvSpPr>
        <p:spPr>
          <a:xfrm>
            <a:off x="928291" y="1524000"/>
            <a:ext cx="783470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arcmin = 900 arcsec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	1 arcsec at 1 parsec 	= 1 AU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	900 arcsec at 1 parsec 	= 900 AU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                	900 arcsec at 10 kpc	= 900 AU x 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4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9 x 10</a:t>
            </a:r>
            <a:r>
              <a:rPr lang="en-US" sz="20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6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AU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	convert 1 pc / 206265 AU	= 44 pc across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4DBE3C-E048-9D4F-BFEA-7940CB3B02FE}"/>
                  </a:ext>
                </a:extLst>
              </p:cNvPr>
              <p:cNvSpPr txBox="1"/>
              <p:nvPr/>
            </p:nvSpPr>
            <p:spPr>
              <a:xfrm>
                <a:off x="914400" y="3581400"/>
                <a:ext cx="7422929" cy="17590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density = # stars / volume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volume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0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R</m:t>
                    </m:r>
                    <m:r>
                      <a:rPr lang="en-US" sz="2000" b="0" i="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0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  </a:t>
                </a:r>
                <a:r>
                  <a:rPr lang="en-US" sz="20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44 pc across implies R = 22 pc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		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volume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= 45000 pc</a:t>
                </a:r>
                <a:r>
                  <a:rPr kumimoji="0" lang="en-US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3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density = 500,000 stars / 45000 pc</a:t>
                </a:r>
                <a:r>
                  <a:rPr kumimoji="0" lang="en-US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3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 = 11 stars/pc</a:t>
                </a:r>
                <a:r>
                  <a:rPr kumimoji="0" lang="en-US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3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4DBE3C-E048-9D4F-BFEA-7940CB3B0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581400"/>
                <a:ext cx="7422929" cy="1759008"/>
              </a:xfrm>
              <a:prstGeom prst="rect">
                <a:avLst/>
              </a:prstGeom>
              <a:blipFill>
                <a:blip r:embed="rId3"/>
                <a:stretch>
                  <a:fillRect l="-855" t="-2158" b="-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20B24BA-C981-8649-9508-FC3FC0D08CE3}"/>
              </a:ext>
            </a:extLst>
          </p:cNvPr>
          <p:cNvSpPr txBox="1"/>
          <p:nvPr/>
        </p:nvSpPr>
        <p:spPr>
          <a:xfrm>
            <a:off x="533400" y="3200400"/>
            <a:ext cx="7717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stellar density, assuming uniformly filled (obviously not true)?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BE2DC7-1F70-2445-B735-9A75FDFD9E52}"/>
              </a:ext>
            </a:extLst>
          </p:cNvPr>
          <p:cNvSpPr/>
          <p:nvPr/>
        </p:nvSpPr>
        <p:spPr>
          <a:xfrm>
            <a:off x="599336" y="5467290"/>
            <a:ext cx="76514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stellar density within the half-mass radius of 1 arcmin?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70E51AC-B6DA-724B-BE5C-2B66E03680CA}"/>
                  </a:ext>
                </a:extLst>
              </p:cNvPr>
              <p:cNvSpPr/>
              <p:nvPr/>
            </p:nvSpPr>
            <p:spPr>
              <a:xfrm>
                <a:off x="929931" y="5926723"/>
                <a:ext cx="7987187" cy="5282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density = 250,000 stars /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44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0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0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sz="20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~ 2000 stars/pc</a:t>
                </a:r>
                <a:r>
                  <a:rPr lang="en-US" sz="20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R = 3 pc sphere!</a:t>
                </a:r>
                <a:endParaRPr lang="en-US" sz="2000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70E51AC-B6DA-724B-BE5C-2B66E03680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931" y="5926723"/>
                <a:ext cx="7987187" cy="528222"/>
              </a:xfrm>
              <a:prstGeom prst="rect">
                <a:avLst/>
              </a:prstGeom>
              <a:blipFill>
                <a:blip r:embed="rId4"/>
                <a:stretch>
                  <a:fillRect l="-794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4043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GCs: Sizes/Shapes</a:t>
            </a: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BEE3D82A-5614-9A4C-8D35-748F775FA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809714"/>
            <a:ext cx="6477000" cy="46767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38BC91-AB71-4C4A-A474-448D77E103BD}"/>
              </a:ext>
            </a:extLst>
          </p:cNvPr>
          <p:cNvSpPr txBox="1"/>
          <p:nvPr/>
        </p:nvSpPr>
        <p:spPr>
          <a:xfrm>
            <a:off x="0" y="57150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larger clusters tend to have lower central densities … more diffuse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compare: solar neighborhood 373 stars within 10 pc … density is ~0.1 stars/pc</a:t>
            </a:r>
            <a:r>
              <a:rPr lang="en-US" sz="200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Donut 5">
            <a:extLst>
              <a:ext uri="{FF2B5EF4-FFF2-40B4-BE49-F238E27FC236}">
                <a16:creationId xmlns:a16="http://schemas.microsoft.com/office/drawing/2014/main" id="{80A50F60-C07F-DC44-ABB0-218D67AD2C5F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425823" y="2130425"/>
            <a:ext cx="234952" cy="228598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rgbClr val="FF0000"/>
          </a:solidFill>
          <a:ln w="349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Donut 5">
            <a:extLst>
              <a:ext uri="{FF2B5EF4-FFF2-40B4-BE49-F238E27FC236}">
                <a16:creationId xmlns:a16="http://schemas.microsoft.com/office/drawing/2014/main" id="{D952C538-D1E3-4767-17CE-1BE751F9131F}"/>
              </a:ext>
            </a:extLst>
          </p:cNvPr>
          <p:cNvSpPr>
            <a:spLocks/>
          </p:cNvSpPr>
          <p:nvPr/>
        </p:nvSpPr>
        <p:spPr bwMode="auto">
          <a:xfrm rot="5400000" flipV="1">
            <a:off x="6550023" y="5184777"/>
            <a:ext cx="234952" cy="228598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 w="34925" cap="flat" cmpd="sng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FFD653-8D7B-9FF1-0E16-97F5253C31D5}"/>
              </a:ext>
            </a:extLst>
          </p:cNvPr>
          <p:cNvSpPr txBox="1"/>
          <p:nvPr/>
        </p:nvSpPr>
        <p:spPr>
          <a:xfrm>
            <a:off x="3574343" y="1788694"/>
            <a:ext cx="48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405F05-3A31-DA75-D889-2C6E13EEBCE8}"/>
              </a:ext>
            </a:extLst>
          </p:cNvPr>
          <p:cNvSpPr txBox="1"/>
          <p:nvPr/>
        </p:nvSpPr>
        <p:spPr>
          <a:xfrm>
            <a:off x="6793043" y="5147906"/>
            <a:ext cx="445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23442665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GCs: Sizes/Shapes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38BC91-AB71-4C4A-A474-448D77E103BD}"/>
                  </a:ext>
                </a:extLst>
              </p:cNvPr>
              <p:cNvSpPr txBox="1"/>
              <p:nvPr/>
            </p:nvSpPr>
            <p:spPr>
              <a:xfrm>
                <a:off x="0" y="5153561"/>
                <a:ext cx="91440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alf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-light radius often used to characterize GCs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nearby GCs have larger radii (duh), but ~all have </a:t>
                </a:r>
                <a:r>
                  <a:rPr lang="en-US" sz="20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2000" baseline="-250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hl</a:t>
                </a:r>
                <a:r>
                  <a:rPr lang="en-US" sz="2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20 arcsec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sz="2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rom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R</a:t>
                </a:r>
                <a:r>
                  <a:rPr kumimoji="0" lang="en-US" sz="20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hl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 and distance …derive effective radii R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e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  </a:t>
                </a:r>
              </a:p>
              <a:p>
                <a:pPr lvl="0" algn="ctr"/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most GCs have R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e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 ~ 1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panose="020B0600070205080204" pitchFamily="34" charset="-128"/>
                    <a:cs typeface="Times New Roman" panose="02020603050405020304" pitchFamily="18" charset="0"/>
                  </a:rPr>
                  <a:t>5 pc</a:t>
                </a:r>
                <a:endPara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38BC91-AB71-4C4A-A474-448D77E10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53561"/>
                <a:ext cx="9144000" cy="1323439"/>
              </a:xfrm>
              <a:prstGeom prst="rect">
                <a:avLst/>
              </a:prstGeom>
              <a:blipFill>
                <a:blip r:embed="rId3"/>
                <a:stretch>
                  <a:fillRect t="-1887"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9B0F20B-0E7F-424A-B7C2-15A62FB55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010321"/>
            <a:ext cx="3275462" cy="3428999"/>
          </a:xfrm>
          <a:prstGeom prst="rect">
            <a:avLst/>
          </a:prstGeo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50E28CCD-2AB1-6642-9A04-7D1BA6C37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1010320"/>
            <a:ext cx="4990723" cy="3429000"/>
          </a:xfrm>
          <a:prstGeom prst="rect">
            <a:avLst/>
          </a:prstGeom>
        </p:spPr>
      </p:pic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282E3C16-11DC-FF48-99AC-745E7F4FED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199" y="990600"/>
            <a:ext cx="499072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340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GCs: Sizes/Shapes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38BC91-AB71-4C4A-A474-448D77E103BD}"/>
              </a:ext>
            </a:extLst>
          </p:cNvPr>
          <p:cNvSpPr txBox="1"/>
          <p:nvPr/>
        </p:nvSpPr>
        <p:spPr>
          <a:xfrm>
            <a:off x="0" y="59215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GC size related to distance from Galactic center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mall/dense clusters survive larger tidal forces … or have been stripped</a:t>
            </a: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032BF012-27AD-534E-8573-923A7E9E4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67" y="838200"/>
            <a:ext cx="5803233" cy="494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747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GCs: Sizes/Shapes</a:t>
            </a:r>
          </a:p>
        </p:txBody>
      </p:sp>
      <p:pic>
        <p:nvPicPr>
          <p:cNvPr id="7" name="Picture 6" descr="A group of stars in space&#10;&#10;Description automatically generated with medium confidence">
            <a:extLst>
              <a:ext uri="{FF2B5EF4-FFF2-40B4-BE49-F238E27FC236}">
                <a16:creationId xmlns:a16="http://schemas.microsoft.com/office/drawing/2014/main" id="{57397928-9CAF-784A-8614-FD22252BD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762000"/>
            <a:ext cx="5715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38BC91-AB71-4C4A-A474-448D77E103BD}"/>
              </a:ext>
            </a:extLst>
          </p:cNvPr>
          <p:cNvSpPr txBox="1"/>
          <p:nvPr/>
        </p:nvSpPr>
        <p:spPr>
          <a:xfrm>
            <a:off x="0" y="4038600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Palomar 5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SDSS commissioning data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tidal tails stretching 2.6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on sky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heavy mass loss … ~1/3 of cluster stars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can use to determine orbit around MW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stars become members of halo or bulge</a:t>
            </a:r>
          </a:p>
        </p:txBody>
      </p:sp>
      <p:pic>
        <p:nvPicPr>
          <p:cNvPr id="9" name="Picture 8" descr="A picture containing scatter chart&#10;&#10;Description automatically generated">
            <a:extLst>
              <a:ext uri="{FF2B5EF4-FFF2-40B4-BE49-F238E27FC236}">
                <a16:creationId xmlns:a16="http://schemas.microsoft.com/office/drawing/2014/main" id="{6B9B0748-DF80-D245-B719-303903B09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066800"/>
            <a:ext cx="8787694" cy="28034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06C5C5-0A72-4F4C-AB49-68E24F5FC934}"/>
              </a:ext>
            </a:extLst>
          </p:cNvPr>
          <p:cNvSpPr txBox="1"/>
          <p:nvPr/>
        </p:nvSpPr>
        <p:spPr>
          <a:xfrm>
            <a:off x="6553200" y="6172200"/>
            <a:ext cx="2400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Odenkirchen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+ (2001)</a:t>
            </a:r>
          </a:p>
        </p:txBody>
      </p:sp>
    </p:spTree>
    <p:extLst>
      <p:ext uri="{BB962C8B-B14F-4D97-AF65-F5344CB8AC3E}">
        <p14:creationId xmlns:p14="http://schemas.microsoft.com/office/powerpoint/2010/main" val="28141810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81048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>
            <a:extLst>
              <a:ext uri="{FF2B5EF4-FFF2-40B4-BE49-F238E27FC236}">
                <a16:creationId xmlns:a16="http://schemas.microsoft.com/office/drawing/2014/main" id="{B7388994-75B9-87F0-22FF-8AAB70EB1E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Proposal Pieces</a:t>
            </a: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8752DB65-9FCA-DFED-5003-B65036616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032000"/>
            <a:ext cx="73914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1.  Project Description		8.0 pages text + 2.0 pages Tab/Fig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2.  References		     	0.5 page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3.  Biographical Sketch	 	2.0 pages (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SciENcv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4.  Budget			1.0 page (spreadsheet)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5.  Budget Justification		1.0 page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6.  Facilities			0.5 page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7.  Student Mentoring Plan		0.5 page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8.  Data Management Plan		0.5 page</a:t>
            </a:r>
          </a:p>
        </p:txBody>
      </p:sp>
      <p:sp>
        <p:nvSpPr>
          <p:cNvPr id="162819" name="Rectangle 6">
            <a:extLst>
              <a:ext uri="{FF2B5EF4-FFF2-40B4-BE49-F238E27FC236}">
                <a16:creationId xmlns:a16="http://schemas.microsoft.com/office/drawing/2014/main" id="{598B9DE4-6CBF-908E-31AD-7556479F3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63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GOAL:  Fund yourself as a $75K/year postdoc for 3 years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345E10-66E6-A123-E105-A130E5079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65788"/>
            <a:ext cx="9144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Total Challenge ~ 16 pages</a:t>
            </a:r>
          </a:p>
        </p:txBody>
      </p:sp>
      <p:pic>
        <p:nvPicPr>
          <p:cNvPr id="3" name="Picture 2" descr="An orange octopus with white tentacles&#10;&#10;AI-generated content may be incorrect.">
            <a:extLst>
              <a:ext uri="{FF2B5EF4-FFF2-40B4-BE49-F238E27FC236}">
                <a16:creationId xmlns:a16="http://schemas.microsoft.com/office/drawing/2014/main" id="{B2B2C709-D520-FDA2-309C-5F1F36676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234088"/>
            <a:ext cx="2971800" cy="29718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67215B7E-AE0A-1B43-989E-1F63608123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Proposal Future Bits</a:t>
            </a: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F6EDCE70-3F11-884D-AF09-9852D2EE2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801144"/>
            <a:ext cx="3505200" cy="349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Tuesday 31 MAR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Budget and Justification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Tuesday 07 APR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Facilities/Mentoring/Data</a:t>
            </a:r>
          </a:p>
          <a:p>
            <a:pPr lvl="0">
              <a:buNone/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Tue/Thu 14/16 APR</a:t>
            </a:r>
          </a:p>
          <a:p>
            <a:pPr lvl="0">
              <a:buNone/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Presentations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Thursday 23 APR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Final Proposal = 8 pieces</a:t>
            </a:r>
          </a:p>
        </p:txBody>
      </p:sp>
      <p:pic>
        <p:nvPicPr>
          <p:cNvPr id="205828" name="Picture 2" descr="Screen Shot 2020-01-20 at 11.15.33 PM.png">
            <a:extLst>
              <a:ext uri="{FF2B5EF4-FFF2-40B4-BE49-F238E27FC236}">
                <a16:creationId xmlns:a16="http://schemas.microsoft.com/office/drawing/2014/main" id="{C86B1438-73F9-B347-8C35-2B94D5607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343400"/>
            <a:ext cx="2438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9" name="Picture 3" descr="Screen Shot 2020-01-20 at 11.18.30 PM.png">
            <a:extLst>
              <a:ext uri="{FF2B5EF4-FFF2-40B4-BE49-F238E27FC236}">
                <a16:creationId xmlns:a16="http://schemas.microsoft.com/office/drawing/2014/main" id="{35EFE92E-EAE4-054E-AB2E-6B9FD74741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4343400"/>
            <a:ext cx="34448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D14A69FE-5C08-49BE-A74C-6DAC0E76B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957326"/>
            <a:ext cx="3540305" cy="326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776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0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0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0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04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04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0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04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6E38B46-3F6B-798F-17D2-B31B0C596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5" name="Picture 1" descr="pass.IMG_1913.copy.jpg">
            <a:extLst>
              <a:ext uri="{FF2B5EF4-FFF2-40B4-BE49-F238E27FC236}">
                <a16:creationId xmlns:a16="http://schemas.microsoft.com/office/drawing/2014/main" id="{5FD0A9CC-AF52-791E-FC4D-EBA1F8E0C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6" name="Rectangle 2">
            <a:extLst>
              <a:ext uri="{FF2B5EF4-FFF2-40B4-BE49-F238E27FC236}">
                <a16:creationId xmlns:a16="http://schemas.microsoft.com/office/drawing/2014/main" id="{337E73AF-0189-2975-B29F-A242957CF1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</a:rPr>
              <a:t>Assignments</a:t>
            </a: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52AAD18A-ABAF-BA03-F7C6-98F149A8B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39438"/>
            <a:ext cx="77724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Tuesday 03 FEB		Level 0 … Ideas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Tuesday 10 FEB		Bio Sketch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Tuesday 17 FEB		Level 1 … Outline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1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… 2 weeks later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Thursday 19 FEB		Milky Way Neighborhood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Tuesday 10 MAR		Level 2 … 1</a:t>
            </a:r>
            <a:r>
              <a:rPr kumimoji="0" lang="en-US" alt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Draft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1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… 3 weeks later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Tuesday 31 MAR		Budgets + Narrative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Tuesday 07 APR		</a:t>
            </a:r>
            <a:r>
              <a:rPr kumimoji="0" lang="en-US" altLang="en-US" sz="2000" b="0" i="0" u="none" strike="sng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Level 3 … 2</a:t>
            </a:r>
            <a:r>
              <a:rPr kumimoji="0" lang="en-US" altLang="en-US" sz="2000" b="0" i="0" u="none" strike="sng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nd</a:t>
            </a:r>
            <a:r>
              <a:rPr kumimoji="0" lang="en-US" altLang="en-US" sz="2000" b="0" i="0" u="none" strike="sng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Draft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DADADA">
                  <a:lumMod val="10000"/>
                </a:srgb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	Facilities/Mentoring/Data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Tue/Thu 14/16 APR	Presentations		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DADADA">
                  <a:lumMod val="10000"/>
                </a:srgb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Thursday 23 APR		Level 4 … submit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1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… </a:t>
            </a:r>
            <a:r>
              <a:rPr lang="en-US" altLang="en-US" sz="2000" dirty="0">
                <a:solidFill>
                  <a:srgbClr val="BBE0E3">
                    <a:lumMod val="1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6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1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weeks later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 descr="A person looking up with glasses around his neck&#10;&#10;AI-generated content may be incorrect.">
            <a:extLst>
              <a:ext uri="{FF2B5EF4-FFF2-40B4-BE49-F238E27FC236}">
                <a16:creationId xmlns:a16="http://schemas.microsoft.com/office/drawing/2014/main" id="{CA8A1E7D-B669-28A9-5D50-063274F3F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343399"/>
            <a:ext cx="2667000" cy="2238963"/>
          </a:xfrm>
          <a:prstGeom prst="rect">
            <a:avLst/>
          </a:prstGeom>
        </p:spPr>
      </p:pic>
      <p:pic>
        <p:nvPicPr>
          <p:cNvPr id="5" name="Picture 4" descr="A close-up of a robot&#10;&#10;AI-generated content may be incorrect.">
            <a:extLst>
              <a:ext uri="{FF2B5EF4-FFF2-40B4-BE49-F238E27FC236}">
                <a16:creationId xmlns:a16="http://schemas.microsoft.com/office/drawing/2014/main" id="{F84CABA2-41B3-5B12-52D4-D9A004199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7025" y="4343400"/>
            <a:ext cx="2992575" cy="230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209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04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049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049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546AB07-D658-E041-87F8-FAA3FA7F2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3132AEDE-A45D-F66B-C78F-97D01E93AA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Facilities/Mentoring/Data</a:t>
            </a:r>
          </a:p>
        </p:txBody>
      </p:sp>
      <p:pic>
        <p:nvPicPr>
          <p:cNvPr id="4" name="Picture 3" descr="A document with text on it&#10;&#10;AI-generated content may be incorrect.">
            <a:extLst>
              <a:ext uri="{FF2B5EF4-FFF2-40B4-BE49-F238E27FC236}">
                <a16:creationId xmlns:a16="http://schemas.microsoft.com/office/drawing/2014/main" id="{97AE0D30-3DEF-8973-3D5B-8DF7F44EF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" y="793727"/>
            <a:ext cx="8884920" cy="596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5126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MW Globular Clusters</a:t>
            </a: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BB935F2D-AA46-2E41-B275-63FBA0765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4084852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47 Tucanae, a bright globular cluster in Tucana">
            <a:hlinkClick r:id="rId4"/>
            <a:extLst>
              <a:ext uri="{FF2B5EF4-FFF2-40B4-BE49-F238E27FC236}">
                <a16:creationId xmlns:a16="http://schemas.microsoft.com/office/drawing/2014/main" id="{D691EA15-8F32-9F42-9DA1-E4EEA820F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503" y="1180479"/>
            <a:ext cx="3613697" cy="339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BE8A90-88BB-034B-AE08-AB5642F6B65C}"/>
              </a:ext>
            </a:extLst>
          </p:cNvPr>
          <p:cNvSpPr txBox="1"/>
          <p:nvPr/>
        </p:nvSpPr>
        <p:spPr>
          <a:xfrm>
            <a:off x="838200" y="5094982"/>
            <a:ext cx="75067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M13 in Hercules               47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Tuc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in Tucana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    (north)                               (south)</a:t>
            </a:r>
          </a:p>
        </p:txBody>
      </p:sp>
    </p:spTree>
    <p:extLst>
      <p:ext uri="{BB962C8B-B14F-4D97-AF65-F5344CB8AC3E}">
        <p14:creationId xmlns:p14="http://schemas.microsoft.com/office/powerpoint/2010/main" val="228920014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MW Globular Clusters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265A62-C179-6747-834B-36E574377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65199"/>
            <a:ext cx="4826000" cy="4583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5D7FA5-CC51-B74E-A7D9-56D0304F5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392" y="1689100"/>
            <a:ext cx="3263900" cy="3263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D8162-FC5A-BF45-91BC-B28550FF7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588" y="5164507"/>
            <a:ext cx="1981200" cy="130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E894F65-5BA9-114C-A929-9A8249CD60C8}"/>
              </a:ext>
            </a:extLst>
          </p:cNvPr>
          <p:cNvSpPr/>
          <p:nvPr/>
        </p:nvSpPr>
        <p:spPr>
          <a:xfrm>
            <a:off x="6705600" y="5410200"/>
            <a:ext cx="457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A7ABCA-F318-834D-B881-475BC6EFFE0C}"/>
              </a:ext>
            </a:extLst>
          </p:cNvPr>
          <p:cNvSpPr txBox="1"/>
          <p:nvPr/>
        </p:nvSpPr>
        <p:spPr>
          <a:xfrm>
            <a:off x="6234684" y="1261646"/>
            <a:ext cx="1385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M3 at ~10 kpc</a:t>
            </a:r>
          </a:p>
        </p:txBody>
      </p:sp>
    </p:spTree>
    <p:extLst>
      <p:ext uri="{BB962C8B-B14F-4D97-AF65-F5344CB8AC3E}">
        <p14:creationId xmlns:p14="http://schemas.microsoft.com/office/powerpoint/2010/main" val="16129888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B1FD08B-EE9D-ED46-8F1E-9D9297A8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MW Globular Clusters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BE8A90-88BB-034B-AE08-AB5642F6B65C}"/>
              </a:ext>
            </a:extLst>
          </p:cNvPr>
          <p:cNvSpPr txBox="1"/>
          <p:nvPr/>
        </p:nvSpPr>
        <p:spPr>
          <a:xfrm>
            <a:off x="762000" y="4495800"/>
            <a:ext cx="807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29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globulars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Messier Catalog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+ various sources with NGC and IC names (Dreyer 1888 … 1908)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+ ~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dozen more from Palomar Sky Survey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+ other efforts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= 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168 total GCs now known around MW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… maybe a dozen more behind disk/bulge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BD8162-FC5A-BF45-91BC-B28550FF7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930650"/>
            <a:ext cx="2560367" cy="1692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E894F65-5BA9-114C-A929-9A8249CD60C8}"/>
              </a:ext>
            </a:extLst>
          </p:cNvPr>
          <p:cNvSpPr/>
          <p:nvPr/>
        </p:nvSpPr>
        <p:spPr>
          <a:xfrm>
            <a:off x="1371624" y="4114800"/>
            <a:ext cx="457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15’</a:t>
            </a:r>
          </a:p>
        </p:txBody>
      </p:sp>
      <p:pic>
        <p:nvPicPr>
          <p:cNvPr id="6" name="Picture 5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14677DFB-BA38-1D44-82DF-F7480AFBF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03" y="1109077"/>
            <a:ext cx="2582297" cy="2601496"/>
          </a:xfrm>
          <a:prstGeom prst="rect">
            <a:avLst/>
          </a:prstGeom>
        </p:spPr>
      </p:pic>
      <p:pic>
        <p:nvPicPr>
          <p:cNvPr id="8" name="Picture 7" descr="A picture containing nature, rain&#10;&#10;Description automatically generated">
            <a:extLst>
              <a:ext uri="{FF2B5EF4-FFF2-40B4-BE49-F238E27FC236}">
                <a16:creationId xmlns:a16="http://schemas.microsoft.com/office/drawing/2014/main" id="{6CF525EE-7408-DB45-80A0-54FFCBEE8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233" y="1109077"/>
            <a:ext cx="2611167" cy="2601496"/>
          </a:xfrm>
          <a:prstGeom prst="rect">
            <a:avLst/>
          </a:prstGeom>
        </p:spPr>
      </p:pic>
      <p:pic>
        <p:nvPicPr>
          <p:cNvPr id="13" name="Picture 12" descr="A picture containing rain, nature&#10;&#10;Description automatically generated">
            <a:extLst>
              <a:ext uri="{FF2B5EF4-FFF2-40B4-BE49-F238E27FC236}">
                <a16:creationId xmlns:a16="http://schemas.microsoft.com/office/drawing/2014/main" id="{80B15A4E-97C5-0B41-92DD-CBE3D56102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032" y="1089698"/>
            <a:ext cx="2611168" cy="262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84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3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1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23720</TotalTime>
  <Words>1326</Words>
  <Application>Microsoft Macintosh PowerPoint</Application>
  <PresentationFormat>On-screen Show (4:3)</PresentationFormat>
  <Paragraphs>207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ＭＳ Ｐゴシック</vt:lpstr>
      <vt:lpstr>Arial</vt:lpstr>
      <vt:lpstr>Cambria Math</vt:lpstr>
      <vt:lpstr>Times New Roman</vt:lpstr>
      <vt:lpstr>3_Default Design</vt:lpstr>
      <vt:lpstr>11_Default Design</vt:lpstr>
      <vt:lpstr>4_Default Design</vt:lpstr>
      <vt:lpstr>9_Default Design</vt:lpstr>
      <vt:lpstr>PowerPoint Presentation</vt:lpstr>
      <vt:lpstr>Assignments</vt:lpstr>
      <vt:lpstr>Proposal Pieces</vt:lpstr>
      <vt:lpstr>Proposal Future Bits</vt:lpstr>
      <vt:lpstr>Assignments</vt:lpstr>
      <vt:lpstr>Facilities/Mentoring/Data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Henry</dc:creator>
  <cp:lastModifiedBy>Manzano Pisco</cp:lastModifiedBy>
  <cp:revision>1446</cp:revision>
  <cp:lastPrinted>2020-02-11T04:43:19Z</cp:lastPrinted>
  <dcterms:created xsi:type="dcterms:W3CDTF">2013-03-14T16:04:26Z</dcterms:created>
  <dcterms:modified xsi:type="dcterms:W3CDTF">2026-04-02T03:30:34Z</dcterms:modified>
</cp:coreProperties>
</file>