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599" r:id="rId1"/>
    <p:sldMasterId id="2147486683" r:id="rId2"/>
    <p:sldMasterId id="2147486695" r:id="rId3"/>
  </p:sldMasterIdLst>
  <p:notesMasterIdLst>
    <p:notesMasterId r:id="rId28"/>
  </p:notesMasterIdLst>
  <p:sldIdLst>
    <p:sldId id="1031" r:id="rId4"/>
    <p:sldId id="1089" r:id="rId5"/>
    <p:sldId id="1090" r:id="rId6"/>
    <p:sldId id="1081" r:id="rId7"/>
    <p:sldId id="1073" r:id="rId8"/>
    <p:sldId id="1053" r:id="rId9"/>
    <p:sldId id="1078" r:id="rId10"/>
    <p:sldId id="1059" r:id="rId11"/>
    <p:sldId id="1079" r:id="rId12"/>
    <p:sldId id="1083" r:id="rId13"/>
    <p:sldId id="1099" r:id="rId14"/>
    <p:sldId id="1100" r:id="rId15"/>
    <p:sldId id="1104" r:id="rId16"/>
    <p:sldId id="1084" r:id="rId17"/>
    <p:sldId id="1127" r:id="rId18"/>
    <p:sldId id="1102" r:id="rId19"/>
    <p:sldId id="1126" r:id="rId20"/>
    <p:sldId id="1061" r:id="rId21"/>
    <p:sldId id="1085" r:id="rId22"/>
    <p:sldId id="1125" r:id="rId23"/>
    <p:sldId id="1087" r:id="rId24"/>
    <p:sldId id="1103" r:id="rId25"/>
    <p:sldId id="1088" r:id="rId26"/>
    <p:sldId id="1037" r:id="rId27"/>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B23"/>
    <a:srgbClr val="F8FF0E"/>
    <a:srgbClr val="FFE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56"/>
    <p:restoredTop sz="87887"/>
  </p:normalViewPr>
  <p:slideViewPr>
    <p:cSldViewPr>
      <p:cViewPr varScale="1">
        <p:scale>
          <a:sx n="108" d="100"/>
          <a:sy n="108" d="100"/>
        </p:scale>
        <p:origin x="1776" y="184"/>
      </p:cViewPr>
      <p:guideLst>
        <p:guide orient="horz" pos="2160"/>
        <p:guide pos="2880"/>
      </p:guideLst>
    </p:cSldViewPr>
  </p:slideViewPr>
  <p:outlineViewPr>
    <p:cViewPr>
      <p:scale>
        <a:sx n="25" d="100"/>
        <a:sy n="25" d="100"/>
      </p:scale>
      <p:origin x="0" y="6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4CCE908-9E57-9F46-B945-A529FEA8F6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8B4CA573-7F5D-244E-B8BD-F3488CBF32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0313610C-FE22-5F47-84FF-7EBAB3189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E2FF73-140F-FA49-9F00-A77C433A4E0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8D46C80-C9CB-7A4F-92DC-D02EB4C4FA9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23114B22-CD3C-7C4F-8ED2-8F9CBFFAC32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CB26BD-9394-7E42-A60C-D8399D107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would be short without continuation from last globular </a:t>
            </a:r>
            <a:r>
              <a:rPr lang="en-US" altLang="en-US">
                <a:latin typeface="Arial" panose="020B0604020202020204" pitchFamily="34" charset="0"/>
                <a:ea typeface="ＭＳ Ｐゴシック" panose="020B0600070205080204" pitchFamily="34" charset="-128"/>
              </a:rPr>
              <a:t>cluster lecture.</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5820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579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72693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133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Sun *DOES* go AGB</a:t>
            </a:r>
          </a:p>
        </p:txBody>
      </p:sp>
    </p:spTree>
    <p:extLst>
      <p:ext uri="{BB962C8B-B14F-4D97-AF65-F5344CB8AC3E}">
        <p14:creationId xmlns:p14="http://schemas.microsoft.com/office/powerpoint/2010/main" val="363395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NGC 104 = 47 </a:t>
            </a:r>
            <a:r>
              <a:rPr lang="en-US" altLang="en-US" dirty="0" err="1">
                <a:latin typeface="Arial" panose="020B0604020202020204" pitchFamily="34" charset="0"/>
                <a:ea typeface="ＭＳ Ｐゴシック" panose="020B0600070205080204" pitchFamily="34" charset="-128"/>
              </a:rPr>
              <a:t>Tuc</a:t>
            </a:r>
            <a:r>
              <a:rPr lang="en-US" altLang="en-US" dirty="0">
                <a:latin typeface="Arial" panose="020B0604020202020204" pitchFamily="34" charset="0"/>
                <a:ea typeface="ＭＳ Ｐゴシック" panose="020B0600070205080204" pitchFamily="34" charset="-128"/>
              </a:rPr>
              <a:t> … 4.5 kpc</a:t>
            </a:r>
          </a:p>
          <a:p>
            <a:pPr eaLnBrk="1" hangingPunct="1"/>
            <a:r>
              <a:rPr lang="en-US" altLang="en-US" dirty="0">
                <a:latin typeface="Arial" panose="020B0604020202020204" pitchFamily="34" charset="0"/>
                <a:ea typeface="ＭＳ Ｐゴシック" panose="020B0600070205080204" pitchFamily="34" charset="-128"/>
              </a:rPr>
              <a:t>NGC 6362 … 7.6 kpc</a:t>
            </a:r>
          </a:p>
          <a:p>
            <a:pPr eaLnBrk="1" hangingPunct="1"/>
            <a:r>
              <a:rPr lang="en-US" altLang="en-US" dirty="0">
                <a:latin typeface="Arial" panose="020B0604020202020204" pitchFamily="34" charset="0"/>
                <a:ea typeface="ＭＳ Ｐゴシック" panose="020B0600070205080204" pitchFamily="34" charset="-128"/>
              </a:rPr>
              <a:t>NGC 5272 = M3 … 10.4 kpc</a:t>
            </a:r>
          </a:p>
          <a:p>
            <a:pPr eaLnBrk="1" hangingPunct="1"/>
            <a:r>
              <a:rPr lang="en-US" altLang="en-US" dirty="0">
                <a:latin typeface="Arial" panose="020B0604020202020204" pitchFamily="34" charset="0"/>
                <a:ea typeface="ＭＳ Ｐゴシック" panose="020B0600070205080204" pitchFamily="34" charset="-128"/>
              </a:rPr>
              <a:t>NGC 6397 … 2.4 kpc</a:t>
            </a:r>
          </a:p>
        </p:txBody>
      </p:sp>
    </p:spTree>
    <p:extLst>
      <p:ext uri="{BB962C8B-B14F-4D97-AF65-F5344CB8AC3E}">
        <p14:creationId xmlns:p14="http://schemas.microsoft.com/office/powerpoint/2010/main" val="95813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4C0AE-A176-9E72-510A-727A8D23FF4F}"/>
            </a:ext>
          </a:extLst>
        </p:cNvPr>
        <p:cNvGrpSpPr/>
        <p:nvPr/>
      </p:nvGrpSpPr>
      <p:grpSpPr>
        <a:xfrm>
          <a:off x="0" y="0"/>
          <a:ext cx="0" cy="0"/>
          <a:chOff x="0" y="0"/>
          <a:chExt cx="0" cy="0"/>
        </a:xfrm>
      </p:grpSpPr>
      <p:sp>
        <p:nvSpPr>
          <p:cNvPr id="76801" name="Rectangle 7">
            <a:extLst>
              <a:ext uri="{FF2B5EF4-FFF2-40B4-BE49-F238E27FC236}">
                <a16:creationId xmlns:a16="http://schemas.microsoft.com/office/drawing/2014/main" id="{A0EB69BD-AAB1-6650-140B-3DF6F26A3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105CFA8D-6471-2D8D-7AB3-6151312EC69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CFA7A417-039F-AD15-B80D-586F3DAFF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01433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NGC 104 = 47 </a:t>
            </a:r>
            <a:r>
              <a:rPr lang="en-US" altLang="en-US" dirty="0" err="1">
                <a:latin typeface="Arial" panose="020B0604020202020204" pitchFamily="34" charset="0"/>
                <a:ea typeface="ＭＳ Ｐゴシック" panose="020B0600070205080204" pitchFamily="34" charset="-128"/>
              </a:rPr>
              <a:t>Tuc</a:t>
            </a:r>
            <a:r>
              <a:rPr lang="en-US" altLang="en-US" dirty="0">
                <a:latin typeface="Arial" panose="020B0604020202020204" pitchFamily="34" charset="0"/>
                <a:ea typeface="ＭＳ Ｐゴシック" panose="020B0600070205080204" pitchFamily="34" charset="-128"/>
              </a:rPr>
              <a:t> … 4.5 kpc</a:t>
            </a:r>
          </a:p>
          <a:p>
            <a:pPr eaLnBrk="1" hangingPunct="1"/>
            <a:r>
              <a:rPr lang="en-US" altLang="en-US" dirty="0">
                <a:latin typeface="Arial" panose="020B0604020202020204" pitchFamily="34" charset="0"/>
                <a:ea typeface="ＭＳ Ｐゴシック" panose="020B0600070205080204" pitchFamily="34" charset="-128"/>
              </a:rPr>
              <a:t>NGC 6362 … 7.6 kpc</a:t>
            </a:r>
          </a:p>
          <a:p>
            <a:pPr eaLnBrk="1" hangingPunct="1"/>
            <a:r>
              <a:rPr lang="en-US" altLang="en-US">
                <a:latin typeface="Arial" panose="020B0604020202020204" pitchFamily="34" charset="0"/>
                <a:ea typeface="ＭＳ Ｐゴシック" panose="020B0600070205080204" pitchFamily="34" charset="-128"/>
              </a:rPr>
              <a:t>NGC 5272 = M3 … 10.4 kpc</a:t>
            </a:r>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NGC 6397 … 2.4 kpc</a:t>
            </a:r>
          </a:p>
        </p:txBody>
      </p:sp>
    </p:spTree>
    <p:extLst>
      <p:ext uri="{BB962C8B-B14F-4D97-AF65-F5344CB8AC3E}">
        <p14:creationId xmlns:p14="http://schemas.microsoft.com/office/powerpoint/2010/main" val="3314971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54995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71911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913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8901-F758-B543-005C-A7429BA28687}"/>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5ADA7EC8-807A-6B78-10C0-002F7BFD30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08DFBA3E-EE69-1786-3709-D026572EE5BF}"/>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889CA1B1-46A2-4688-EAA3-CF1ACC854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605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11070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Left: </a:t>
            </a:r>
            <a:r>
              <a:rPr lang="en-US" sz="1200" kern="1200" dirty="0">
                <a:solidFill>
                  <a:schemeClr val="tx1"/>
                </a:solidFill>
                <a:effectLst/>
                <a:latin typeface="Arial" charset="0"/>
                <a:ea typeface="ＭＳ Ｐゴシック" charset="-128"/>
                <a:cs typeface="ＭＳ Ｐゴシック" charset="-128"/>
              </a:rPr>
              <a:t>Adopted age distribution for the S05 GGC sample based on either MF09 alone (black), or MF09 plus additional sources of age information in the literature (for those clusters not studied by MF09; dark gray). The shaded region corresponds to ages in excess of that of the universe (Komatsu et al. 2011). </a:t>
            </a:r>
            <a:endParaRPr lang="en-US" dirty="0"/>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0599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0050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We don’t really know why Andromeda has 3X the </a:t>
            </a:r>
            <a:r>
              <a:rPr lang="en-US" altLang="en-US" dirty="0" err="1">
                <a:latin typeface="Arial" panose="020B0604020202020204" pitchFamily="34" charset="0"/>
                <a:ea typeface="ＭＳ Ｐゴシック" panose="020B0600070205080204" pitchFamily="34" charset="-128"/>
              </a:rPr>
              <a:t>globulars</a:t>
            </a:r>
            <a:r>
              <a:rPr lang="en-US" altLang="en-US" dirty="0">
                <a:latin typeface="Arial" panose="020B0604020202020204" pitchFamily="34" charset="0"/>
                <a:ea typeface="ＭＳ Ｐゴシック" panose="020B0600070205080204" pitchFamily="34" charset="-128"/>
              </a:rPr>
              <a:t> as the MW.</a:t>
            </a:r>
          </a:p>
          <a:p>
            <a:pPr eaLnBrk="1" hangingPunct="1"/>
            <a:r>
              <a:rPr lang="en-US" altLang="en-US" dirty="0">
                <a:latin typeface="Arial" panose="020B0604020202020204" pitchFamily="34" charset="0"/>
                <a:ea typeface="ＭＳ Ｐゴシック" panose="020B0600070205080204" pitchFamily="34" charset="-128"/>
              </a:rPr>
              <a:t>M33 = Triangulum</a:t>
            </a:r>
          </a:p>
          <a:p>
            <a:pPr eaLnBrk="1" hangingPunct="1"/>
            <a:r>
              <a:rPr lang="en-US" altLang="en-US" dirty="0">
                <a:latin typeface="Arial" panose="020B0604020202020204" pitchFamily="34" charset="0"/>
                <a:ea typeface="ＭＳ Ｐゴシック" panose="020B0600070205080204" pitchFamily="34" charset="-128"/>
              </a:rPr>
              <a:t>M110 = larger And satellite</a:t>
            </a:r>
          </a:p>
          <a:p>
            <a:pPr eaLnBrk="1" hangingPunct="1"/>
            <a:r>
              <a:rPr lang="en-US" altLang="en-US" dirty="0">
                <a:latin typeface="Arial" panose="020B0604020202020204" pitchFamily="34" charset="0"/>
                <a:ea typeface="ＭＳ Ｐゴシック" panose="020B0600070205080204" pitchFamily="34" charset="-128"/>
              </a:rPr>
              <a:t>M32 = brighter And satellite … no GCs listed</a:t>
            </a:r>
          </a:p>
        </p:txBody>
      </p:sp>
    </p:spTree>
    <p:extLst>
      <p:ext uri="{BB962C8B-B14F-4D97-AF65-F5344CB8AC3E}">
        <p14:creationId xmlns:p14="http://schemas.microsoft.com/office/powerpoint/2010/main" val="3233661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4453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3527F-3EA2-7A56-7A4D-1776806F3C6E}"/>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CF185B91-3F03-F141-B2DB-252304A06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427E7B1A-29AB-4D53-5A38-1C3A2D006B1E}"/>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F4D8DB6F-A002-67FB-ACCD-E45B6A62A4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5075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6355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3430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8869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28624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red circle is M3</a:t>
            </a:r>
          </a:p>
        </p:txBody>
      </p:sp>
    </p:spTree>
    <p:extLst>
      <p:ext uri="{BB962C8B-B14F-4D97-AF65-F5344CB8AC3E}">
        <p14:creationId xmlns:p14="http://schemas.microsoft.com/office/powerpoint/2010/main" val="280347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239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D46F-DDE7-694D-A4EC-5E6979D1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51FE9-A9F3-2E48-BF4B-84725D762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E4224-6F03-0648-A3B0-C4D30D080750}"/>
              </a:ext>
            </a:extLst>
          </p:cNvPr>
          <p:cNvSpPr>
            <a:spLocks noGrp="1" noChangeArrowheads="1"/>
          </p:cNvSpPr>
          <p:nvPr>
            <p:ph type="sldNum" sz="quarter" idx="12"/>
          </p:nvPr>
        </p:nvSpPr>
        <p:spPr>
          <a:ln/>
        </p:spPr>
        <p:txBody>
          <a:bodyPr/>
          <a:lstStyle>
            <a:lvl1pPr>
              <a:defRPr/>
            </a:lvl1pPr>
          </a:lstStyle>
          <a:p>
            <a:pPr>
              <a:defRPr/>
            </a:pPr>
            <a:fld id="{8EAB20D8-9952-164E-8BE0-F1AB3415728F}" type="slidenum">
              <a:rPr lang="en-US" altLang="en-US"/>
              <a:pPr>
                <a:defRPr/>
              </a:pPr>
              <a:t>‹#›</a:t>
            </a:fld>
            <a:endParaRPr lang="en-US" altLang="en-US"/>
          </a:p>
        </p:txBody>
      </p:sp>
    </p:spTree>
    <p:extLst>
      <p:ext uri="{BB962C8B-B14F-4D97-AF65-F5344CB8AC3E}">
        <p14:creationId xmlns:p14="http://schemas.microsoft.com/office/powerpoint/2010/main" val="23907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B0AA-7658-6F49-8C70-8E47557D6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A333C-FA2B-9C4E-B229-DECBD3B6E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BE19E-A354-A34F-A749-7F9934D9A227}"/>
              </a:ext>
            </a:extLst>
          </p:cNvPr>
          <p:cNvSpPr>
            <a:spLocks noGrp="1" noChangeArrowheads="1"/>
          </p:cNvSpPr>
          <p:nvPr>
            <p:ph type="sldNum" sz="quarter" idx="12"/>
          </p:nvPr>
        </p:nvSpPr>
        <p:spPr>
          <a:ln/>
        </p:spPr>
        <p:txBody>
          <a:bodyPr/>
          <a:lstStyle>
            <a:lvl1pPr>
              <a:defRPr/>
            </a:lvl1pPr>
          </a:lstStyle>
          <a:p>
            <a:pPr>
              <a:defRPr/>
            </a:pPr>
            <a:fld id="{82E7C263-6D54-EC4B-AF28-32D2FA3FF20B}" type="slidenum">
              <a:rPr lang="en-US" altLang="en-US"/>
              <a:pPr>
                <a:defRPr/>
              </a:pPr>
              <a:t>‹#›</a:t>
            </a:fld>
            <a:endParaRPr lang="en-US" altLang="en-US"/>
          </a:p>
        </p:txBody>
      </p:sp>
    </p:spTree>
    <p:extLst>
      <p:ext uri="{BB962C8B-B14F-4D97-AF65-F5344CB8AC3E}">
        <p14:creationId xmlns:p14="http://schemas.microsoft.com/office/powerpoint/2010/main" val="12154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E14B9A-F644-BD40-BAA7-CBC27D390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3BD7B-670B-1D45-8FF6-A107D17E4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0A928-8C0A-E047-9310-9B4C1390AB40}"/>
              </a:ext>
            </a:extLst>
          </p:cNvPr>
          <p:cNvSpPr>
            <a:spLocks noGrp="1" noChangeArrowheads="1"/>
          </p:cNvSpPr>
          <p:nvPr>
            <p:ph type="sldNum" sz="quarter" idx="12"/>
          </p:nvPr>
        </p:nvSpPr>
        <p:spPr>
          <a:ln/>
        </p:spPr>
        <p:txBody>
          <a:bodyPr/>
          <a:lstStyle>
            <a:lvl1pPr>
              <a:defRPr/>
            </a:lvl1pPr>
          </a:lstStyle>
          <a:p>
            <a:pPr>
              <a:defRPr/>
            </a:pPr>
            <a:fld id="{AA73B275-DD31-7A47-A3EE-08461C500B22}" type="slidenum">
              <a:rPr lang="en-US" altLang="en-US"/>
              <a:pPr>
                <a:defRPr/>
              </a:pPr>
              <a:t>‹#›</a:t>
            </a:fld>
            <a:endParaRPr lang="en-US" altLang="en-US"/>
          </a:p>
        </p:txBody>
      </p:sp>
    </p:spTree>
    <p:extLst>
      <p:ext uri="{BB962C8B-B14F-4D97-AF65-F5344CB8AC3E}">
        <p14:creationId xmlns:p14="http://schemas.microsoft.com/office/powerpoint/2010/main" val="208499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932681-ED97-3C47-96E7-2A2393F86A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3F331-537E-D740-822E-CD1F87471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2AF3E-3F83-1A42-9424-A85B8B174F2A}"/>
              </a:ext>
            </a:extLst>
          </p:cNvPr>
          <p:cNvSpPr>
            <a:spLocks noGrp="1" noChangeArrowheads="1"/>
          </p:cNvSpPr>
          <p:nvPr>
            <p:ph type="sldNum" sz="quarter" idx="12"/>
          </p:nvPr>
        </p:nvSpPr>
        <p:spPr>
          <a:ln/>
        </p:spPr>
        <p:txBody>
          <a:bodyPr/>
          <a:lstStyle>
            <a:lvl1pPr>
              <a:defRPr/>
            </a:lvl1pPr>
          </a:lstStyle>
          <a:p>
            <a:pPr>
              <a:defRPr/>
            </a:pPr>
            <a:fld id="{46EBD3B4-3CFA-D54D-87A1-F989F9EF4DAC}" type="slidenum">
              <a:rPr lang="en-US" altLang="en-US"/>
              <a:pPr>
                <a:defRPr/>
              </a:pPr>
              <a:t>‹#›</a:t>
            </a:fld>
            <a:endParaRPr lang="en-US" altLang="en-US"/>
          </a:p>
        </p:txBody>
      </p:sp>
    </p:spTree>
    <p:extLst>
      <p:ext uri="{BB962C8B-B14F-4D97-AF65-F5344CB8AC3E}">
        <p14:creationId xmlns:p14="http://schemas.microsoft.com/office/powerpoint/2010/main" val="4188734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6353E1-79A7-9742-8F9C-F4DDC970A4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EB63C8-B8A0-CC43-8944-3E77B692CD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9527E6-880A-C346-AEDF-0D95FB119AE4}"/>
              </a:ext>
            </a:extLst>
          </p:cNvPr>
          <p:cNvSpPr>
            <a:spLocks noGrp="1" noChangeArrowheads="1"/>
          </p:cNvSpPr>
          <p:nvPr>
            <p:ph type="sldNum" sz="quarter" idx="12"/>
          </p:nvPr>
        </p:nvSpPr>
        <p:spPr>
          <a:ln/>
        </p:spPr>
        <p:txBody>
          <a:bodyPr/>
          <a:lstStyle>
            <a:lvl1pPr>
              <a:defRPr/>
            </a:lvl1pPr>
          </a:lstStyle>
          <a:p>
            <a:pPr>
              <a:defRPr/>
            </a:pPr>
            <a:fld id="{B8BF1ED6-C19E-2A45-8169-8DDA5A4A8CA7}" type="slidenum">
              <a:rPr lang="en-US" altLang="en-US"/>
              <a:pPr>
                <a:defRPr/>
              </a:pPr>
              <a:t>‹#›</a:t>
            </a:fld>
            <a:endParaRPr lang="en-US" altLang="en-US"/>
          </a:p>
        </p:txBody>
      </p:sp>
    </p:spTree>
    <p:extLst>
      <p:ext uri="{BB962C8B-B14F-4D97-AF65-F5344CB8AC3E}">
        <p14:creationId xmlns:p14="http://schemas.microsoft.com/office/powerpoint/2010/main" val="1104555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E6A0ED-332D-9342-B8C1-0B8978A91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C1C084-505D-2749-86B1-7D0C9A0D8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CA776-9422-2445-B5E9-0A984704C378}"/>
              </a:ext>
            </a:extLst>
          </p:cNvPr>
          <p:cNvSpPr>
            <a:spLocks noGrp="1" noChangeArrowheads="1"/>
          </p:cNvSpPr>
          <p:nvPr>
            <p:ph type="sldNum" sz="quarter" idx="12"/>
          </p:nvPr>
        </p:nvSpPr>
        <p:spPr>
          <a:ln/>
        </p:spPr>
        <p:txBody>
          <a:bodyPr/>
          <a:lstStyle>
            <a:lvl1pPr>
              <a:defRPr/>
            </a:lvl1pPr>
          </a:lstStyle>
          <a:p>
            <a:pPr>
              <a:defRPr/>
            </a:pPr>
            <a:fld id="{7B875971-33B4-504B-B6EC-9790EE93C86C}" type="slidenum">
              <a:rPr lang="en-US" altLang="en-US"/>
              <a:pPr>
                <a:defRPr/>
              </a:pPr>
              <a:t>‹#›</a:t>
            </a:fld>
            <a:endParaRPr lang="en-US" altLang="en-US"/>
          </a:p>
        </p:txBody>
      </p:sp>
    </p:spTree>
    <p:extLst>
      <p:ext uri="{BB962C8B-B14F-4D97-AF65-F5344CB8AC3E}">
        <p14:creationId xmlns:p14="http://schemas.microsoft.com/office/powerpoint/2010/main" val="2376002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33537B-20B1-704C-BDE0-2401D88BA0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5FD749-B0C2-E24E-BB2B-9BAB171C5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959E60-50EB-CC44-9D49-35CD3444F2A0}"/>
              </a:ext>
            </a:extLst>
          </p:cNvPr>
          <p:cNvSpPr>
            <a:spLocks noGrp="1" noChangeArrowheads="1"/>
          </p:cNvSpPr>
          <p:nvPr>
            <p:ph type="sldNum" sz="quarter" idx="12"/>
          </p:nvPr>
        </p:nvSpPr>
        <p:spPr>
          <a:ln/>
        </p:spPr>
        <p:txBody>
          <a:bodyPr/>
          <a:lstStyle>
            <a:lvl1pPr>
              <a:defRPr/>
            </a:lvl1pPr>
          </a:lstStyle>
          <a:p>
            <a:pPr>
              <a:defRPr/>
            </a:pPr>
            <a:fld id="{5A942D3C-5B88-9745-A9A6-C29620AAA3FE}" type="slidenum">
              <a:rPr lang="en-US" altLang="en-US"/>
              <a:pPr>
                <a:defRPr/>
              </a:pPr>
              <a:t>‹#›</a:t>
            </a:fld>
            <a:endParaRPr lang="en-US" altLang="en-US"/>
          </a:p>
        </p:txBody>
      </p:sp>
    </p:spTree>
    <p:extLst>
      <p:ext uri="{BB962C8B-B14F-4D97-AF65-F5344CB8AC3E}">
        <p14:creationId xmlns:p14="http://schemas.microsoft.com/office/powerpoint/2010/main" val="3275460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42B110-32A6-C446-9CFB-BEE92C9F51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ED8616-74CD-674F-98B5-E34DB3033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B2D42E7-0167-9F46-90B8-8C065C6F96EC}"/>
              </a:ext>
            </a:extLst>
          </p:cNvPr>
          <p:cNvSpPr>
            <a:spLocks noGrp="1" noChangeArrowheads="1"/>
          </p:cNvSpPr>
          <p:nvPr>
            <p:ph type="sldNum" sz="quarter" idx="12"/>
          </p:nvPr>
        </p:nvSpPr>
        <p:spPr>
          <a:ln/>
        </p:spPr>
        <p:txBody>
          <a:bodyPr/>
          <a:lstStyle>
            <a:lvl1pPr>
              <a:defRPr/>
            </a:lvl1pPr>
          </a:lstStyle>
          <a:p>
            <a:pPr>
              <a:defRPr/>
            </a:pPr>
            <a:fld id="{9181958F-FC01-E641-8C28-3FB685AA995D}" type="slidenum">
              <a:rPr lang="en-US" altLang="en-US"/>
              <a:pPr>
                <a:defRPr/>
              </a:pPr>
              <a:t>‹#›</a:t>
            </a:fld>
            <a:endParaRPr lang="en-US" altLang="en-US"/>
          </a:p>
        </p:txBody>
      </p:sp>
    </p:spTree>
    <p:extLst>
      <p:ext uri="{BB962C8B-B14F-4D97-AF65-F5344CB8AC3E}">
        <p14:creationId xmlns:p14="http://schemas.microsoft.com/office/powerpoint/2010/main" val="1492757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744C78-340F-CB42-B925-5D2A511548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3AA830-7602-C240-B225-D9CA14556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0BB695-C93C-C549-9295-E1EF3A8C3F71}"/>
              </a:ext>
            </a:extLst>
          </p:cNvPr>
          <p:cNvSpPr>
            <a:spLocks noGrp="1" noChangeArrowheads="1"/>
          </p:cNvSpPr>
          <p:nvPr>
            <p:ph type="sldNum" sz="quarter" idx="12"/>
          </p:nvPr>
        </p:nvSpPr>
        <p:spPr>
          <a:ln/>
        </p:spPr>
        <p:txBody>
          <a:bodyPr/>
          <a:lstStyle>
            <a:lvl1pPr>
              <a:defRPr/>
            </a:lvl1pPr>
          </a:lstStyle>
          <a:p>
            <a:pPr>
              <a:defRPr/>
            </a:pPr>
            <a:fld id="{6FB49094-38BF-5447-AEC6-582D409D0E11}" type="slidenum">
              <a:rPr lang="en-US" altLang="en-US"/>
              <a:pPr>
                <a:defRPr/>
              </a:pPr>
              <a:t>‹#›</a:t>
            </a:fld>
            <a:endParaRPr lang="en-US" altLang="en-US"/>
          </a:p>
        </p:txBody>
      </p:sp>
    </p:spTree>
    <p:extLst>
      <p:ext uri="{BB962C8B-B14F-4D97-AF65-F5344CB8AC3E}">
        <p14:creationId xmlns:p14="http://schemas.microsoft.com/office/powerpoint/2010/main" val="4195095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77044C-992C-E54A-BE8C-CE57BEBAEF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D5AFE6-0ABC-8C40-B1C7-870AA97F4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88BC54-DC05-0548-A617-051C2CEE19E1}"/>
              </a:ext>
            </a:extLst>
          </p:cNvPr>
          <p:cNvSpPr>
            <a:spLocks noGrp="1" noChangeArrowheads="1"/>
          </p:cNvSpPr>
          <p:nvPr>
            <p:ph type="sldNum" sz="quarter" idx="12"/>
          </p:nvPr>
        </p:nvSpPr>
        <p:spPr>
          <a:ln/>
        </p:spPr>
        <p:txBody>
          <a:bodyPr/>
          <a:lstStyle>
            <a:lvl1pPr>
              <a:defRPr/>
            </a:lvl1pPr>
          </a:lstStyle>
          <a:p>
            <a:pPr>
              <a:defRPr/>
            </a:pPr>
            <a:fld id="{6060E084-7F74-0C41-937A-91E4FDF06337}" type="slidenum">
              <a:rPr lang="en-US" altLang="en-US"/>
              <a:pPr>
                <a:defRPr/>
              </a:pPr>
              <a:t>‹#›</a:t>
            </a:fld>
            <a:endParaRPr lang="en-US" altLang="en-US"/>
          </a:p>
        </p:txBody>
      </p:sp>
    </p:spTree>
    <p:extLst>
      <p:ext uri="{BB962C8B-B14F-4D97-AF65-F5344CB8AC3E}">
        <p14:creationId xmlns:p14="http://schemas.microsoft.com/office/powerpoint/2010/main" val="2712308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F08C5D-5293-0E4D-A785-E5D453062D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93E803-5C57-5B4D-9155-58CC9FD62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935691-860C-3C4E-90EF-791965817340}"/>
              </a:ext>
            </a:extLst>
          </p:cNvPr>
          <p:cNvSpPr>
            <a:spLocks noGrp="1" noChangeArrowheads="1"/>
          </p:cNvSpPr>
          <p:nvPr>
            <p:ph type="sldNum" sz="quarter" idx="12"/>
          </p:nvPr>
        </p:nvSpPr>
        <p:spPr>
          <a:ln/>
        </p:spPr>
        <p:txBody>
          <a:bodyPr/>
          <a:lstStyle>
            <a:lvl1pPr>
              <a:defRPr/>
            </a:lvl1pPr>
          </a:lstStyle>
          <a:p>
            <a:pPr>
              <a:defRPr/>
            </a:pPr>
            <a:fld id="{79602AEA-B72E-7B4D-AF26-E2F6CAAF3678}" type="slidenum">
              <a:rPr lang="en-US" altLang="en-US"/>
              <a:pPr>
                <a:defRPr/>
              </a:pPr>
              <a:t>‹#›</a:t>
            </a:fld>
            <a:endParaRPr lang="en-US" altLang="en-US"/>
          </a:p>
        </p:txBody>
      </p:sp>
    </p:spTree>
    <p:extLst>
      <p:ext uri="{BB962C8B-B14F-4D97-AF65-F5344CB8AC3E}">
        <p14:creationId xmlns:p14="http://schemas.microsoft.com/office/powerpoint/2010/main" val="1396568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67F30-3853-C041-AD87-ABA859A5B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2AE8-ABAA-E544-9049-BFCB7924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C79D83-77B2-6A4A-A7D0-42C02220B298}"/>
              </a:ext>
            </a:extLst>
          </p:cNvPr>
          <p:cNvSpPr>
            <a:spLocks noGrp="1" noChangeArrowheads="1"/>
          </p:cNvSpPr>
          <p:nvPr>
            <p:ph type="sldNum" sz="quarter" idx="12"/>
          </p:nvPr>
        </p:nvSpPr>
        <p:spPr>
          <a:ln/>
        </p:spPr>
        <p:txBody>
          <a:bodyPr/>
          <a:lstStyle>
            <a:lvl1pPr>
              <a:defRPr/>
            </a:lvl1pPr>
          </a:lstStyle>
          <a:p>
            <a:pPr>
              <a:defRPr/>
            </a:pPr>
            <a:fld id="{96A8F56E-D164-EA47-941B-73CE4A8A99B9}" type="slidenum">
              <a:rPr lang="en-US" altLang="en-US"/>
              <a:pPr>
                <a:defRPr/>
              </a:pPr>
              <a:t>‹#›</a:t>
            </a:fld>
            <a:endParaRPr lang="en-US" altLang="en-US"/>
          </a:p>
        </p:txBody>
      </p:sp>
    </p:spTree>
    <p:extLst>
      <p:ext uri="{BB962C8B-B14F-4D97-AF65-F5344CB8AC3E}">
        <p14:creationId xmlns:p14="http://schemas.microsoft.com/office/powerpoint/2010/main" val="78869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E6263D-D30B-F244-A3A7-103C1900AE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5E5E1A-01F7-524C-AEFD-3A09AE292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97D43C-AAF6-FC4C-93A0-606AE5DCECB4}"/>
              </a:ext>
            </a:extLst>
          </p:cNvPr>
          <p:cNvSpPr>
            <a:spLocks noGrp="1" noChangeArrowheads="1"/>
          </p:cNvSpPr>
          <p:nvPr>
            <p:ph type="sldNum" sz="quarter" idx="12"/>
          </p:nvPr>
        </p:nvSpPr>
        <p:spPr>
          <a:ln/>
        </p:spPr>
        <p:txBody>
          <a:bodyPr/>
          <a:lstStyle>
            <a:lvl1pPr>
              <a:defRPr/>
            </a:lvl1pPr>
          </a:lstStyle>
          <a:p>
            <a:pPr>
              <a:defRPr/>
            </a:pPr>
            <a:fld id="{148A3A1F-6203-384E-AEA0-AC08EDCBD156}" type="slidenum">
              <a:rPr lang="en-US" altLang="en-US"/>
              <a:pPr>
                <a:defRPr/>
              </a:pPr>
              <a:t>‹#›</a:t>
            </a:fld>
            <a:endParaRPr lang="en-US" altLang="en-US"/>
          </a:p>
        </p:txBody>
      </p:sp>
    </p:spTree>
    <p:extLst>
      <p:ext uri="{BB962C8B-B14F-4D97-AF65-F5344CB8AC3E}">
        <p14:creationId xmlns:p14="http://schemas.microsoft.com/office/powerpoint/2010/main" val="3348222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7E879F-A1CD-1F4B-8077-D1DF88A8C4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01D52D-7F0C-6940-AE2F-2D73570D77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DFAC01-D4D1-E641-B34F-99903E2D7206}"/>
              </a:ext>
            </a:extLst>
          </p:cNvPr>
          <p:cNvSpPr>
            <a:spLocks noGrp="1" noChangeArrowheads="1"/>
          </p:cNvSpPr>
          <p:nvPr>
            <p:ph type="sldNum" sz="quarter" idx="12"/>
          </p:nvPr>
        </p:nvSpPr>
        <p:spPr>
          <a:ln/>
        </p:spPr>
        <p:txBody>
          <a:bodyPr/>
          <a:lstStyle>
            <a:lvl1pPr>
              <a:defRPr/>
            </a:lvl1pPr>
          </a:lstStyle>
          <a:p>
            <a:pPr>
              <a:defRPr/>
            </a:pPr>
            <a:fld id="{96E9CFC4-62B9-9243-A4FC-4177A56B1F1D}" type="slidenum">
              <a:rPr lang="en-US" altLang="en-US"/>
              <a:pPr>
                <a:defRPr/>
              </a:pPr>
              <a:t>‹#›</a:t>
            </a:fld>
            <a:endParaRPr lang="en-US" altLang="en-US"/>
          </a:p>
        </p:txBody>
      </p:sp>
    </p:spTree>
    <p:extLst>
      <p:ext uri="{BB962C8B-B14F-4D97-AF65-F5344CB8AC3E}">
        <p14:creationId xmlns:p14="http://schemas.microsoft.com/office/powerpoint/2010/main" val="234480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19D255-9D92-F341-A1F4-C71F0A6809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6A5F6D-3653-D449-8260-0481093C0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6A0E2-92A1-664C-97C8-5D3BE44079CB}"/>
              </a:ext>
            </a:extLst>
          </p:cNvPr>
          <p:cNvSpPr>
            <a:spLocks noGrp="1" noChangeArrowheads="1"/>
          </p:cNvSpPr>
          <p:nvPr>
            <p:ph type="sldNum" sz="quarter" idx="12"/>
          </p:nvPr>
        </p:nvSpPr>
        <p:spPr>
          <a:ln/>
        </p:spPr>
        <p:txBody>
          <a:bodyPr/>
          <a:lstStyle>
            <a:lvl1pPr>
              <a:defRPr/>
            </a:lvl1pPr>
          </a:lstStyle>
          <a:p>
            <a:pPr>
              <a:defRPr/>
            </a:pPr>
            <a:fld id="{B65E5499-423E-2441-B10A-3A4BA825F7E0}" type="slidenum">
              <a:rPr lang="en-US" altLang="en-US"/>
              <a:pPr>
                <a:defRPr/>
              </a:pPr>
              <a:t>‹#›</a:t>
            </a:fld>
            <a:endParaRPr lang="en-US" altLang="en-US"/>
          </a:p>
        </p:txBody>
      </p:sp>
    </p:spTree>
    <p:extLst>
      <p:ext uri="{BB962C8B-B14F-4D97-AF65-F5344CB8AC3E}">
        <p14:creationId xmlns:p14="http://schemas.microsoft.com/office/powerpoint/2010/main" val="2048103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715081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485643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928595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3141629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2784398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690285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260903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29DE61-DA5F-404B-A956-82E6034E8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3588-8590-EA4F-A2F7-7C869FF3A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39D52-7A5D-3045-A0EF-2F83E4F671E5}"/>
              </a:ext>
            </a:extLst>
          </p:cNvPr>
          <p:cNvSpPr>
            <a:spLocks noGrp="1" noChangeArrowheads="1"/>
          </p:cNvSpPr>
          <p:nvPr>
            <p:ph type="sldNum" sz="quarter" idx="12"/>
          </p:nvPr>
        </p:nvSpPr>
        <p:spPr>
          <a:ln/>
        </p:spPr>
        <p:txBody>
          <a:bodyPr/>
          <a:lstStyle>
            <a:lvl1pPr>
              <a:defRPr/>
            </a:lvl1pPr>
          </a:lstStyle>
          <a:p>
            <a:pPr>
              <a:defRPr/>
            </a:pPr>
            <a:fld id="{3355FD1D-F082-5F4A-92D8-F410154CA0A2}" type="slidenum">
              <a:rPr lang="en-US" altLang="en-US"/>
              <a:pPr>
                <a:defRPr/>
              </a:pPr>
              <a:t>‹#›</a:t>
            </a:fld>
            <a:endParaRPr lang="en-US" altLang="en-US"/>
          </a:p>
        </p:txBody>
      </p:sp>
    </p:spTree>
    <p:extLst>
      <p:ext uri="{BB962C8B-B14F-4D97-AF65-F5344CB8AC3E}">
        <p14:creationId xmlns:p14="http://schemas.microsoft.com/office/powerpoint/2010/main" val="291536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998617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227611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3389980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428228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417E09-6FE2-9445-BD50-DAA702AB13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47B43-BCE5-2A47-AC98-538E10E56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65E83-D51A-8B4F-B733-D29F03399ED8}"/>
              </a:ext>
            </a:extLst>
          </p:cNvPr>
          <p:cNvSpPr>
            <a:spLocks noGrp="1" noChangeArrowheads="1"/>
          </p:cNvSpPr>
          <p:nvPr>
            <p:ph type="sldNum" sz="quarter" idx="12"/>
          </p:nvPr>
        </p:nvSpPr>
        <p:spPr>
          <a:ln/>
        </p:spPr>
        <p:txBody>
          <a:bodyPr/>
          <a:lstStyle>
            <a:lvl1pPr>
              <a:defRPr/>
            </a:lvl1pPr>
          </a:lstStyle>
          <a:p>
            <a:pPr>
              <a:defRPr/>
            </a:pPr>
            <a:fld id="{8845E20C-F6A9-4942-9B5D-267E4612B58E}" type="slidenum">
              <a:rPr lang="en-US" altLang="en-US"/>
              <a:pPr>
                <a:defRPr/>
              </a:pPr>
              <a:t>‹#›</a:t>
            </a:fld>
            <a:endParaRPr lang="en-US" altLang="en-US"/>
          </a:p>
        </p:txBody>
      </p:sp>
    </p:spTree>
    <p:extLst>
      <p:ext uri="{BB962C8B-B14F-4D97-AF65-F5344CB8AC3E}">
        <p14:creationId xmlns:p14="http://schemas.microsoft.com/office/powerpoint/2010/main" val="3980537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6386E-6A59-6B46-B58F-5A5119E47B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D76BBC-AA5E-B745-9153-96E47A884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10CDBE-4265-7D4A-8396-A148B0FB9A3D}"/>
              </a:ext>
            </a:extLst>
          </p:cNvPr>
          <p:cNvSpPr>
            <a:spLocks noGrp="1" noChangeArrowheads="1"/>
          </p:cNvSpPr>
          <p:nvPr>
            <p:ph type="sldNum" sz="quarter" idx="12"/>
          </p:nvPr>
        </p:nvSpPr>
        <p:spPr>
          <a:ln/>
        </p:spPr>
        <p:txBody>
          <a:bodyPr/>
          <a:lstStyle>
            <a:lvl1pPr>
              <a:defRPr/>
            </a:lvl1pPr>
          </a:lstStyle>
          <a:p>
            <a:pPr>
              <a:defRPr/>
            </a:pPr>
            <a:fld id="{4C5EAA18-729F-404D-9C9A-45816D77EC77}" type="slidenum">
              <a:rPr lang="en-US" altLang="en-US"/>
              <a:pPr>
                <a:defRPr/>
              </a:pPr>
              <a:t>‹#›</a:t>
            </a:fld>
            <a:endParaRPr lang="en-US" altLang="en-US"/>
          </a:p>
        </p:txBody>
      </p:sp>
    </p:spTree>
    <p:extLst>
      <p:ext uri="{BB962C8B-B14F-4D97-AF65-F5344CB8AC3E}">
        <p14:creationId xmlns:p14="http://schemas.microsoft.com/office/powerpoint/2010/main" val="2135043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4AE226-9D29-4F4E-8B5B-0869926128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2E50F9-1335-7A41-B9E9-987F8C557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196B19-467E-9142-996F-D50B8B2982D8}"/>
              </a:ext>
            </a:extLst>
          </p:cNvPr>
          <p:cNvSpPr>
            <a:spLocks noGrp="1" noChangeArrowheads="1"/>
          </p:cNvSpPr>
          <p:nvPr>
            <p:ph type="sldNum" sz="quarter" idx="12"/>
          </p:nvPr>
        </p:nvSpPr>
        <p:spPr>
          <a:ln/>
        </p:spPr>
        <p:txBody>
          <a:bodyPr/>
          <a:lstStyle>
            <a:lvl1pPr>
              <a:defRPr/>
            </a:lvl1pPr>
          </a:lstStyle>
          <a:p>
            <a:pPr>
              <a:defRPr/>
            </a:pPr>
            <a:fld id="{03141AA0-EBCF-5C4F-B40C-71D25F2E21A0}" type="slidenum">
              <a:rPr lang="en-US" altLang="en-US"/>
              <a:pPr>
                <a:defRPr/>
              </a:pPr>
              <a:t>‹#›</a:t>
            </a:fld>
            <a:endParaRPr lang="en-US" altLang="en-US"/>
          </a:p>
        </p:txBody>
      </p:sp>
    </p:spTree>
    <p:extLst>
      <p:ext uri="{BB962C8B-B14F-4D97-AF65-F5344CB8AC3E}">
        <p14:creationId xmlns:p14="http://schemas.microsoft.com/office/powerpoint/2010/main" val="185476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C3D108-3627-D341-A62E-D29D1745B0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4D2F5F-506F-A44A-BC4E-6581D33CD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6308C-FE61-184F-8F3E-CBC19E6E3A0E}"/>
              </a:ext>
            </a:extLst>
          </p:cNvPr>
          <p:cNvSpPr>
            <a:spLocks noGrp="1" noChangeArrowheads="1"/>
          </p:cNvSpPr>
          <p:nvPr>
            <p:ph type="sldNum" sz="quarter" idx="12"/>
          </p:nvPr>
        </p:nvSpPr>
        <p:spPr>
          <a:ln/>
        </p:spPr>
        <p:txBody>
          <a:bodyPr/>
          <a:lstStyle>
            <a:lvl1pPr>
              <a:defRPr/>
            </a:lvl1pPr>
          </a:lstStyle>
          <a:p>
            <a:pPr>
              <a:defRPr/>
            </a:pPr>
            <a:fld id="{FA237C55-ECFD-9F48-8F6A-C412A86FBF5D}" type="slidenum">
              <a:rPr lang="en-US" altLang="en-US"/>
              <a:pPr>
                <a:defRPr/>
              </a:pPr>
              <a:t>‹#›</a:t>
            </a:fld>
            <a:endParaRPr lang="en-US" altLang="en-US"/>
          </a:p>
        </p:txBody>
      </p:sp>
    </p:spTree>
    <p:extLst>
      <p:ext uri="{BB962C8B-B14F-4D97-AF65-F5344CB8AC3E}">
        <p14:creationId xmlns:p14="http://schemas.microsoft.com/office/powerpoint/2010/main" val="3139740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08A703-5E73-8E4E-B42C-5D8D7F9510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277BF-FC49-C64B-B031-5ED63FE79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8D5BC-E583-8740-827A-0E013D13DED7}"/>
              </a:ext>
            </a:extLst>
          </p:cNvPr>
          <p:cNvSpPr>
            <a:spLocks noGrp="1" noChangeArrowheads="1"/>
          </p:cNvSpPr>
          <p:nvPr>
            <p:ph type="sldNum" sz="quarter" idx="12"/>
          </p:nvPr>
        </p:nvSpPr>
        <p:spPr>
          <a:ln/>
        </p:spPr>
        <p:txBody>
          <a:bodyPr/>
          <a:lstStyle>
            <a:lvl1pPr>
              <a:defRPr/>
            </a:lvl1pPr>
          </a:lstStyle>
          <a:p>
            <a:pPr>
              <a:defRPr/>
            </a:pPr>
            <a:fld id="{B10E4785-D5A2-EA4E-A00F-F27360CD083A}" type="slidenum">
              <a:rPr lang="en-US" altLang="en-US"/>
              <a:pPr>
                <a:defRPr/>
              </a:pPr>
              <a:t>‹#›</a:t>
            </a:fld>
            <a:endParaRPr lang="en-US" altLang="en-US"/>
          </a:p>
        </p:txBody>
      </p:sp>
    </p:spTree>
    <p:extLst>
      <p:ext uri="{BB962C8B-B14F-4D97-AF65-F5344CB8AC3E}">
        <p14:creationId xmlns:p14="http://schemas.microsoft.com/office/powerpoint/2010/main" val="348581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375712-7C69-2B41-B0F2-1D15F9C0DA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FFA65C-E421-1242-89D3-397882586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D8C71-7130-4145-A99D-2263C95CAC4D}"/>
              </a:ext>
            </a:extLst>
          </p:cNvPr>
          <p:cNvSpPr>
            <a:spLocks noGrp="1" noChangeArrowheads="1"/>
          </p:cNvSpPr>
          <p:nvPr>
            <p:ph type="sldNum" sz="quarter" idx="12"/>
          </p:nvPr>
        </p:nvSpPr>
        <p:spPr>
          <a:ln/>
        </p:spPr>
        <p:txBody>
          <a:bodyPr/>
          <a:lstStyle>
            <a:lvl1pPr>
              <a:defRPr/>
            </a:lvl1pPr>
          </a:lstStyle>
          <a:p>
            <a:pPr>
              <a:defRPr/>
            </a:pPr>
            <a:fld id="{7A493E13-A274-224A-B39E-AAE687B1ECDD}" type="slidenum">
              <a:rPr lang="en-US" altLang="en-US"/>
              <a:pPr>
                <a:defRPr/>
              </a:pPr>
              <a:t>‹#›</a:t>
            </a:fld>
            <a:endParaRPr lang="en-US" altLang="en-US"/>
          </a:p>
        </p:txBody>
      </p:sp>
    </p:spTree>
    <p:extLst>
      <p:ext uri="{BB962C8B-B14F-4D97-AF65-F5344CB8AC3E}">
        <p14:creationId xmlns:p14="http://schemas.microsoft.com/office/powerpoint/2010/main" val="385686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2E34CE-7621-754E-8AD6-B5028B2F84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D954E1-81E7-9D4A-B06F-EFE0DDC93B9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AD49401-FA4D-8F43-AEBA-4E4C657A740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FB5D7A-A568-7549-9089-36E07A46666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DF39B94-F29E-7743-90F0-2D522498E6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CCA7DC-1323-DA4B-ADB2-D9B64843E533}" type="slidenum">
              <a:rPr lang="en-US" altLang="en-US"/>
              <a:pPr>
                <a:defRPr/>
              </a:pPr>
              <a:t>‹#›</a:t>
            </a:fld>
            <a:endParaRPr lang="en-US" altLang="en-US"/>
          </a:p>
        </p:txBody>
      </p:sp>
    </p:spTree>
    <p:extLst>
      <p:ext uri="{BB962C8B-B14F-4D97-AF65-F5344CB8AC3E}">
        <p14:creationId xmlns:p14="http://schemas.microsoft.com/office/powerpoint/2010/main" val="1528472481"/>
      </p:ext>
    </p:extLst>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5E7A197-4603-9641-8214-329335A42E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3CDA5B-5E77-4F45-8330-766BDDD817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F244DB6-2709-E340-9A9A-F00C683340F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C9727C-BCE3-854F-B59F-23231F6B27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5BD9A6F-4502-E945-8DC6-68325D476F2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0885272-9EEB-E548-BE4A-C41D640D17B6}" type="slidenum">
              <a:rPr lang="en-US" altLang="en-US"/>
              <a:pPr>
                <a:defRPr/>
              </a:pPr>
              <a:t>‹#›</a:t>
            </a:fld>
            <a:endParaRPr lang="en-US" altLang="en-US"/>
          </a:p>
        </p:txBody>
      </p:sp>
    </p:spTree>
    <p:extLst>
      <p:ext uri="{BB962C8B-B14F-4D97-AF65-F5344CB8AC3E}">
        <p14:creationId xmlns:p14="http://schemas.microsoft.com/office/powerpoint/2010/main" val="3543569678"/>
      </p:ext>
    </p:extLst>
  </p:cSld>
  <p:clrMap bg1="dk2" tx1="lt1" bg2="dk1" tx2="lt2" accent1="accent1" accent2="accent2" accent3="accent3" accent4="accent4" accent5="accent5" accent6="accent6" hlink="hlink" folHlink="folHlink"/>
  <p:sldLayoutIdLst>
    <p:sldLayoutId id="2147486684" r:id="rId1"/>
    <p:sldLayoutId id="2147486685" r:id="rId2"/>
    <p:sldLayoutId id="2147486686" r:id="rId3"/>
    <p:sldLayoutId id="2147486687" r:id="rId4"/>
    <p:sldLayoutId id="2147486688" r:id="rId5"/>
    <p:sldLayoutId id="2147486689" r:id="rId6"/>
    <p:sldLayoutId id="2147486690" r:id="rId7"/>
    <p:sldLayoutId id="2147486691" r:id="rId8"/>
    <p:sldLayoutId id="2147486692" r:id="rId9"/>
    <p:sldLayoutId id="2147486693" r:id="rId10"/>
    <p:sldLayoutId id="21474866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3757417085"/>
      </p:ext>
    </p:extLst>
  </p:cSld>
  <p:clrMap bg1="dk2" tx1="lt1" bg2="dk1" tx2="lt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annesastronomynews.com/wp-content/uploads/2012/02/47-Tucanae-by-Michael-Sidonio.jp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annesastronomynews.com/wp-content/uploads/2012/02/47-Tucanae-by-Michael-Sidonio.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url?sa=i&amp;url=https%3A%2F%2Fwww.amazon.com%2FOne-Fish-Blue-Beginner-Books%2Fdp%2F0394900138&amp;psig=AOvVaw3XrKytrpsj-vlEeJNuZ0fa&amp;ust=1648605796615000&amp;source=images&amp;cd=vfe&amp;ved=0CAsQjRxqFwoTCOCEw6ud6vYCFQAAAAAdAAAAABA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1.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annesastronomynews.com/wp-content/uploads/2012/02/47-Tucanae-by-Michael-Sidonio.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rgbClr val="FFFFFF"/>
                </a:solidFill>
                <a:latin typeface="Times New Roman" panose="02020603050405020304" pitchFamily="18" charset="0"/>
              </a:rPr>
              <a:t>MW Globular Clusters</a:t>
            </a:r>
            <a:endPar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025" name="Picture 1">
            <a:extLst>
              <a:ext uri="{FF2B5EF4-FFF2-40B4-BE49-F238E27FC236}">
                <a16:creationId xmlns:a16="http://schemas.microsoft.com/office/drawing/2014/main" id="{BB935F2D-AA46-2E41-B275-63FBA0765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084852"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47 Tucanae, a bright globular cluster in Tucana">
            <a:hlinkClick r:id="rId4"/>
            <a:extLst>
              <a:ext uri="{FF2B5EF4-FFF2-40B4-BE49-F238E27FC236}">
                <a16:creationId xmlns:a16="http://schemas.microsoft.com/office/drawing/2014/main" id="{D691EA15-8F32-9F42-9DA1-E4EEA820F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503" y="1180479"/>
            <a:ext cx="3613697" cy="3391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BE8A90-88BB-034B-AE08-AB5642F6B65C}"/>
              </a:ext>
            </a:extLst>
          </p:cNvPr>
          <p:cNvSpPr txBox="1"/>
          <p:nvPr/>
        </p:nvSpPr>
        <p:spPr>
          <a:xfrm>
            <a:off x="838200" y="5094982"/>
            <a:ext cx="7506735" cy="1077218"/>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M13 in Hercules               47 </a:t>
            </a:r>
            <a:r>
              <a:rPr lang="en-US" sz="3200" dirty="0" err="1">
                <a:solidFill>
                  <a:srgbClr val="FFFF00"/>
                </a:solidFill>
                <a:latin typeface="Times New Roman" panose="02020603050405020304" pitchFamily="18" charset="0"/>
                <a:cs typeface="Times New Roman" panose="02020603050405020304" pitchFamily="18" charset="0"/>
              </a:rPr>
              <a:t>Tuc</a:t>
            </a:r>
            <a:r>
              <a:rPr lang="en-US" sz="3200" dirty="0">
                <a:solidFill>
                  <a:srgbClr val="FFFF00"/>
                </a:solidFill>
                <a:latin typeface="Times New Roman" panose="02020603050405020304" pitchFamily="18" charset="0"/>
                <a:cs typeface="Times New Roman" panose="02020603050405020304" pitchFamily="18" charset="0"/>
              </a:rPr>
              <a:t> in Tucana</a:t>
            </a:r>
          </a:p>
          <a:p>
            <a:r>
              <a:rPr lang="en-US" sz="3200" dirty="0">
                <a:solidFill>
                  <a:srgbClr val="FFFF00"/>
                </a:solidFill>
                <a:latin typeface="Times New Roman" panose="02020603050405020304" pitchFamily="18" charset="0"/>
                <a:cs typeface="Times New Roman" panose="02020603050405020304" pitchFamily="18" charset="0"/>
              </a:rPr>
              <a:t>        (north)                               (south)</a:t>
            </a:r>
          </a:p>
        </p:txBody>
      </p:sp>
    </p:spTree>
    <p:extLst>
      <p:ext uri="{BB962C8B-B14F-4D97-AF65-F5344CB8AC3E}">
        <p14:creationId xmlns:p14="http://schemas.microsoft.com/office/powerpoint/2010/main" val="36706113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rgbClr val="000000"/>
                </a:solidFill>
                <a:latin typeface="Times New Roman" panose="02020603050405020304" pitchFamily="18" charset="0"/>
              </a:rPr>
              <a:t>GC HR Diagrams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027" name="Picture 3" descr="47 Tucanae, a bright globular cluster in Tucana">
            <a:hlinkClick r:id="rId3"/>
            <a:extLst>
              <a:ext uri="{FF2B5EF4-FFF2-40B4-BE49-F238E27FC236}">
                <a16:creationId xmlns:a16="http://schemas.microsoft.com/office/drawing/2014/main" id="{D691EA15-8F32-9F42-9DA1-E4EEA820F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3733800" cy="3504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BE8A90-88BB-034B-AE08-AB5642F6B65C}"/>
              </a:ext>
            </a:extLst>
          </p:cNvPr>
          <p:cNvSpPr txBox="1"/>
          <p:nvPr/>
        </p:nvSpPr>
        <p:spPr>
          <a:xfrm>
            <a:off x="1280778" y="4724400"/>
            <a:ext cx="1172244" cy="523220"/>
          </a:xfrm>
          <a:prstGeom prst="rect">
            <a:avLst/>
          </a:prstGeom>
          <a:noFill/>
        </p:spPr>
        <p:txBody>
          <a:bodyPr wrap="non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47 </a:t>
            </a:r>
            <a:r>
              <a:rPr lang="en-US" sz="2800" dirty="0" err="1">
                <a:solidFill>
                  <a:srgbClr val="000000"/>
                </a:solidFill>
                <a:latin typeface="Times New Roman" panose="02020603050405020304" pitchFamily="18" charset="0"/>
                <a:cs typeface="Times New Roman" panose="02020603050405020304" pitchFamily="18" charset="0"/>
              </a:rPr>
              <a:t>Tuc</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4" name="Picture 3" descr="Chart, scatter chart&#10;&#10;Description automatically generated">
            <a:extLst>
              <a:ext uri="{FF2B5EF4-FFF2-40B4-BE49-F238E27FC236}">
                <a16:creationId xmlns:a16="http://schemas.microsoft.com/office/drawing/2014/main" id="{B4CB9133-6E37-2C42-9CBA-F8EB55DDFC1C}"/>
              </a:ext>
            </a:extLst>
          </p:cNvPr>
          <p:cNvPicPr>
            <a:picLocks noChangeAspect="1"/>
          </p:cNvPicPr>
          <p:nvPr/>
        </p:nvPicPr>
        <p:blipFill>
          <a:blip r:embed="rId5"/>
          <a:stretch>
            <a:fillRect/>
          </a:stretch>
        </p:blipFill>
        <p:spPr>
          <a:xfrm>
            <a:off x="3801463" y="838200"/>
            <a:ext cx="5342537" cy="4753596"/>
          </a:xfrm>
          <a:prstGeom prst="rect">
            <a:avLst/>
          </a:prstGeom>
        </p:spPr>
      </p:pic>
      <p:sp>
        <p:nvSpPr>
          <p:cNvPr id="8" name="TextBox 7">
            <a:extLst>
              <a:ext uri="{FF2B5EF4-FFF2-40B4-BE49-F238E27FC236}">
                <a16:creationId xmlns:a16="http://schemas.microsoft.com/office/drawing/2014/main" id="{15CC9EE1-B5FE-3949-9623-1B870DE08399}"/>
              </a:ext>
            </a:extLst>
          </p:cNvPr>
          <p:cNvSpPr txBox="1"/>
          <p:nvPr/>
        </p:nvSpPr>
        <p:spPr>
          <a:xfrm>
            <a:off x="4268603" y="5562600"/>
            <a:ext cx="4637808" cy="707886"/>
          </a:xfrm>
          <a:prstGeom prst="rect">
            <a:avLst/>
          </a:prstGeom>
          <a:noFill/>
        </p:spPr>
        <p:txBody>
          <a:bodyPr wrap="none" rtlCol="0">
            <a:spAutoFit/>
          </a:bodyPr>
          <a:lstStyle/>
          <a:p>
            <a:r>
              <a:rPr lang="en-US" sz="2000" dirty="0">
                <a:solidFill>
                  <a:srgbClr val="000000"/>
                </a:solidFill>
                <a:latin typeface="Times New Roman" panose="02020603050405020304" pitchFamily="18" charset="0"/>
                <a:cs typeface="Times New Roman" panose="02020603050405020304" pitchFamily="18" charset="0"/>
              </a:rPr>
              <a:t>green	&lt; 10 arcmin = 3X half-light radius</a:t>
            </a:r>
          </a:p>
          <a:p>
            <a:r>
              <a:rPr lang="en-US" sz="2000" dirty="0">
                <a:solidFill>
                  <a:srgbClr val="000000"/>
                </a:solidFill>
                <a:latin typeface="Times New Roman" panose="02020603050405020304" pitchFamily="18" charset="0"/>
                <a:cs typeface="Times New Roman" panose="02020603050405020304" pitchFamily="18" charset="0"/>
              </a:rPr>
              <a:t>blue	&gt; 10 arcmin</a:t>
            </a:r>
          </a:p>
        </p:txBody>
      </p:sp>
      <p:sp>
        <p:nvSpPr>
          <p:cNvPr id="9" name="Rectangle 8">
            <a:extLst>
              <a:ext uri="{FF2B5EF4-FFF2-40B4-BE49-F238E27FC236}">
                <a16:creationId xmlns:a16="http://schemas.microsoft.com/office/drawing/2014/main" id="{32FC27FF-43A3-BB4A-A6E7-56D34687A451}"/>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Babusiaux</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Tree>
    <p:extLst>
      <p:ext uri="{BB962C8B-B14F-4D97-AF65-F5344CB8AC3E}">
        <p14:creationId xmlns:p14="http://schemas.microsoft.com/office/powerpoint/2010/main" val="260174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noProof="0" dirty="0">
                <a:solidFill>
                  <a:srgbClr val="000000"/>
                </a:solidFill>
                <a:latin typeface="Times New Roman" panose="02020603050405020304" pitchFamily="18" charset="0"/>
              </a:rPr>
              <a:t>GC HR Diagrams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4" name="Picture 3" descr="Chart, scatter chart&#10;&#10;Description automatically generated">
            <a:extLst>
              <a:ext uri="{FF2B5EF4-FFF2-40B4-BE49-F238E27FC236}">
                <a16:creationId xmlns:a16="http://schemas.microsoft.com/office/drawing/2014/main" id="{B4CB9133-6E37-2C42-9CBA-F8EB55DDFC1C}"/>
              </a:ext>
            </a:extLst>
          </p:cNvPr>
          <p:cNvPicPr>
            <a:picLocks noChangeAspect="1"/>
          </p:cNvPicPr>
          <p:nvPr/>
        </p:nvPicPr>
        <p:blipFill>
          <a:blip r:embed="rId3"/>
          <a:stretch>
            <a:fillRect/>
          </a:stretch>
        </p:blipFill>
        <p:spPr>
          <a:xfrm>
            <a:off x="1371600" y="838200"/>
            <a:ext cx="6781800" cy="6034200"/>
          </a:xfrm>
          <a:prstGeom prst="rect">
            <a:avLst/>
          </a:prstGeom>
        </p:spPr>
      </p:pic>
      <p:sp>
        <p:nvSpPr>
          <p:cNvPr id="9" name="Rectangle 8">
            <a:extLst>
              <a:ext uri="{FF2B5EF4-FFF2-40B4-BE49-F238E27FC236}">
                <a16:creationId xmlns:a16="http://schemas.microsoft.com/office/drawing/2014/main" id="{32FC27FF-43A3-BB4A-A6E7-56D34687A451}"/>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Babusiaux</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10" name="TextBox 9">
            <a:extLst>
              <a:ext uri="{FF2B5EF4-FFF2-40B4-BE49-F238E27FC236}">
                <a16:creationId xmlns:a16="http://schemas.microsoft.com/office/drawing/2014/main" id="{09DB691D-60AA-3C47-803C-6017CC807C49}"/>
              </a:ext>
            </a:extLst>
          </p:cNvPr>
          <p:cNvSpPr txBox="1"/>
          <p:nvPr/>
        </p:nvSpPr>
        <p:spPr>
          <a:xfrm>
            <a:off x="5249694" y="531489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30BEB902-D11D-294A-A031-695FB56674DB}"/>
              </a:ext>
            </a:extLst>
          </p:cNvPr>
          <p:cNvSpPr txBox="1"/>
          <p:nvPr/>
        </p:nvSpPr>
        <p:spPr>
          <a:xfrm>
            <a:off x="5197083" y="4267200"/>
            <a:ext cx="1813317"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subgiant branch</a:t>
            </a:r>
          </a:p>
        </p:txBody>
      </p:sp>
      <p:sp>
        <p:nvSpPr>
          <p:cNvPr id="12" name="TextBox 11">
            <a:extLst>
              <a:ext uri="{FF2B5EF4-FFF2-40B4-BE49-F238E27FC236}">
                <a16:creationId xmlns:a16="http://schemas.microsoft.com/office/drawing/2014/main" id="{B29A1F76-6BEC-F44E-9A7E-1E434FF76AE8}"/>
              </a:ext>
            </a:extLst>
          </p:cNvPr>
          <p:cNvSpPr txBox="1"/>
          <p:nvPr/>
        </p:nvSpPr>
        <p:spPr>
          <a:xfrm>
            <a:off x="5539496" y="5314890"/>
            <a:ext cx="1699504"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main sequence</a:t>
            </a:r>
          </a:p>
        </p:txBody>
      </p:sp>
      <p:sp>
        <p:nvSpPr>
          <p:cNvPr id="13" name="TextBox 12">
            <a:extLst>
              <a:ext uri="{FF2B5EF4-FFF2-40B4-BE49-F238E27FC236}">
                <a16:creationId xmlns:a16="http://schemas.microsoft.com/office/drawing/2014/main" id="{41A1E983-F996-3A45-B897-92EB6A858A4D}"/>
              </a:ext>
            </a:extLst>
          </p:cNvPr>
          <p:cNvSpPr txBox="1"/>
          <p:nvPr/>
        </p:nvSpPr>
        <p:spPr>
          <a:xfrm>
            <a:off x="4944894" y="426720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834F94-2D0C-6C43-BE96-62301BAB41D9}"/>
              </a:ext>
            </a:extLst>
          </p:cNvPr>
          <p:cNvSpPr txBox="1"/>
          <p:nvPr/>
        </p:nvSpPr>
        <p:spPr>
          <a:xfrm>
            <a:off x="3886200" y="441960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5" name="TextBox 14">
            <a:extLst>
              <a:ext uri="{FF2B5EF4-FFF2-40B4-BE49-F238E27FC236}">
                <a16:creationId xmlns:a16="http://schemas.microsoft.com/office/drawing/2014/main" id="{79C76431-8E69-6541-8775-E47C7B1BF1BA}"/>
              </a:ext>
            </a:extLst>
          </p:cNvPr>
          <p:cNvSpPr txBox="1"/>
          <p:nvPr/>
        </p:nvSpPr>
        <p:spPr>
          <a:xfrm>
            <a:off x="2133600" y="4419600"/>
            <a:ext cx="1871218"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main seq turnoff</a:t>
            </a:r>
          </a:p>
        </p:txBody>
      </p:sp>
      <p:sp>
        <p:nvSpPr>
          <p:cNvPr id="16" name="TextBox 15">
            <a:extLst>
              <a:ext uri="{FF2B5EF4-FFF2-40B4-BE49-F238E27FC236}">
                <a16:creationId xmlns:a16="http://schemas.microsoft.com/office/drawing/2014/main" id="{62A5E511-6988-6941-825A-81ACA0E25051}"/>
              </a:ext>
            </a:extLst>
          </p:cNvPr>
          <p:cNvSpPr txBox="1"/>
          <p:nvPr/>
        </p:nvSpPr>
        <p:spPr>
          <a:xfrm>
            <a:off x="5257800" y="274320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938DC265-C37C-C749-922D-9013CE7D962B}"/>
              </a:ext>
            </a:extLst>
          </p:cNvPr>
          <p:cNvSpPr txBox="1"/>
          <p:nvPr/>
        </p:nvSpPr>
        <p:spPr>
          <a:xfrm>
            <a:off x="5542817" y="2743200"/>
            <a:ext cx="1848583"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red giant branch</a:t>
            </a:r>
          </a:p>
        </p:txBody>
      </p:sp>
      <p:sp>
        <p:nvSpPr>
          <p:cNvPr id="18" name="TextBox 17">
            <a:extLst>
              <a:ext uri="{FF2B5EF4-FFF2-40B4-BE49-F238E27FC236}">
                <a16:creationId xmlns:a16="http://schemas.microsoft.com/office/drawing/2014/main" id="{0B9BEB37-47B9-794B-9EA5-C6992BE47A3B}"/>
              </a:ext>
            </a:extLst>
          </p:cNvPr>
          <p:cNvSpPr txBox="1"/>
          <p:nvPr/>
        </p:nvSpPr>
        <p:spPr>
          <a:xfrm>
            <a:off x="5325894" y="120009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6</a:t>
            </a:r>
          </a:p>
        </p:txBody>
      </p:sp>
      <p:sp>
        <p:nvSpPr>
          <p:cNvPr id="19" name="TextBox 18">
            <a:extLst>
              <a:ext uri="{FF2B5EF4-FFF2-40B4-BE49-F238E27FC236}">
                <a16:creationId xmlns:a16="http://schemas.microsoft.com/office/drawing/2014/main" id="{38823E19-7E28-0E41-88BC-9CDE38A709D2}"/>
              </a:ext>
            </a:extLst>
          </p:cNvPr>
          <p:cNvSpPr txBox="1"/>
          <p:nvPr/>
        </p:nvSpPr>
        <p:spPr>
          <a:xfrm>
            <a:off x="2766528" y="1200090"/>
            <a:ext cx="2643672"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asymptotic giant branch</a:t>
            </a:r>
          </a:p>
        </p:txBody>
      </p:sp>
      <p:sp>
        <p:nvSpPr>
          <p:cNvPr id="20" name="TextBox 19">
            <a:extLst>
              <a:ext uri="{FF2B5EF4-FFF2-40B4-BE49-F238E27FC236}">
                <a16:creationId xmlns:a16="http://schemas.microsoft.com/office/drawing/2014/main" id="{34FF2DC7-B4B5-B447-8357-704102DD10FD}"/>
              </a:ext>
            </a:extLst>
          </p:cNvPr>
          <p:cNvSpPr txBox="1"/>
          <p:nvPr/>
        </p:nvSpPr>
        <p:spPr>
          <a:xfrm>
            <a:off x="2360165" y="2419290"/>
            <a:ext cx="1983235"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horizontal branch</a:t>
            </a:r>
          </a:p>
        </p:txBody>
      </p:sp>
      <p:sp>
        <p:nvSpPr>
          <p:cNvPr id="21" name="TextBox 20">
            <a:extLst>
              <a:ext uri="{FF2B5EF4-FFF2-40B4-BE49-F238E27FC236}">
                <a16:creationId xmlns:a16="http://schemas.microsoft.com/office/drawing/2014/main" id="{F587DAA0-5826-8E42-814C-1D7AA18A1B52}"/>
              </a:ext>
            </a:extLst>
          </p:cNvPr>
          <p:cNvSpPr txBox="1"/>
          <p:nvPr/>
        </p:nvSpPr>
        <p:spPr>
          <a:xfrm>
            <a:off x="4267200" y="241929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5</a:t>
            </a:r>
          </a:p>
        </p:txBody>
      </p:sp>
      <p:sp>
        <p:nvSpPr>
          <p:cNvPr id="22" name="TextBox 21">
            <a:extLst>
              <a:ext uri="{FF2B5EF4-FFF2-40B4-BE49-F238E27FC236}">
                <a16:creationId xmlns:a16="http://schemas.microsoft.com/office/drawing/2014/main" id="{668B4FBB-C1C5-3A48-8C29-32B45DD2C4C9}"/>
              </a:ext>
            </a:extLst>
          </p:cNvPr>
          <p:cNvSpPr txBox="1"/>
          <p:nvPr/>
        </p:nvSpPr>
        <p:spPr>
          <a:xfrm>
            <a:off x="2402872" y="3562290"/>
            <a:ext cx="1178528" cy="707886"/>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blue</a:t>
            </a:r>
          </a:p>
          <a:p>
            <a:r>
              <a:rPr lang="en-US" sz="2000" dirty="0">
                <a:solidFill>
                  <a:srgbClr val="FF0000"/>
                </a:solidFill>
                <a:latin typeface="Times New Roman" panose="02020603050405020304" pitchFamily="18" charset="0"/>
                <a:cs typeface="Times New Roman" panose="02020603050405020304" pitchFamily="18" charset="0"/>
              </a:rPr>
              <a:t>stragglers</a:t>
            </a:r>
          </a:p>
        </p:txBody>
      </p:sp>
      <p:sp>
        <p:nvSpPr>
          <p:cNvPr id="23" name="TextBox 22">
            <a:extLst>
              <a:ext uri="{FF2B5EF4-FFF2-40B4-BE49-F238E27FC236}">
                <a16:creationId xmlns:a16="http://schemas.microsoft.com/office/drawing/2014/main" id="{7184D72D-EB96-7546-A320-BA4BA631CC9C}"/>
              </a:ext>
            </a:extLst>
          </p:cNvPr>
          <p:cNvSpPr txBox="1"/>
          <p:nvPr/>
        </p:nvSpPr>
        <p:spPr>
          <a:xfrm>
            <a:off x="3352800" y="3638490"/>
            <a:ext cx="31290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1005849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rgbClr val="000000"/>
                </a:solidFill>
                <a:latin typeface="Times New Roman" panose="02020603050405020304" pitchFamily="18" charset="0"/>
              </a:rPr>
              <a:t>GC HR Diagrams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4" name="Picture 3" descr="Chart, scatter chart&#10;&#10;Description automatically generated">
            <a:extLst>
              <a:ext uri="{FF2B5EF4-FFF2-40B4-BE49-F238E27FC236}">
                <a16:creationId xmlns:a16="http://schemas.microsoft.com/office/drawing/2014/main" id="{B4CB9133-6E37-2C42-9CBA-F8EB55DDFC1C}"/>
              </a:ext>
            </a:extLst>
          </p:cNvPr>
          <p:cNvPicPr>
            <a:picLocks noChangeAspect="1"/>
          </p:cNvPicPr>
          <p:nvPr/>
        </p:nvPicPr>
        <p:blipFill>
          <a:blip r:embed="rId3"/>
          <a:stretch>
            <a:fillRect/>
          </a:stretch>
        </p:blipFill>
        <p:spPr>
          <a:xfrm>
            <a:off x="65730" y="1059600"/>
            <a:ext cx="5325908" cy="4738800"/>
          </a:xfrm>
          <a:prstGeom prst="rect">
            <a:avLst/>
          </a:prstGeom>
        </p:spPr>
      </p:pic>
      <p:sp>
        <p:nvSpPr>
          <p:cNvPr id="9" name="Rectangle 8">
            <a:extLst>
              <a:ext uri="{FF2B5EF4-FFF2-40B4-BE49-F238E27FC236}">
                <a16:creationId xmlns:a16="http://schemas.microsoft.com/office/drawing/2014/main" id="{32FC27FF-43A3-BB4A-A6E7-56D34687A451}"/>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Babusiaux</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2" name="TextBox 1">
            <a:extLst>
              <a:ext uri="{FF2B5EF4-FFF2-40B4-BE49-F238E27FC236}">
                <a16:creationId xmlns:a16="http://schemas.microsoft.com/office/drawing/2014/main" id="{B362E515-99AF-6148-BF3F-FC73AE69DC54}"/>
              </a:ext>
            </a:extLst>
          </p:cNvPr>
          <p:cNvSpPr txBox="1"/>
          <p:nvPr/>
        </p:nvSpPr>
        <p:spPr>
          <a:xfrm>
            <a:off x="5486400" y="1218364"/>
            <a:ext cx="3626506" cy="5324535"/>
          </a:xfrm>
          <a:prstGeom prst="rect">
            <a:avLst/>
          </a:prstGeom>
          <a:noFill/>
        </p:spPr>
        <p:txBody>
          <a:bodyPr wrap="none" rtlCol="0">
            <a:spAutoFit/>
          </a:bodyPr>
          <a:lstStyle/>
          <a:p>
            <a:r>
              <a:rPr lang="en-US" sz="2000" dirty="0">
                <a:solidFill>
                  <a:srgbClr val="000000"/>
                </a:solidFill>
                <a:latin typeface="Times New Roman" panose="02020603050405020304" pitchFamily="18" charset="0"/>
                <a:cs typeface="Times New Roman" panose="02020603050405020304" pitchFamily="18" charset="0"/>
              </a:rPr>
              <a:t>MSTO: used to determine age</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SGB: narrow … stars of same</a:t>
            </a:r>
          </a:p>
          <a:p>
            <a:r>
              <a:rPr lang="en-US" sz="2000" dirty="0">
                <a:solidFill>
                  <a:srgbClr val="000000"/>
                </a:solidFill>
                <a:latin typeface="Times New Roman" panose="02020603050405020304" pitchFamily="18" charset="0"/>
                <a:cs typeface="Times New Roman" panose="02020603050405020304" pitchFamily="18" charset="0"/>
              </a:rPr>
              <a:t>mass evolving off simultaneously</a:t>
            </a:r>
          </a:p>
          <a:p>
            <a:r>
              <a:rPr lang="en-US" sz="2000" dirty="0">
                <a:solidFill>
                  <a:srgbClr val="000000"/>
                </a:solidFill>
                <a:latin typeface="Times New Roman" panose="02020603050405020304" pitchFamily="18" charset="0"/>
                <a:cs typeface="Times New Roman" panose="02020603050405020304" pitchFamily="18" charset="0"/>
              </a:rPr>
              <a:t>      = all stars have same age</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RGB  	H shell only</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HB 	He </a:t>
            </a:r>
            <a:r>
              <a:rPr lang="en-US" sz="2000" dirty="0">
                <a:solidFill>
                  <a:srgbClr val="000000"/>
                </a:solidFill>
                <a:latin typeface="Times New Roman" panose="02020603050405020304" pitchFamily="18" charset="0"/>
                <a:cs typeface="Times New Roman" panose="02020603050405020304" pitchFamily="18" charset="0"/>
                <a:sym typeface="Wingdings" pitchFamily="2" charset="2"/>
              </a:rPr>
              <a:t> C </a:t>
            </a:r>
            <a:r>
              <a:rPr lang="en-US" sz="2000" dirty="0">
                <a:solidFill>
                  <a:srgbClr val="000000"/>
                </a:solidFill>
                <a:latin typeface="Times New Roman" panose="02020603050405020304" pitchFamily="18" charset="0"/>
                <a:cs typeface="Times New Roman" panose="02020603050405020304" pitchFamily="18" charset="0"/>
              </a:rPr>
              <a:t>core </a:t>
            </a:r>
          </a:p>
          <a:p>
            <a:r>
              <a:rPr lang="en-US" sz="2000" dirty="0">
                <a:solidFill>
                  <a:srgbClr val="000000"/>
                </a:solidFill>
                <a:latin typeface="Times New Roman" panose="02020603050405020304" pitchFamily="18" charset="0"/>
                <a:cs typeface="Times New Roman" panose="02020603050405020304" pitchFamily="18" charset="0"/>
              </a:rPr>
              <a:t>	H </a:t>
            </a:r>
            <a:r>
              <a:rPr lang="en-US" sz="2000" dirty="0">
                <a:solidFill>
                  <a:srgbClr val="000000"/>
                </a:solidFill>
                <a:latin typeface="Times New Roman" panose="02020603050405020304" pitchFamily="18" charset="0"/>
                <a:cs typeface="Times New Roman" panose="02020603050405020304" pitchFamily="18" charset="0"/>
                <a:sym typeface="Wingdings" pitchFamily="2" charset="2"/>
              </a:rPr>
              <a:t> He shell</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AGB  	He </a:t>
            </a:r>
            <a:r>
              <a:rPr lang="en-US" sz="2000" dirty="0">
                <a:solidFill>
                  <a:srgbClr val="000000"/>
                </a:solidFill>
                <a:latin typeface="Times New Roman" panose="02020603050405020304" pitchFamily="18" charset="0"/>
                <a:cs typeface="Times New Roman" panose="02020603050405020304" pitchFamily="18" charset="0"/>
                <a:sym typeface="Wingdings" pitchFamily="2" charset="2"/>
              </a:rPr>
              <a:t> C shell</a:t>
            </a:r>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	H </a:t>
            </a:r>
            <a:r>
              <a:rPr lang="en-US" sz="2000" dirty="0">
                <a:solidFill>
                  <a:srgbClr val="000000"/>
                </a:solidFill>
                <a:latin typeface="Times New Roman" panose="02020603050405020304" pitchFamily="18" charset="0"/>
                <a:cs typeface="Times New Roman" panose="02020603050405020304" pitchFamily="18" charset="0"/>
                <a:sym typeface="Wingdings" pitchFamily="2" charset="2"/>
              </a:rPr>
              <a:t> </a:t>
            </a:r>
            <a:r>
              <a:rPr lang="en-US" sz="2000" dirty="0">
                <a:solidFill>
                  <a:srgbClr val="000000"/>
                </a:solidFill>
                <a:latin typeface="Times New Roman" panose="02020603050405020304" pitchFamily="18" charset="0"/>
                <a:cs typeface="Times New Roman" panose="02020603050405020304" pitchFamily="18" charset="0"/>
              </a:rPr>
              <a:t>He</a:t>
            </a:r>
            <a:r>
              <a:rPr lang="en-US" sz="2000" dirty="0">
                <a:solidFill>
                  <a:srgbClr val="000000"/>
                </a:solidFill>
                <a:latin typeface="Times New Roman" panose="02020603050405020304" pitchFamily="18" charset="0"/>
                <a:cs typeface="Times New Roman" panose="02020603050405020304" pitchFamily="18" charset="0"/>
                <a:sym typeface="Wingdings" pitchFamily="2" charset="2"/>
              </a:rPr>
              <a:t> </a:t>
            </a:r>
            <a:r>
              <a:rPr lang="en-US" sz="2000" dirty="0">
                <a:solidFill>
                  <a:srgbClr val="000000"/>
                </a:solidFill>
                <a:latin typeface="Times New Roman" panose="02020603050405020304" pitchFamily="18" charset="0"/>
                <a:cs typeface="Times New Roman" panose="02020603050405020304" pitchFamily="18" charset="0"/>
              </a:rPr>
              <a:t>shell</a:t>
            </a:r>
          </a:p>
          <a:p>
            <a:endParaRPr lang="en-US" sz="2000" dirty="0">
              <a:solidFill>
                <a:srgbClr val="000000"/>
              </a:solidFill>
              <a:latin typeface="Times New Roman" panose="02020603050405020304" pitchFamily="18" charset="0"/>
              <a:cs typeface="Times New Roman" panose="02020603050405020304" pitchFamily="18" charset="0"/>
            </a:endParaRPr>
          </a:p>
          <a:p>
            <a:r>
              <a:rPr lang="en-US" sz="2000" dirty="0">
                <a:solidFill>
                  <a:srgbClr val="000000"/>
                </a:solidFill>
                <a:latin typeface="Times New Roman" panose="02020603050405020304" pitchFamily="18" charset="0"/>
                <a:cs typeface="Times New Roman" panose="02020603050405020304" pitchFamily="18" charset="0"/>
              </a:rPr>
              <a:t>BS 	mass exchange</a:t>
            </a:r>
          </a:p>
          <a:p>
            <a:endParaRPr lang="en-US" sz="2000" dirty="0">
              <a:solidFill>
                <a:srgbClr val="000000"/>
              </a:solidFill>
              <a:latin typeface="Times New Roman" panose="02020603050405020304" pitchFamily="18" charset="0"/>
              <a:cs typeface="Times New Roman" panose="02020603050405020304" pitchFamily="18" charset="0"/>
            </a:endParaRPr>
          </a:p>
          <a:p>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D3FCC02-86EE-8F46-AE60-31E362E97C2C}"/>
              </a:ext>
            </a:extLst>
          </p:cNvPr>
          <p:cNvSpPr txBox="1"/>
          <p:nvPr/>
        </p:nvSpPr>
        <p:spPr>
          <a:xfrm>
            <a:off x="1371600" y="3810000"/>
            <a:ext cx="89338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MSTO</a:t>
            </a:r>
          </a:p>
        </p:txBody>
      </p:sp>
      <p:sp>
        <p:nvSpPr>
          <p:cNvPr id="25" name="TextBox 24">
            <a:extLst>
              <a:ext uri="{FF2B5EF4-FFF2-40B4-BE49-F238E27FC236}">
                <a16:creationId xmlns:a16="http://schemas.microsoft.com/office/drawing/2014/main" id="{582AF255-41BE-194F-8CD7-457CA46BB6B0}"/>
              </a:ext>
            </a:extLst>
          </p:cNvPr>
          <p:cNvSpPr txBox="1"/>
          <p:nvPr/>
        </p:nvSpPr>
        <p:spPr>
          <a:xfrm>
            <a:off x="2934926" y="3685309"/>
            <a:ext cx="684803"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SGB</a:t>
            </a:r>
          </a:p>
        </p:txBody>
      </p:sp>
      <p:sp>
        <p:nvSpPr>
          <p:cNvPr id="26" name="TextBox 25">
            <a:extLst>
              <a:ext uri="{FF2B5EF4-FFF2-40B4-BE49-F238E27FC236}">
                <a16:creationId xmlns:a16="http://schemas.microsoft.com/office/drawing/2014/main" id="{60FDC4E8-D9A3-4F4F-B7E8-5B4A7E381E54}"/>
              </a:ext>
            </a:extLst>
          </p:cNvPr>
          <p:cNvSpPr txBox="1"/>
          <p:nvPr/>
        </p:nvSpPr>
        <p:spPr>
          <a:xfrm>
            <a:off x="1568865" y="2911135"/>
            <a:ext cx="498855"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BS</a:t>
            </a:r>
          </a:p>
        </p:txBody>
      </p:sp>
      <p:sp>
        <p:nvSpPr>
          <p:cNvPr id="10" name="TextBox 9">
            <a:extLst>
              <a:ext uri="{FF2B5EF4-FFF2-40B4-BE49-F238E27FC236}">
                <a16:creationId xmlns:a16="http://schemas.microsoft.com/office/drawing/2014/main" id="{D1A8E0C2-1AB1-494D-BE33-0949DB42AF58}"/>
              </a:ext>
            </a:extLst>
          </p:cNvPr>
          <p:cNvSpPr txBox="1"/>
          <p:nvPr/>
        </p:nvSpPr>
        <p:spPr>
          <a:xfrm>
            <a:off x="3277597" y="2133600"/>
            <a:ext cx="713657"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RGB</a:t>
            </a:r>
          </a:p>
        </p:txBody>
      </p:sp>
      <p:sp>
        <p:nvSpPr>
          <p:cNvPr id="11" name="TextBox 10">
            <a:extLst>
              <a:ext uri="{FF2B5EF4-FFF2-40B4-BE49-F238E27FC236}">
                <a16:creationId xmlns:a16="http://schemas.microsoft.com/office/drawing/2014/main" id="{FDA0E57C-7C28-A941-863D-3FDF89FFA1A8}"/>
              </a:ext>
            </a:extLst>
          </p:cNvPr>
          <p:cNvSpPr txBox="1"/>
          <p:nvPr/>
        </p:nvSpPr>
        <p:spPr>
          <a:xfrm>
            <a:off x="2667000" y="1276290"/>
            <a:ext cx="728084"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AGB</a:t>
            </a:r>
          </a:p>
        </p:txBody>
      </p:sp>
      <p:sp>
        <p:nvSpPr>
          <p:cNvPr id="12" name="TextBox 11">
            <a:extLst>
              <a:ext uri="{FF2B5EF4-FFF2-40B4-BE49-F238E27FC236}">
                <a16:creationId xmlns:a16="http://schemas.microsoft.com/office/drawing/2014/main" id="{194DF2D7-E843-FE49-B70C-18A40667AD9C}"/>
              </a:ext>
            </a:extLst>
          </p:cNvPr>
          <p:cNvSpPr txBox="1"/>
          <p:nvPr/>
        </p:nvSpPr>
        <p:spPr>
          <a:xfrm>
            <a:off x="1972464" y="2266890"/>
            <a:ext cx="542136"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HB</a:t>
            </a:r>
          </a:p>
        </p:txBody>
      </p:sp>
    </p:spTree>
    <p:extLst>
      <p:ext uri="{BB962C8B-B14F-4D97-AF65-F5344CB8AC3E}">
        <p14:creationId xmlns:p14="http://schemas.microsoft.com/office/powerpoint/2010/main" val="2275132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2000"/>
                                        <p:tgtEl>
                                          <p:spTgt spid="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20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2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2000"/>
                                        <p:tgtEl>
                                          <p:spTgt spid="2">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2000"/>
                                        <p:tgtEl>
                                          <p:spTgt spid="2">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Effect transition="in" filter="fade">
                                      <p:cBhvr>
                                        <p:cTn id="51" dur="2000"/>
                                        <p:tgtEl>
                                          <p:spTgt spid="2">
                                            <p:txEl>
                                              <p:pRg st="11" end="1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2" end="12"/>
                                            </p:txEl>
                                          </p:spTgt>
                                        </p:tgtEl>
                                        <p:attrNameLst>
                                          <p:attrName>style.visibility</p:attrName>
                                        </p:attrNameLst>
                                      </p:cBhvr>
                                      <p:to>
                                        <p:strVal val="visible"/>
                                      </p:to>
                                    </p:set>
                                    <p:animEffect transition="in" filter="fade">
                                      <p:cBhvr>
                                        <p:cTn id="54" dur="2000"/>
                                        <p:tgtEl>
                                          <p:spTgt spid="2">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20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2">
                                            <p:txEl>
                                              <p:pRg st="14" end="14"/>
                                            </p:txEl>
                                          </p:spTgt>
                                        </p:tgtEl>
                                        <p:attrNameLst>
                                          <p:attrName>style.visibility</p:attrName>
                                        </p:attrNameLst>
                                      </p:cBhvr>
                                      <p:to>
                                        <p:strVal val="visible"/>
                                      </p:to>
                                    </p:set>
                                    <p:animEffect transition="in" filter="fade">
                                      <p:cBhvr>
                                        <p:cTn id="62" dur="20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Sun </a:t>
            </a:r>
            <a:r>
              <a:rPr lang="en-US" altLang="en-US" sz="4400" b="1">
                <a:solidFill>
                  <a:srgbClr val="000000"/>
                </a:solidFill>
                <a:latin typeface="Times New Roman" panose="02020603050405020304" pitchFamily="18" charset="0"/>
              </a:rPr>
              <a:t>*DOES*</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go AGB</a:t>
            </a:r>
          </a:p>
        </p:txBody>
      </p:sp>
      <p:sp>
        <p:nvSpPr>
          <p:cNvPr id="7" name="TextBox 6">
            <a:extLst>
              <a:ext uri="{FF2B5EF4-FFF2-40B4-BE49-F238E27FC236}">
                <a16:creationId xmlns:a16="http://schemas.microsoft.com/office/drawing/2014/main" id="{8E178AF2-14B0-1041-AF59-A9647D8F962C}"/>
              </a:ext>
            </a:extLst>
          </p:cNvPr>
          <p:cNvSpPr txBox="1"/>
          <p:nvPr/>
        </p:nvSpPr>
        <p:spPr>
          <a:xfrm>
            <a:off x="6858000" y="1905000"/>
            <a:ext cx="145584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helium flash</a:t>
            </a:r>
          </a:p>
        </p:txBody>
      </p:sp>
      <p:pic>
        <p:nvPicPr>
          <p:cNvPr id="5" name="Picture 4" descr="A picture containing shape&#10;&#10;Description automatically generated">
            <a:extLst>
              <a:ext uri="{FF2B5EF4-FFF2-40B4-BE49-F238E27FC236}">
                <a16:creationId xmlns:a16="http://schemas.microsoft.com/office/drawing/2014/main" id="{24029526-B301-974F-84DF-3A41586F74B4}"/>
              </a:ext>
            </a:extLst>
          </p:cNvPr>
          <p:cNvPicPr>
            <a:picLocks noChangeAspect="1"/>
          </p:cNvPicPr>
          <p:nvPr/>
        </p:nvPicPr>
        <p:blipFill>
          <a:blip r:embed="rId3"/>
          <a:stretch>
            <a:fillRect/>
          </a:stretch>
        </p:blipFill>
        <p:spPr>
          <a:xfrm>
            <a:off x="1371600" y="836676"/>
            <a:ext cx="6400800" cy="5792724"/>
          </a:xfrm>
          <a:prstGeom prst="rect">
            <a:avLst/>
          </a:prstGeom>
        </p:spPr>
      </p:pic>
      <p:sp>
        <p:nvSpPr>
          <p:cNvPr id="9" name="Rectangle 8">
            <a:extLst>
              <a:ext uri="{FF2B5EF4-FFF2-40B4-BE49-F238E27FC236}">
                <a16:creationId xmlns:a16="http://schemas.microsoft.com/office/drawing/2014/main" id="{AD42BF7B-7E4E-8240-A605-567E468C6474}"/>
              </a:ext>
            </a:extLst>
          </p:cNvPr>
          <p:cNvSpPr/>
          <p:nvPr/>
        </p:nvSpPr>
        <p:spPr>
          <a:xfrm>
            <a:off x="5973051" y="3657600"/>
            <a:ext cx="1436612"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 shell only</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Rectangle 9">
            <a:extLst>
              <a:ext uri="{FF2B5EF4-FFF2-40B4-BE49-F238E27FC236}">
                <a16:creationId xmlns:a16="http://schemas.microsoft.com/office/drawing/2014/main" id="{6B0CF8C2-7AE1-E04C-B12E-18D4F8EB464D}"/>
              </a:ext>
            </a:extLst>
          </p:cNvPr>
          <p:cNvSpPr/>
          <p:nvPr/>
        </p:nvSpPr>
        <p:spPr>
          <a:xfrm>
            <a:off x="2971800" y="3276600"/>
            <a:ext cx="1676400"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 C core</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 name="Rectangle 11">
            <a:extLst>
              <a:ext uri="{FF2B5EF4-FFF2-40B4-BE49-F238E27FC236}">
                <a16:creationId xmlns:a16="http://schemas.microsoft.com/office/drawing/2014/main" id="{F61D5CF9-4BD5-3946-A38A-202C136C9FC3}"/>
              </a:ext>
            </a:extLst>
          </p:cNvPr>
          <p:cNvSpPr/>
          <p:nvPr/>
        </p:nvSpPr>
        <p:spPr>
          <a:xfrm>
            <a:off x="3962400" y="2263914"/>
            <a:ext cx="1676400"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 C shell</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 He shell</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F3DD0783-370A-584E-8B74-2AA2F12A5292}"/>
                  </a:ext>
                </a:extLst>
              </p:cNvPr>
              <p:cNvSpPr/>
              <p:nvPr/>
            </p:nvSpPr>
            <p:spPr>
              <a:xfrm>
                <a:off x="7711853" y="1352490"/>
                <a:ext cx="117852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200 R</a:t>
                </a:r>
                <a14:m>
                  <m:oMath xmlns:m="http://schemas.openxmlformats.org/officeDocument/2006/math">
                    <m:r>
                      <a:rPr kumimoji="0" lang="en-US" sz="2000" b="0" i="1" u="none" strike="noStrike" kern="1200" cap="none" spc="0" normalizeH="0" baseline="-2500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2000" b="0" i="0" u="none" strike="noStrike" kern="1200" cap="none" spc="0" normalizeH="0" baseline="-2500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mc:Choice>
        <mc:Fallback xmlns="">
          <p:sp>
            <p:nvSpPr>
              <p:cNvPr id="13" name="Rectangle 12">
                <a:extLst>
                  <a:ext uri="{FF2B5EF4-FFF2-40B4-BE49-F238E27FC236}">
                    <a16:creationId xmlns:a16="http://schemas.microsoft.com/office/drawing/2014/main" id="{F3DD0783-370A-584E-8B74-2AA2F12A5292}"/>
                  </a:ext>
                </a:extLst>
              </p:cNvPr>
              <p:cNvSpPr>
                <a:spLocks noRot="1" noChangeAspect="1" noMove="1" noResize="1" noEditPoints="1" noAdjustHandles="1" noChangeArrowheads="1" noChangeShapeType="1" noTextEdit="1"/>
              </p:cNvSpPr>
              <p:nvPr/>
            </p:nvSpPr>
            <p:spPr>
              <a:xfrm>
                <a:off x="7711853" y="1352490"/>
                <a:ext cx="1178528" cy="400110"/>
              </a:xfrm>
              <a:prstGeom prst="rect">
                <a:avLst/>
              </a:prstGeom>
              <a:blipFill>
                <a:blip r:embed="rId4"/>
                <a:stretch>
                  <a:fillRect l="-5376"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5453D41-B461-8F46-B052-46E299468FCD}"/>
                  </a:ext>
                </a:extLst>
              </p:cNvPr>
              <p:cNvSpPr/>
              <p:nvPr/>
            </p:nvSpPr>
            <p:spPr>
              <a:xfrm>
                <a:off x="7711853" y="2286000"/>
                <a:ext cx="1178528"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150 R</a:t>
                </a:r>
                <a14:m>
                  <m:oMath xmlns:m="http://schemas.openxmlformats.org/officeDocument/2006/math">
                    <m:r>
                      <a:rPr kumimoji="0" lang="en-US" sz="2000" b="0" i="1" u="none" strike="noStrike" kern="1200" cap="none" spc="0" normalizeH="0" baseline="-2500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2000" b="0" i="0" u="none" strike="noStrike" kern="1200" cap="none" spc="0" normalizeH="0" baseline="-2500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mc:Choice>
        <mc:Fallback xmlns="">
          <p:sp>
            <p:nvSpPr>
              <p:cNvPr id="14" name="Rectangle 13">
                <a:extLst>
                  <a:ext uri="{FF2B5EF4-FFF2-40B4-BE49-F238E27FC236}">
                    <a16:creationId xmlns:a16="http://schemas.microsoft.com/office/drawing/2014/main" id="{05453D41-B461-8F46-B052-46E299468FCD}"/>
                  </a:ext>
                </a:extLst>
              </p:cNvPr>
              <p:cNvSpPr>
                <a:spLocks noRot="1" noChangeAspect="1" noMove="1" noResize="1" noEditPoints="1" noAdjustHandles="1" noChangeArrowheads="1" noChangeShapeType="1" noTextEdit="1"/>
              </p:cNvSpPr>
              <p:nvPr/>
            </p:nvSpPr>
            <p:spPr>
              <a:xfrm>
                <a:off x="7711853" y="2286000"/>
                <a:ext cx="1178528" cy="400110"/>
              </a:xfrm>
              <a:prstGeom prst="rect">
                <a:avLst/>
              </a:prstGeom>
              <a:blipFill>
                <a:blip r:embed="rId5"/>
                <a:stretch>
                  <a:fillRect l="-5376" t="-9375" b="-25000"/>
                </a:stretch>
              </a:blipFill>
            </p:spPr>
            <p:txBody>
              <a:bodyPr/>
              <a:lstStyle/>
              <a:p>
                <a:r>
                  <a:rPr lang="en-US">
                    <a:noFill/>
                  </a:rPr>
                  <a:t> </a:t>
                </a:r>
              </a:p>
            </p:txBody>
          </p:sp>
        </mc:Fallback>
      </mc:AlternateContent>
    </p:spTree>
    <p:extLst>
      <p:ext uri="{BB962C8B-B14F-4D97-AF65-F5344CB8AC3E}">
        <p14:creationId xmlns:p14="http://schemas.microsoft.com/office/powerpoint/2010/main" val="6625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HR Diagrams</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15CC9EE1-B5FE-3949-9623-1B870DE08399}"/>
              </a:ext>
            </a:extLst>
          </p:cNvPr>
          <p:cNvSpPr txBox="1"/>
          <p:nvPr/>
        </p:nvSpPr>
        <p:spPr>
          <a:xfrm>
            <a:off x="4575722" y="3962400"/>
            <a:ext cx="404469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 3 at 10.4 kpc … faint</a:t>
            </a:r>
            <a:r>
              <a:rPr kumimoji="0" 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stars missing</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A91CA7A7-DB0E-C946-A364-DEED15256718}"/>
              </a:ext>
            </a:extLst>
          </p:cNvPr>
          <p:cNvPicPr>
            <a:picLocks noChangeAspect="1"/>
          </p:cNvPicPr>
          <p:nvPr/>
        </p:nvPicPr>
        <p:blipFill>
          <a:blip r:embed="rId3"/>
          <a:stretch>
            <a:fillRect/>
          </a:stretch>
        </p:blipFill>
        <p:spPr>
          <a:xfrm>
            <a:off x="64842" y="914400"/>
            <a:ext cx="9079158" cy="3035300"/>
          </a:xfrm>
          <a:prstGeom prst="rect">
            <a:avLst/>
          </a:prstGeom>
        </p:spPr>
      </p:pic>
      <p:sp>
        <p:nvSpPr>
          <p:cNvPr id="11" name="Rectangle 10">
            <a:extLst>
              <a:ext uri="{FF2B5EF4-FFF2-40B4-BE49-F238E27FC236}">
                <a16:creationId xmlns:a16="http://schemas.microsoft.com/office/drawing/2014/main" id="{AB66B4B9-2697-9149-BEAD-EFB5AFA051E4}"/>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Babusiaux</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12" name="TextBox 11">
            <a:extLst>
              <a:ext uri="{FF2B5EF4-FFF2-40B4-BE49-F238E27FC236}">
                <a16:creationId xmlns:a16="http://schemas.microsoft.com/office/drawing/2014/main" id="{FD753668-6BD3-B346-8A84-719D24F6114F}"/>
              </a:ext>
            </a:extLst>
          </p:cNvPr>
          <p:cNvSpPr txBox="1"/>
          <p:nvPr/>
        </p:nvSpPr>
        <p:spPr>
          <a:xfrm>
            <a:off x="457200" y="3962400"/>
            <a:ext cx="286969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Which cluster is furthest?</a:t>
            </a:r>
          </a:p>
        </p:txBody>
      </p:sp>
      <p:sp>
        <p:nvSpPr>
          <p:cNvPr id="13" name="TextBox 12">
            <a:extLst>
              <a:ext uri="{FF2B5EF4-FFF2-40B4-BE49-F238E27FC236}">
                <a16:creationId xmlns:a16="http://schemas.microsoft.com/office/drawing/2014/main" id="{BED40FAA-0DF9-404C-97D0-BC987DA3DDD8}"/>
              </a:ext>
            </a:extLst>
          </p:cNvPr>
          <p:cNvSpPr txBox="1"/>
          <p:nvPr/>
        </p:nvSpPr>
        <p:spPr>
          <a:xfrm>
            <a:off x="457200" y="4857690"/>
            <a:ext cx="327717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How do the MSTOs compare?</a:t>
            </a:r>
          </a:p>
        </p:txBody>
      </p:sp>
      <p:sp>
        <p:nvSpPr>
          <p:cNvPr id="14" name="TextBox 13">
            <a:extLst>
              <a:ext uri="{FF2B5EF4-FFF2-40B4-BE49-F238E27FC236}">
                <a16:creationId xmlns:a16="http://schemas.microsoft.com/office/drawing/2014/main" id="{E2AE0CB7-58A5-3544-9A22-F412C05F624C}"/>
              </a:ext>
            </a:extLst>
          </p:cNvPr>
          <p:cNvSpPr txBox="1"/>
          <p:nvPr/>
        </p:nvSpPr>
        <p:spPr>
          <a:xfrm>
            <a:off x="457200" y="4419600"/>
            <a:ext cx="272061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Which cluster is closest?</a:t>
            </a:r>
          </a:p>
        </p:txBody>
      </p:sp>
      <p:sp>
        <p:nvSpPr>
          <p:cNvPr id="15" name="TextBox 14">
            <a:extLst>
              <a:ext uri="{FF2B5EF4-FFF2-40B4-BE49-F238E27FC236}">
                <a16:creationId xmlns:a16="http://schemas.microsoft.com/office/drawing/2014/main" id="{00927BD8-9BE3-C646-96DE-D4B5A4C42F1C}"/>
              </a:ext>
            </a:extLst>
          </p:cNvPr>
          <p:cNvSpPr txBox="1"/>
          <p:nvPr/>
        </p:nvSpPr>
        <p:spPr>
          <a:xfrm>
            <a:off x="456621" y="5314890"/>
            <a:ext cx="311187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How do the RGBs compare?</a:t>
            </a:r>
          </a:p>
        </p:txBody>
      </p:sp>
      <p:sp>
        <p:nvSpPr>
          <p:cNvPr id="16" name="TextBox 15">
            <a:extLst>
              <a:ext uri="{FF2B5EF4-FFF2-40B4-BE49-F238E27FC236}">
                <a16:creationId xmlns:a16="http://schemas.microsoft.com/office/drawing/2014/main" id="{F315B982-38E2-F041-AEAF-82985240C640}"/>
              </a:ext>
            </a:extLst>
          </p:cNvPr>
          <p:cNvSpPr txBox="1"/>
          <p:nvPr/>
        </p:nvSpPr>
        <p:spPr>
          <a:xfrm>
            <a:off x="762266" y="1524000"/>
            <a:ext cx="60933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47 </a:t>
            </a:r>
            <a:r>
              <a:rPr kumimoji="0" lang="en-US" sz="12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Tuc</a:t>
            </a: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7" name="TextBox 16">
            <a:extLst>
              <a:ext uri="{FF2B5EF4-FFF2-40B4-BE49-F238E27FC236}">
                <a16:creationId xmlns:a16="http://schemas.microsoft.com/office/drawing/2014/main" id="{62300B0D-6344-5649-A9C6-DFCA3C9722B6}"/>
              </a:ext>
            </a:extLst>
          </p:cNvPr>
          <p:cNvSpPr txBox="1"/>
          <p:nvPr/>
        </p:nvSpPr>
        <p:spPr>
          <a:xfrm>
            <a:off x="5257800" y="1524000"/>
            <a:ext cx="43633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 3</a:t>
            </a:r>
          </a:p>
        </p:txBody>
      </p:sp>
      <p:sp>
        <p:nvSpPr>
          <p:cNvPr id="18" name="TextBox 17">
            <a:extLst>
              <a:ext uri="{FF2B5EF4-FFF2-40B4-BE49-F238E27FC236}">
                <a16:creationId xmlns:a16="http://schemas.microsoft.com/office/drawing/2014/main" id="{CFEF8724-48D7-7840-B5B3-E1DF70A1C5C1}"/>
              </a:ext>
            </a:extLst>
          </p:cNvPr>
          <p:cNvSpPr txBox="1"/>
          <p:nvPr/>
        </p:nvSpPr>
        <p:spPr>
          <a:xfrm>
            <a:off x="4572000" y="4414294"/>
            <a:ext cx="451918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NGC 6397</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2.4 kpc … tighter</a:t>
            </a:r>
            <a:r>
              <a:rPr kumimoji="0" 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main seq</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9" name="TextBox 18">
            <a:extLst>
              <a:ext uri="{FF2B5EF4-FFF2-40B4-BE49-F238E27FC236}">
                <a16:creationId xmlns:a16="http://schemas.microsoft.com/office/drawing/2014/main" id="{78917AE2-A40B-4D43-84D2-92B98B833F6F}"/>
              </a:ext>
            </a:extLst>
          </p:cNvPr>
          <p:cNvSpPr txBox="1"/>
          <p:nvPr/>
        </p:nvSpPr>
        <p:spPr>
          <a:xfrm>
            <a:off x="4572000" y="4857690"/>
            <a:ext cx="303320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higher metallicity … redder</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0" name="TextBox 19">
            <a:extLst>
              <a:ext uri="{FF2B5EF4-FFF2-40B4-BE49-F238E27FC236}">
                <a16:creationId xmlns:a16="http://schemas.microsoft.com/office/drawing/2014/main" id="{5A4EAF9F-4FB0-4142-8026-F694C879173C}"/>
              </a:ext>
            </a:extLst>
          </p:cNvPr>
          <p:cNvSpPr txBox="1"/>
          <p:nvPr/>
        </p:nvSpPr>
        <p:spPr>
          <a:xfrm>
            <a:off x="4572000" y="5314890"/>
            <a:ext cx="303320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higher metallicity … redder</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1" name="TextBox 20">
            <a:extLst>
              <a:ext uri="{FF2B5EF4-FFF2-40B4-BE49-F238E27FC236}">
                <a16:creationId xmlns:a16="http://schemas.microsoft.com/office/drawing/2014/main" id="{577C5B45-75E8-B946-B19F-DC3B5A6DD329}"/>
              </a:ext>
            </a:extLst>
          </p:cNvPr>
          <p:cNvSpPr txBox="1"/>
          <p:nvPr/>
        </p:nvSpPr>
        <p:spPr>
          <a:xfrm>
            <a:off x="457200" y="5772090"/>
            <a:ext cx="295478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How do the HBs compare?</a:t>
            </a:r>
          </a:p>
        </p:txBody>
      </p:sp>
      <p:sp>
        <p:nvSpPr>
          <p:cNvPr id="22" name="TextBox 21">
            <a:extLst>
              <a:ext uri="{FF2B5EF4-FFF2-40B4-BE49-F238E27FC236}">
                <a16:creationId xmlns:a16="http://schemas.microsoft.com/office/drawing/2014/main" id="{4AAD94D2-1585-FC49-A0EB-37ED595742B4}"/>
              </a:ext>
            </a:extLst>
          </p:cNvPr>
          <p:cNvSpPr txBox="1"/>
          <p:nvPr/>
        </p:nvSpPr>
        <p:spPr>
          <a:xfrm>
            <a:off x="4572000" y="5772090"/>
            <a:ext cx="422102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lower metallicity … stretches blueward</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32225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a:extLst>
            <a:ext uri="{FF2B5EF4-FFF2-40B4-BE49-F238E27FC236}">
              <a16:creationId xmlns:a16="http://schemas.microsoft.com/office/drawing/2014/main" id="{9D87D6E3-D6AE-21E8-AF18-51A15F016980}"/>
            </a:ext>
          </a:extLst>
        </p:cNvPr>
        <p:cNvGrpSpPr/>
        <p:nvPr/>
      </p:nvGrpSpPr>
      <p:grpSpPr>
        <a:xfrm>
          <a:off x="0" y="0"/>
          <a:ext cx="0" cy="0"/>
          <a:chOff x="0" y="0"/>
          <a:chExt cx="0" cy="0"/>
        </a:xfrm>
      </p:grpSpPr>
      <p:sp>
        <p:nvSpPr>
          <p:cNvPr id="75778" name="Rectangle 2">
            <a:extLst>
              <a:ext uri="{FF2B5EF4-FFF2-40B4-BE49-F238E27FC236}">
                <a16:creationId xmlns:a16="http://schemas.microsoft.com/office/drawing/2014/main" id="{31ED4DB6-F3DA-3D60-475C-B4DC57AFCA9A}"/>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GCs: Metallicities</a:t>
            </a:r>
          </a:p>
        </p:txBody>
      </p:sp>
      <p:pic>
        <p:nvPicPr>
          <p:cNvPr id="3" name="Picture 2">
            <a:extLst>
              <a:ext uri="{FF2B5EF4-FFF2-40B4-BE49-F238E27FC236}">
                <a16:creationId xmlns:a16="http://schemas.microsoft.com/office/drawing/2014/main" id="{86908424-9435-7649-83AC-43DCF1226112}"/>
              </a:ext>
            </a:extLst>
          </p:cNvPr>
          <p:cNvPicPr>
            <a:picLocks noChangeAspect="1"/>
          </p:cNvPicPr>
          <p:nvPr/>
        </p:nvPicPr>
        <p:blipFill>
          <a:blip r:embed="rId3"/>
          <a:stretch>
            <a:fillRect/>
          </a:stretch>
        </p:blipFill>
        <p:spPr>
          <a:xfrm>
            <a:off x="409274" y="838200"/>
            <a:ext cx="8353726" cy="5562600"/>
          </a:xfrm>
          <a:prstGeom prst="rect">
            <a:avLst/>
          </a:prstGeom>
        </p:spPr>
      </p:pic>
      <p:sp>
        <p:nvSpPr>
          <p:cNvPr id="5" name="Rectangle 4">
            <a:extLst>
              <a:ext uri="{FF2B5EF4-FFF2-40B4-BE49-F238E27FC236}">
                <a16:creationId xmlns:a16="http://schemas.microsoft.com/office/drawing/2014/main" id="{23F30775-3931-6482-0D0A-352DB22ABC96}"/>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Babusiaux</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6" name="Rectangle 5">
            <a:extLst>
              <a:ext uri="{FF2B5EF4-FFF2-40B4-BE49-F238E27FC236}">
                <a16:creationId xmlns:a16="http://schemas.microsoft.com/office/drawing/2014/main" id="{C32424FB-D8C3-729C-A456-A5FD56650D55}"/>
              </a:ext>
            </a:extLst>
          </p:cNvPr>
          <p:cNvSpPr/>
          <p:nvPr/>
        </p:nvSpPr>
        <p:spPr>
          <a:xfrm>
            <a:off x="6858000" y="2667000"/>
            <a:ext cx="1068974"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dirty="0">
                <a:solidFill>
                  <a:schemeClr val="bg1">
                    <a:lumMod val="60000"/>
                    <a:lumOff val="40000"/>
                  </a:schemeClr>
                </a:solidFill>
                <a:latin typeface="Times New Roman" panose="02020603050405020304" pitchFamily="18" charset="0"/>
                <a:cs typeface="Times New Roman" panose="02020603050405020304" pitchFamily="18" charset="0"/>
              </a:rPr>
              <a:t>14 GCs</a:t>
            </a:r>
            <a:endPar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2512420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Colors</a:t>
            </a:r>
          </a:p>
        </p:txBody>
      </p:sp>
      <p:sp>
        <p:nvSpPr>
          <p:cNvPr id="8" name="TextBox 7">
            <a:extLst>
              <a:ext uri="{FF2B5EF4-FFF2-40B4-BE49-F238E27FC236}">
                <a16:creationId xmlns:a16="http://schemas.microsoft.com/office/drawing/2014/main" id="{15CC9EE1-B5FE-3949-9623-1B870DE08399}"/>
              </a:ext>
            </a:extLst>
          </p:cNvPr>
          <p:cNvSpPr txBox="1"/>
          <p:nvPr/>
        </p:nvSpPr>
        <p:spPr>
          <a:xfrm>
            <a:off x="3873000" y="4495800"/>
            <a:ext cx="5181601" cy="1015663"/>
          </a:xfrm>
          <a:prstGeom prst="rect">
            <a:avLst/>
          </a:prstGeom>
          <a:noFill/>
        </p:spPr>
        <p:txBody>
          <a:bodyPr wrap="square" rtlCol="0">
            <a:spAutoFit/>
          </a:bodyPr>
          <a:lstStyle/>
          <a:p>
            <a:r>
              <a:rPr lang="en-US" sz="2000" b="1" dirty="0">
                <a:solidFill>
                  <a:srgbClr val="000000"/>
                </a:solidFill>
                <a:latin typeface="Times New Roman" panose="02020603050405020304" pitchFamily="18" charset="0"/>
                <a:cs typeface="Times New Roman" panose="02020603050405020304" pitchFamily="18" charset="0"/>
              </a:rPr>
              <a:t>Line blanketing: </a:t>
            </a:r>
            <a:r>
              <a:rPr lang="en-US" sz="2000" dirty="0">
                <a:solidFill>
                  <a:srgbClr val="000000"/>
                </a:solidFill>
                <a:latin typeface="Times New Roman" panose="02020603050405020304" pitchFamily="18" charset="0"/>
                <a:cs typeface="Times New Roman" panose="02020603050405020304" pitchFamily="18" charset="0"/>
              </a:rPr>
              <a:t>many metals (particularly Fe) </a:t>
            </a:r>
          </a:p>
          <a:p>
            <a:r>
              <a:rPr lang="en-US" sz="2000" dirty="0">
                <a:solidFill>
                  <a:srgbClr val="000000"/>
                </a:solidFill>
                <a:latin typeface="Times New Roman" panose="02020603050405020304" pitchFamily="18" charset="0"/>
                <a:cs typeface="Times New Roman" panose="02020603050405020304" pitchFamily="18" charset="0"/>
              </a:rPr>
              <a:t>in stellar atmospheres of stars absorb</a:t>
            </a:r>
          </a:p>
          <a:p>
            <a:r>
              <a:rPr lang="en-US" sz="2000" dirty="0">
                <a:solidFill>
                  <a:srgbClr val="000000"/>
                </a:solidFill>
                <a:latin typeface="Times New Roman" panose="02020603050405020304" pitchFamily="18" charset="0"/>
                <a:cs typeface="Times New Roman" panose="02020603050405020304" pitchFamily="18" charset="0"/>
              </a:rPr>
              <a:t>blue light, so the star looks redder.</a:t>
            </a:r>
          </a:p>
        </p:txBody>
      </p:sp>
      <p:sp>
        <p:nvSpPr>
          <p:cNvPr id="13" name="TextBox 12">
            <a:extLst>
              <a:ext uri="{FF2B5EF4-FFF2-40B4-BE49-F238E27FC236}">
                <a16:creationId xmlns:a16="http://schemas.microsoft.com/office/drawing/2014/main" id="{BED40FAA-0DF9-404C-97D0-BC987DA3DDD8}"/>
              </a:ext>
            </a:extLst>
          </p:cNvPr>
          <p:cNvSpPr txBox="1"/>
          <p:nvPr/>
        </p:nvSpPr>
        <p:spPr>
          <a:xfrm>
            <a:off x="4314002" y="838200"/>
            <a:ext cx="3991798"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Why are high metallicity stars </a:t>
            </a:r>
            <a:r>
              <a:rPr lang="en-US" sz="2000" i="1" dirty="0">
                <a:solidFill>
                  <a:srgbClr val="FF0000"/>
                </a:solidFill>
                <a:latin typeface="Times New Roman" panose="02020603050405020304" pitchFamily="18" charset="0"/>
                <a:cs typeface="Times New Roman" panose="02020603050405020304" pitchFamily="18" charset="0"/>
              </a:rPr>
              <a:t>RED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       and low metallicity stars </a:t>
            </a:r>
            <a:r>
              <a:rPr lang="en-US" sz="2000" i="1" dirty="0">
                <a:solidFill>
                  <a:schemeClr val="bg1">
                    <a:lumMod val="60000"/>
                    <a:lumOff val="40000"/>
                  </a:schemeClr>
                </a:solidFill>
                <a:latin typeface="Times New Roman" panose="02020603050405020304" pitchFamily="18" charset="0"/>
                <a:cs typeface="Times New Roman" panose="02020603050405020304" pitchFamily="18" charset="0"/>
              </a:rPr>
              <a:t>BLUE</a:t>
            </a:r>
            <a:r>
              <a:rPr lang="en-US" sz="2000" i="1" dirty="0">
                <a:solidFill>
                  <a:srgbClr val="00B05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62300B0D-6344-5649-A9C6-DFCA3C9722B6}"/>
              </a:ext>
            </a:extLst>
          </p:cNvPr>
          <p:cNvSpPr txBox="1"/>
          <p:nvPr/>
        </p:nvSpPr>
        <p:spPr>
          <a:xfrm>
            <a:off x="-13831189" y="18039062"/>
            <a:ext cx="426042" cy="963340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0000"/>
                </a:solidFill>
                <a:latin typeface="Times New Roman" panose="02020603050405020304" pitchFamily="18" charset="0"/>
                <a:cs typeface="Times New Roman" panose="02020603050405020304" pitchFamily="18" charset="0"/>
              </a:rPr>
              <a:t>Metal poor stars are blue …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Metal rich stars are red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0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WHY?</a:t>
            </a:r>
          </a:p>
        </p:txBody>
      </p:sp>
      <p:sp>
        <p:nvSpPr>
          <p:cNvPr id="2" name="Rectangle 1">
            <a:extLst>
              <a:ext uri="{FF2B5EF4-FFF2-40B4-BE49-F238E27FC236}">
                <a16:creationId xmlns:a16="http://schemas.microsoft.com/office/drawing/2014/main" id="{86F91E4E-537A-7242-B8CA-AEFB9B2B38E6}"/>
              </a:ext>
            </a:extLst>
          </p:cNvPr>
          <p:cNvSpPr>
            <a:spLocks noChangeArrowheads="1"/>
          </p:cNvSpPr>
          <p:nvPr/>
        </p:nvSpPr>
        <p:spPr bwMode="auto">
          <a:xfrm>
            <a:off x="-11968538" y="-152649082"/>
            <a:ext cx="712020" cy="12754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04800" b="0" i="0" u="none" strike="noStrike" cap="none" normalizeH="0" baseline="0">
                <a:ln>
                  <a:noFill/>
                </a:ln>
                <a:solidFill>
                  <a:schemeClr val="tx1"/>
                </a:solidFill>
                <a:effectLst/>
                <a:latin typeface="Arial" panose="020B0604020202020204" pitchFamily="34" charset="0"/>
                <a:hlinkClick r:id="rId3"/>
              </a:rPr>
              <a:t>    </a:t>
            </a:r>
            <a:r>
              <a:rPr kumimoji="0" lang="en-US" altLang="en-US" sz="1800" b="0" i="0" u="none" strike="noStrike" cap="none" normalizeH="0" baseline="0">
                <a:ln>
                  <a:noFill/>
                </a:ln>
                <a:solidFill>
                  <a:schemeClr val="tx1"/>
                </a:solidFill>
                <a:effectLst/>
                <a:latin typeface="Arial" panose="020B0604020202020204" pitchFamily="34" charset="0"/>
                <a:hlinkClick r:id="rId3"/>
              </a:rPr>
              <a:t>1,865 × 2,560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descr="Amazon.com: One Fish Two Fish Red Fish Blue Fish (Beginner Books(R)):  9780394900131: Dr. Seuss: Books">
            <a:hlinkClick r:id="rId3"/>
            <a:extLst>
              <a:ext uri="{FF2B5EF4-FFF2-40B4-BE49-F238E27FC236}">
                <a16:creationId xmlns:a16="http://schemas.microsoft.com/office/drawing/2014/main" id="{26D9D67C-2ED5-7148-B06E-7411B12D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15" y="913734"/>
            <a:ext cx="3442285" cy="4725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B1103BB-E581-9747-9555-88E8733B0C3D}"/>
              </a:ext>
            </a:extLst>
          </p:cNvPr>
          <p:cNvSpPr/>
          <p:nvPr/>
        </p:nvSpPr>
        <p:spPr>
          <a:xfrm>
            <a:off x="367715" y="1755648"/>
            <a:ext cx="3442285" cy="1597152"/>
          </a:xfrm>
          <a:prstGeom prst="rect">
            <a:avLst/>
          </a:prstGeom>
          <a:solidFill>
            <a:srgbClr val="FFFB23"/>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EEBE033-B868-C54E-A364-A5BFB09DB574}"/>
              </a:ext>
            </a:extLst>
          </p:cNvPr>
          <p:cNvSpPr/>
          <p:nvPr/>
        </p:nvSpPr>
        <p:spPr>
          <a:xfrm>
            <a:off x="2743200" y="3497033"/>
            <a:ext cx="1066800" cy="770031"/>
          </a:xfrm>
          <a:prstGeom prst="rect">
            <a:avLst/>
          </a:prstGeom>
          <a:solidFill>
            <a:srgbClr val="FFFB23"/>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A5C686C-CF81-3247-8C08-D6A9BA50DBF3}"/>
              </a:ext>
            </a:extLst>
          </p:cNvPr>
          <p:cNvSpPr/>
          <p:nvPr/>
        </p:nvSpPr>
        <p:spPr>
          <a:xfrm>
            <a:off x="2895600" y="4267065"/>
            <a:ext cx="914400" cy="838336"/>
          </a:xfrm>
          <a:prstGeom prst="rect">
            <a:avLst/>
          </a:prstGeom>
          <a:solidFill>
            <a:srgbClr val="FFFB23"/>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29C61A5-2740-1E4F-8B61-7FEC53DD3649}"/>
              </a:ext>
            </a:extLst>
          </p:cNvPr>
          <p:cNvSpPr txBox="1"/>
          <p:nvPr/>
        </p:nvSpPr>
        <p:spPr>
          <a:xfrm>
            <a:off x="2743200" y="3625327"/>
            <a:ext cx="934871"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800" dirty="0">
                <a:solidFill>
                  <a:srgbClr val="000000"/>
                </a:solidFill>
                <a:latin typeface="Aharoni" panose="020F0502020204030204" pitchFamily="34" charset="0"/>
                <a:cs typeface="Aharoni" panose="020F0502020204030204" pitchFamily="34" charset="0"/>
              </a:rPr>
              <a:t>s</a:t>
            </a:r>
            <a:r>
              <a:rPr kumimoji="0" lang="en-US" sz="2800" b="0" i="0" u="none" strike="noStrike" kern="1200" cap="none" spc="0" normalizeH="0" baseline="0" noProof="0" dirty="0">
                <a:ln>
                  <a:noFill/>
                </a:ln>
                <a:solidFill>
                  <a:srgbClr val="000000"/>
                </a:solidFill>
                <a:effectLst/>
                <a:uLnTx/>
                <a:uFillTx/>
                <a:latin typeface="Aharoni" panose="020F0502020204030204" pitchFamily="34" charset="0"/>
                <a:cs typeface="Aharoni" panose="020F0502020204030204" pitchFamily="34" charset="0"/>
              </a:rPr>
              <a:t>tar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400" dirty="0">
              <a:solidFill>
                <a:srgbClr val="000000"/>
              </a:solidFill>
              <a:latin typeface="Aharoni" panose="020F0502020204030204" pitchFamily="34" charset="0"/>
              <a:cs typeface="Aharon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haroni" panose="020F0502020204030204" pitchFamily="34" charset="0"/>
                <a:cs typeface="Aharoni" panose="020F0502020204030204" pitchFamily="34" charset="0"/>
              </a:rPr>
              <a:t> star</a:t>
            </a:r>
          </a:p>
        </p:txBody>
      </p:sp>
      <p:sp>
        <p:nvSpPr>
          <p:cNvPr id="26" name="TextBox 25">
            <a:extLst>
              <a:ext uri="{FF2B5EF4-FFF2-40B4-BE49-F238E27FC236}">
                <a16:creationId xmlns:a16="http://schemas.microsoft.com/office/drawing/2014/main" id="{10884C13-4DCB-A847-B9AA-06E3706E0350}"/>
              </a:ext>
            </a:extLst>
          </p:cNvPr>
          <p:cNvSpPr txBox="1"/>
          <p:nvPr/>
        </p:nvSpPr>
        <p:spPr>
          <a:xfrm>
            <a:off x="3873000" y="5613737"/>
            <a:ext cx="5181601" cy="1015663"/>
          </a:xfrm>
          <a:prstGeom prst="rect">
            <a:avLst/>
          </a:prstGeom>
          <a:noFill/>
        </p:spPr>
        <p:txBody>
          <a:bodyPr wrap="square" rtlCol="0">
            <a:spAutoFit/>
          </a:bodyPr>
          <a:lstStyle/>
          <a:p>
            <a:r>
              <a:rPr lang="en-US" sz="2000" b="1" dirty="0">
                <a:solidFill>
                  <a:srgbClr val="000000"/>
                </a:solidFill>
                <a:latin typeface="Times New Roman" panose="02020603050405020304" pitchFamily="18" charset="0"/>
                <a:cs typeface="Times New Roman" panose="02020603050405020304" pitchFamily="18" charset="0"/>
              </a:rPr>
              <a:t>Opacity:</a:t>
            </a:r>
            <a:r>
              <a:rPr lang="en-US" sz="2000" dirty="0">
                <a:solidFill>
                  <a:srgbClr val="000000"/>
                </a:solidFill>
                <a:latin typeface="Times New Roman" panose="02020603050405020304" pitchFamily="18" charset="0"/>
                <a:cs typeface="Times New Roman" panose="02020603050405020304" pitchFamily="18" charset="0"/>
              </a:rPr>
              <a:t> more metals absorb energy from the </a:t>
            </a:r>
          </a:p>
          <a:p>
            <a:r>
              <a:rPr lang="en-US" sz="2000" dirty="0">
                <a:solidFill>
                  <a:srgbClr val="000000"/>
                </a:solidFill>
                <a:latin typeface="Times New Roman" panose="02020603050405020304" pitchFamily="18" charset="0"/>
                <a:cs typeface="Times New Roman" panose="02020603050405020304" pitchFamily="18" charset="0"/>
              </a:rPr>
              <a:t>stellar interior, making red giants “swell up” </a:t>
            </a:r>
          </a:p>
          <a:p>
            <a:r>
              <a:rPr lang="en-US" sz="2000" dirty="0">
                <a:solidFill>
                  <a:srgbClr val="000000"/>
                </a:solidFill>
                <a:latin typeface="Times New Roman" panose="02020603050405020304" pitchFamily="18" charset="0"/>
                <a:cs typeface="Times New Roman" panose="02020603050405020304" pitchFamily="18" charset="0"/>
              </a:rPr>
              <a:t>more, causing cooler (redder) temperatures.</a:t>
            </a:r>
          </a:p>
        </p:txBody>
      </p:sp>
      <p:pic>
        <p:nvPicPr>
          <p:cNvPr id="9" name="Picture 8" descr="Chart, histogram&#10;&#10;Description automatically generated">
            <a:extLst>
              <a:ext uri="{FF2B5EF4-FFF2-40B4-BE49-F238E27FC236}">
                <a16:creationId xmlns:a16="http://schemas.microsoft.com/office/drawing/2014/main" id="{BA0110A1-0C45-4645-8773-1E2BCF155579}"/>
              </a:ext>
            </a:extLst>
          </p:cNvPr>
          <p:cNvPicPr>
            <a:picLocks noChangeAspect="1"/>
          </p:cNvPicPr>
          <p:nvPr/>
        </p:nvPicPr>
        <p:blipFill>
          <a:blip r:embed="rId5"/>
          <a:stretch>
            <a:fillRect/>
          </a:stretch>
        </p:blipFill>
        <p:spPr>
          <a:xfrm>
            <a:off x="4547400" y="1580161"/>
            <a:ext cx="3758400" cy="2915639"/>
          </a:xfrm>
          <a:prstGeom prst="rect">
            <a:avLst/>
          </a:prstGeom>
        </p:spPr>
      </p:pic>
      <p:sp>
        <p:nvSpPr>
          <p:cNvPr id="28" name="Rectangle 27">
            <a:extLst>
              <a:ext uri="{FF2B5EF4-FFF2-40B4-BE49-F238E27FC236}">
                <a16:creationId xmlns:a16="http://schemas.microsoft.com/office/drawing/2014/main" id="{4D18EA60-4D7E-2E4C-8A0E-74121D59CB39}"/>
              </a:ext>
            </a:extLst>
          </p:cNvPr>
          <p:cNvSpPr/>
          <p:nvPr/>
        </p:nvSpPr>
        <p:spPr>
          <a:xfrm>
            <a:off x="8227428" y="3559314"/>
            <a:ext cx="918746"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dirty="0" err="1">
                <a:solidFill>
                  <a:schemeClr val="bg1">
                    <a:lumMod val="60000"/>
                    <a:lumOff val="40000"/>
                  </a:schemeClr>
                </a:solidFill>
                <a:latin typeface="Times New Roman" panose="02020603050405020304" pitchFamily="18" charset="0"/>
                <a:cs typeface="Times New Roman" panose="02020603050405020304" pitchFamily="18" charset="0"/>
              </a:rPr>
              <a:t>Jao</a:t>
            </a: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(2008)</a:t>
            </a:r>
          </a:p>
        </p:txBody>
      </p:sp>
    </p:spTree>
    <p:extLst>
      <p:ext uri="{BB962C8B-B14F-4D97-AF65-F5344CB8AC3E}">
        <p14:creationId xmlns:p14="http://schemas.microsoft.com/office/powerpoint/2010/main" val="1651458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23" grpId="0" animBg="1"/>
      <p:bldP spid="24" grpId="0" animBg="1"/>
      <p:bldP spid="25"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Metallicities</a:t>
            </a:r>
          </a:p>
        </p:txBody>
      </p:sp>
      <p:pic>
        <p:nvPicPr>
          <p:cNvPr id="4" name="Picture 3" descr="Diagram&#10;&#10;Description automatically generated">
            <a:extLst>
              <a:ext uri="{FF2B5EF4-FFF2-40B4-BE49-F238E27FC236}">
                <a16:creationId xmlns:a16="http://schemas.microsoft.com/office/drawing/2014/main" id="{12FFE360-8832-C44E-A6D8-8651AEBAF814}"/>
              </a:ext>
            </a:extLst>
          </p:cNvPr>
          <p:cNvPicPr>
            <a:picLocks/>
          </p:cNvPicPr>
          <p:nvPr/>
        </p:nvPicPr>
        <p:blipFill>
          <a:blip r:embed="rId3"/>
          <a:stretch>
            <a:fillRect/>
          </a:stretch>
        </p:blipFill>
        <p:spPr>
          <a:xfrm>
            <a:off x="228600" y="1676400"/>
            <a:ext cx="2743200" cy="2743200"/>
          </a:xfrm>
          <a:prstGeom prst="rect">
            <a:avLst/>
          </a:prstGeom>
        </p:spPr>
      </p:pic>
      <p:pic>
        <p:nvPicPr>
          <p:cNvPr id="6" name="Picture 5" descr="Diagram&#10;&#10;Description automatically generated">
            <a:extLst>
              <a:ext uri="{FF2B5EF4-FFF2-40B4-BE49-F238E27FC236}">
                <a16:creationId xmlns:a16="http://schemas.microsoft.com/office/drawing/2014/main" id="{261D8601-5305-044B-A6C7-3B92C4148692}"/>
              </a:ext>
            </a:extLst>
          </p:cNvPr>
          <p:cNvPicPr>
            <a:picLocks/>
          </p:cNvPicPr>
          <p:nvPr/>
        </p:nvPicPr>
        <p:blipFill>
          <a:blip r:embed="rId4"/>
          <a:stretch>
            <a:fillRect/>
          </a:stretch>
        </p:blipFill>
        <p:spPr>
          <a:xfrm>
            <a:off x="6172200" y="1676400"/>
            <a:ext cx="2743200" cy="2743200"/>
          </a:xfrm>
          <a:prstGeom prst="rect">
            <a:avLst/>
          </a:prstGeom>
        </p:spPr>
      </p:pic>
      <p:pic>
        <p:nvPicPr>
          <p:cNvPr id="8" name="Picture 7" descr="Diagram&#10;&#10;Description automatically generated">
            <a:extLst>
              <a:ext uri="{FF2B5EF4-FFF2-40B4-BE49-F238E27FC236}">
                <a16:creationId xmlns:a16="http://schemas.microsoft.com/office/drawing/2014/main" id="{458E5EFD-DE80-7E44-BABF-90C661E03AF6}"/>
              </a:ext>
            </a:extLst>
          </p:cNvPr>
          <p:cNvPicPr>
            <a:picLocks/>
          </p:cNvPicPr>
          <p:nvPr/>
        </p:nvPicPr>
        <p:blipFill>
          <a:blip r:embed="rId5"/>
          <a:stretch>
            <a:fillRect/>
          </a:stretch>
        </p:blipFill>
        <p:spPr>
          <a:xfrm>
            <a:off x="3200400" y="1676400"/>
            <a:ext cx="2743200" cy="27432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7A3C586-A388-C64D-88B0-9547775F3C06}"/>
                  </a:ext>
                </a:extLst>
              </p:cNvPr>
              <p:cNvSpPr txBox="1"/>
              <p:nvPr/>
            </p:nvSpPr>
            <p:spPr>
              <a:xfrm>
                <a:off x="533400" y="4775537"/>
                <a:ext cx="19812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metal-rich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[Fe/H]   &gt; </a:t>
                </a:r>
                <a14:m>
                  <m:oMath xmlns:m="http://schemas.openxmlformats.org/officeDocument/2006/math">
                    <m:r>
                      <a:rPr kumimoji="0" lang="en-US" sz="2000" b="0" i="0"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SpType</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G2</a:t>
                </a:r>
                <a14:m>
                  <m:oMath xmlns:m="http://schemas.openxmlformats.org/officeDocument/2006/math">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G4</a:t>
                </a:r>
              </a:p>
            </p:txBody>
          </p:sp>
        </mc:Choice>
        <mc:Fallback xmlns="">
          <p:sp>
            <p:nvSpPr>
              <p:cNvPr id="10" name="TextBox 9">
                <a:extLst>
                  <a:ext uri="{FF2B5EF4-FFF2-40B4-BE49-F238E27FC236}">
                    <a16:creationId xmlns:a16="http://schemas.microsoft.com/office/drawing/2014/main" id="{F7A3C586-A388-C64D-88B0-9547775F3C06}"/>
                  </a:ext>
                </a:extLst>
              </p:cNvPr>
              <p:cNvSpPr txBox="1">
                <a:spLocks noRot="1" noChangeAspect="1" noMove="1" noResize="1" noEditPoints="1" noAdjustHandles="1" noChangeArrowheads="1" noChangeShapeType="1" noTextEdit="1"/>
              </p:cNvSpPr>
              <p:nvPr/>
            </p:nvSpPr>
            <p:spPr>
              <a:xfrm>
                <a:off x="533400" y="4775537"/>
                <a:ext cx="1981200" cy="1015663"/>
              </a:xfrm>
              <a:prstGeom prst="rect">
                <a:avLst/>
              </a:prstGeom>
              <a:blipFill>
                <a:blip r:embed="rId6"/>
                <a:stretch>
                  <a:fillRect l="-1274" t="-2439" r="-637" b="-85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06BF0ED-EF4E-834C-8BF0-0C9DD77D336A}"/>
                  </a:ext>
                </a:extLst>
              </p:cNvPr>
              <p:cNvSpPr txBox="1"/>
              <p:nvPr/>
            </p:nvSpPr>
            <p:spPr>
              <a:xfrm>
                <a:off x="3581400" y="4775537"/>
                <a:ext cx="19812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average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[Fe/H]   ~ </a:t>
                </a:r>
                <a14:m>
                  <m:oMath xmlns:m="http://schemas.openxmlformats.org/officeDocument/2006/math">
                    <m:r>
                      <a:rPr kumimoji="0" lang="en-US" sz="2000" b="0" i="0"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SpType</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F7</a:t>
                </a:r>
                <a14:m>
                  <m:oMath xmlns:m="http://schemas.openxmlformats.org/officeDocument/2006/math">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F9</a:t>
                </a:r>
              </a:p>
            </p:txBody>
          </p:sp>
        </mc:Choice>
        <mc:Fallback xmlns="">
          <p:sp>
            <p:nvSpPr>
              <p:cNvPr id="11" name="TextBox 10">
                <a:extLst>
                  <a:ext uri="{FF2B5EF4-FFF2-40B4-BE49-F238E27FC236}">
                    <a16:creationId xmlns:a16="http://schemas.microsoft.com/office/drawing/2014/main" id="{606BF0ED-EF4E-834C-8BF0-0C9DD77D336A}"/>
                  </a:ext>
                </a:extLst>
              </p:cNvPr>
              <p:cNvSpPr txBox="1">
                <a:spLocks noRot="1" noChangeAspect="1" noMove="1" noResize="1" noEditPoints="1" noAdjustHandles="1" noChangeArrowheads="1" noChangeShapeType="1" noTextEdit="1"/>
              </p:cNvSpPr>
              <p:nvPr/>
            </p:nvSpPr>
            <p:spPr>
              <a:xfrm>
                <a:off x="3581400" y="4775537"/>
                <a:ext cx="1981200" cy="1015663"/>
              </a:xfrm>
              <a:prstGeom prst="rect">
                <a:avLst/>
              </a:prstGeom>
              <a:blipFill>
                <a:blip r:embed="rId7"/>
                <a:stretch>
                  <a:fillRect t="-2439" b="-853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ADBA875-295B-E943-89F8-F5A82A19650C}"/>
              </a:ext>
            </a:extLst>
          </p:cNvPr>
          <p:cNvSpPr txBox="1"/>
          <p:nvPr/>
        </p:nvSpPr>
        <p:spPr>
          <a:xfrm>
            <a:off x="0" y="914400"/>
            <a:ext cx="91440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chemical composition estimated using spectra of cores</a:t>
            </a:r>
            <a:endPar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65B277E1-DBD2-F049-A9ED-2E266FA90E3E}"/>
              </a:ext>
            </a:extLst>
          </p:cNvPr>
          <p:cNvSpPr txBox="1"/>
          <p:nvPr/>
        </p:nvSpPr>
        <p:spPr>
          <a:xfrm>
            <a:off x="6883500" y="6172200"/>
            <a:ext cx="202972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Schiavon+ (2005)</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861ECE-60A9-0541-A141-7D023C49422B}"/>
                  </a:ext>
                </a:extLst>
              </p:cNvPr>
              <p:cNvSpPr txBox="1"/>
              <p:nvPr/>
            </p:nvSpPr>
            <p:spPr>
              <a:xfrm>
                <a:off x="6629400" y="4775537"/>
                <a:ext cx="19812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metal-poor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[Fe/H]   &lt; </a:t>
                </a:r>
                <a14:m>
                  <m:oMath xmlns:m="http://schemas.openxmlformats.org/officeDocument/2006/math">
                    <m:r>
                      <a:rPr kumimoji="0" lang="en-US" sz="2000" b="0" i="0"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SpType</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F2</a:t>
                </a:r>
                <a14:m>
                  <m:oMath xmlns:m="http://schemas.openxmlformats.org/officeDocument/2006/math">
                    <m:r>
                      <a:rPr kumimoji="0" lang="en-US" sz="2000" b="0"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F5</a:t>
                </a:r>
              </a:p>
            </p:txBody>
          </p:sp>
        </mc:Choice>
        <mc:Fallback xmlns="">
          <p:sp>
            <p:nvSpPr>
              <p:cNvPr id="14" name="TextBox 13">
                <a:extLst>
                  <a:ext uri="{FF2B5EF4-FFF2-40B4-BE49-F238E27FC236}">
                    <a16:creationId xmlns:a16="http://schemas.microsoft.com/office/drawing/2014/main" id="{2C861ECE-60A9-0541-A141-7D023C49422B}"/>
                  </a:ext>
                </a:extLst>
              </p:cNvPr>
              <p:cNvSpPr txBox="1">
                <a:spLocks noRot="1" noChangeAspect="1" noMove="1" noResize="1" noEditPoints="1" noAdjustHandles="1" noChangeArrowheads="1" noChangeShapeType="1" noTextEdit="1"/>
              </p:cNvSpPr>
              <p:nvPr/>
            </p:nvSpPr>
            <p:spPr>
              <a:xfrm>
                <a:off x="6629400" y="4775537"/>
                <a:ext cx="1981200" cy="1015663"/>
              </a:xfrm>
              <a:prstGeom prst="rect">
                <a:avLst/>
              </a:prstGeom>
              <a:blipFill>
                <a:blip r:embed="rId8"/>
                <a:stretch>
                  <a:fillRect t="-2439" b="-8537"/>
                </a:stretch>
              </a:blipFill>
            </p:spPr>
            <p:txBody>
              <a:bodyPr/>
              <a:lstStyle/>
              <a:p>
                <a:r>
                  <a:rPr lang="en-US">
                    <a:noFill/>
                  </a:rPr>
                  <a:t> </a:t>
                </a:r>
              </a:p>
            </p:txBody>
          </p:sp>
        </mc:Fallback>
      </mc:AlternateContent>
    </p:spTree>
    <p:extLst>
      <p:ext uri="{BB962C8B-B14F-4D97-AF65-F5344CB8AC3E}">
        <p14:creationId xmlns:p14="http://schemas.microsoft.com/office/powerpoint/2010/main" val="2520629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Metallicities</a:t>
            </a:r>
          </a:p>
        </p:txBody>
      </p:sp>
      <p:pic>
        <p:nvPicPr>
          <p:cNvPr id="4" name="Picture 3" descr="Chart&#10;&#10;Description automatically generated">
            <a:extLst>
              <a:ext uri="{FF2B5EF4-FFF2-40B4-BE49-F238E27FC236}">
                <a16:creationId xmlns:a16="http://schemas.microsoft.com/office/drawing/2014/main" id="{097287A5-0475-BE41-A3B9-48445AEDC9C6}"/>
              </a:ext>
            </a:extLst>
          </p:cNvPr>
          <p:cNvPicPr>
            <a:picLocks noChangeAspect="1"/>
          </p:cNvPicPr>
          <p:nvPr/>
        </p:nvPicPr>
        <p:blipFill>
          <a:blip r:embed="rId3"/>
          <a:stretch>
            <a:fillRect/>
          </a:stretch>
        </p:blipFill>
        <p:spPr>
          <a:xfrm>
            <a:off x="1828800" y="914400"/>
            <a:ext cx="5429250" cy="5124639"/>
          </a:xfrm>
          <a:prstGeom prst="rect">
            <a:avLst/>
          </a:prstGeom>
        </p:spPr>
      </p:pic>
      <p:cxnSp>
        <p:nvCxnSpPr>
          <p:cNvPr id="7" name="Straight Connector 6">
            <a:extLst>
              <a:ext uri="{FF2B5EF4-FFF2-40B4-BE49-F238E27FC236}">
                <a16:creationId xmlns:a16="http://schemas.microsoft.com/office/drawing/2014/main" id="{F16A1F26-55E3-A74D-A22D-43B1DC8F66CA}"/>
              </a:ext>
            </a:extLst>
          </p:cNvPr>
          <p:cNvCxnSpPr>
            <a:cxnSpLocks/>
          </p:cNvCxnSpPr>
          <p:nvPr/>
        </p:nvCxnSpPr>
        <p:spPr>
          <a:xfrm>
            <a:off x="5791200" y="2514600"/>
            <a:ext cx="1200150" cy="0"/>
          </a:xfrm>
          <a:prstGeom prst="line">
            <a:avLst/>
          </a:prstGeom>
          <a:ln w="50800"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EF7D2E10-8053-1845-8C97-C54A4F214BDF}"/>
              </a:ext>
            </a:extLst>
          </p:cNvPr>
          <p:cNvSpPr txBox="1"/>
          <p:nvPr/>
        </p:nvSpPr>
        <p:spPr>
          <a:xfrm>
            <a:off x="5715000" y="1752600"/>
            <a:ext cx="1326004"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solar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neighborhood</a:t>
            </a:r>
          </a:p>
        </p:txBody>
      </p:sp>
      <p:sp>
        <p:nvSpPr>
          <p:cNvPr id="11" name="TextBox 10">
            <a:extLst>
              <a:ext uri="{FF2B5EF4-FFF2-40B4-BE49-F238E27FC236}">
                <a16:creationId xmlns:a16="http://schemas.microsoft.com/office/drawing/2014/main" id="{1D57B9B8-3C1E-FD43-AD40-9B5A63F53F76}"/>
              </a:ext>
            </a:extLst>
          </p:cNvPr>
          <p:cNvSpPr txBox="1"/>
          <p:nvPr/>
        </p:nvSpPr>
        <p:spPr>
          <a:xfrm>
            <a:off x="0" y="6248400"/>
            <a:ext cx="91440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dirty="0">
                <a:solidFill>
                  <a:srgbClr val="FFFF00"/>
                </a:solidFill>
                <a:latin typeface="Times New Roman" panose="02020603050405020304" pitchFamily="18" charset="0"/>
                <a:cs typeface="Times New Roman" panose="02020603050405020304" pitchFamily="18" charset="0"/>
              </a:rPr>
              <a:t>VERY</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metal-poor compared to SN and MW disk … likely much older</a:t>
            </a:r>
          </a:p>
        </p:txBody>
      </p:sp>
    </p:spTree>
    <p:extLst>
      <p:ext uri="{BB962C8B-B14F-4D97-AF65-F5344CB8AC3E}">
        <p14:creationId xmlns:p14="http://schemas.microsoft.com/office/powerpoint/2010/main" val="4002079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HR Diagrams</a:t>
            </a:r>
          </a:p>
        </p:txBody>
      </p:sp>
      <p:sp>
        <p:nvSpPr>
          <p:cNvPr id="8" name="TextBox 7">
            <a:extLst>
              <a:ext uri="{FF2B5EF4-FFF2-40B4-BE49-F238E27FC236}">
                <a16:creationId xmlns:a16="http://schemas.microsoft.com/office/drawing/2014/main" id="{15CC9EE1-B5FE-3949-9623-1B870DE08399}"/>
              </a:ext>
            </a:extLst>
          </p:cNvPr>
          <p:cNvSpPr txBox="1"/>
          <p:nvPr/>
        </p:nvSpPr>
        <p:spPr>
          <a:xfrm>
            <a:off x="5287698" y="5562600"/>
            <a:ext cx="3140603"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m</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ultiple</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MS, SGB, RGB, …</a:t>
            </a:r>
          </a:p>
        </p:txBody>
      </p:sp>
      <p:pic>
        <p:nvPicPr>
          <p:cNvPr id="3" name="Picture 2" descr="Diagram&#10;&#10;Description automatically generated">
            <a:extLst>
              <a:ext uri="{FF2B5EF4-FFF2-40B4-BE49-F238E27FC236}">
                <a16:creationId xmlns:a16="http://schemas.microsoft.com/office/drawing/2014/main" id="{7674D8F5-5720-1C49-AF87-21D672D0F11A}"/>
              </a:ext>
            </a:extLst>
          </p:cNvPr>
          <p:cNvPicPr>
            <a:picLocks noChangeAspect="1"/>
          </p:cNvPicPr>
          <p:nvPr/>
        </p:nvPicPr>
        <p:blipFill>
          <a:blip r:embed="rId3"/>
          <a:stretch>
            <a:fillRect/>
          </a:stretch>
        </p:blipFill>
        <p:spPr>
          <a:xfrm>
            <a:off x="4412106" y="1258926"/>
            <a:ext cx="4486810" cy="430367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C297D5-CB40-934D-B95D-99937B2964E9}"/>
                  </a:ext>
                </a:extLst>
              </p:cNvPr>
              <p:cNvSpPr txBox="1"/>
              <p:nvPr/>
            </p:nvSpPr>
            <p:spPr>
              <a:xfrm>
                <a:off x="211217" y="5257800"/>
                <a:ext cx="375118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𝜔</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Cen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most massive GC … 10</a:t>
                </a:r>
                <a:r>
                  <a:rPr lang="en-US" sz="2000" baseline="30000" dirty="0">
                    <a:solidFill>
                      <a:srgbClr val="000000"/>
                    </a:solidFill>
                    <a:latin typeface="Times New Roman" panose="02020603050405020304" pitchFamily="18" charset="0"/>
                    <a:cs typeface="Times New Roman" panose="02020603050405020304" pitchFamily="18" charset="0"/>
                  </a:rPr>
                  <a:t>7</a:t>
                </a:r>
                <a:r>
                  <a:rPr lang="en-US" sz="2000" dirty="0">
                    <a:solidFill>
                      <a:srgbClr val="000000"/>
                    </a:solidFill>
                    <a:latin typeface="Times New Roman" panose="02020603050405020304" pitchFamily="18" charset="0"/>
                    <a:cs typeface="Times New Roman" panose="02020603050405020304" pitchFamily="18" charset="0"/>
                  </a:rPr>
                  <a:t> stars</a:t>
                </a:r>
              </a:p>
            </p:txBody>
          </p:sp>
        </mc:Choice>
        <mc:Fallback xmlns="">
          <p:sp>
            <p:nvSpPr>
              <p:cNvPr id="6" name="TextBox 5">
                <a:extLst>
                  <a:ext uri="{FF2B5EF4-FFF2-40B4-BE49-F238E27FC236}">
                    <a16:creationId xmlns:a16="http://schemas.microsoft.com/office/drawing/2014/main" id="{32C297D5-CB40-934D-B95D-99937B2964E9}"/>
                  </a:ext>
                </a:extLst>
              </p:cNvPr>
              <p:cNvSpPr txBox="1">
                <a:spLocks noRot="1" noChangeAspect="1" noMove="1" noResize="1" noEditPoints="1" noAdjustHandles="1" noChangeArrowheads="1" noChangeShapeType="1" noTextEdit="1"/>
              </p:cNvSpPr>
              <p:nvPr/>
            </p:nvSpPr>
            <p:spPr>
              <a:xfrm>
                <a:off x="211217" y="5257800"/>
                <a:ext cx="3751183" cy="707886"/>
              </a:xfrm>
              <a:prstGeom prst="rect">
                <a:avLst/>
              </a:prstGeom>
              <a:blipFill>
                <a:blip r:embed="rId4"/>
                <a:stretch>
                  <a:fillRect t="-5357" b="-14286"/>
                </a:stretch>
              </a:blipFill>
            </p:spPr>
            <p:txBody>
              <a:bodyPr/>
              <a:lstStyle/>
              <a:p>
                <a:r>
                  <a:rPr lang="en-US">
                    <a:noFill/>
                  </a:rPr>
                  <a:t> </a:t>
                </a:r>
              </a:p>
            </p:txBody>
          </p:sp>
        </mc:Fallback>
      </mc:AlternateContent>
      <p:pic>
        <p:nvPicPr>
          <p:cNvPr id="7" name="Picture 6" descr="A galaxy in space&#10;&#10;Description automatically generated with low confidence">
            <a:extLst>
              <a:ext uri="{FF2B5EF4-FFF2-40B4-BE49-F238E27FC236}">
                <a16:creationId xmlns:a16="http://schemas.microsoft.com/office/drawing/2014/main" id="{46BB422A-7A5B-E54A-8812-938575429395}"/>
              </a:ext>
            </a:extLst>
          </p:cNvPr>
          <p:cNvPicPr>
            <a:picLocks noChangeAspect="1"/>
          </p:cNvPicPr>
          <p:nvPr/>
        </p:nvPicPr>
        <p:blipFill>
          <a:blip r:embed="rId5"/>
          <a:stretch>
            <a:fillRect/>
          </a:stretch>
        </p:blipFill>
        <p:spPr>
          <a:xfrm>
            <a:off x="211217" y="1753560"/>
            <a:ext cx="3751183" cy="3504240"/>
          </a:xfrm>
          <a:prstGeom prst="rect">
            <a:avLst/>
          </a:prstGeom>
        </p:spPr>
      </p:pic>
      <p:sp>
        <p:nvSpPr>
          <p:cNvPr id="10" name="Rectangle 9">
            <a:extLst>
              <a:ext uri="{FF2B5EF4-FFF2-40B4-BE49-F238E27FC236}">
                <a16:creationId xmlns:a16="http://schemas.microsoft.com/office/drawing/2014/main" id="{E4619516-B5A4-4849-BDA7-215B2300C89B}"/>
              </a:ext>
            </a:extLst>
          </p:cNvPr>
          <p:cNvSpPr/>
          <p:nvPr/>
        </p:nvSpPr>
        <p:spPr>
          <a:xfrm>
            <a:off x="6858000" y="6248400"/>
            <a:ext cx="21895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Anderson+ (2010)</a:t>
            </a:r>
          </a:p>
        </p:txBody>
      </p:sp>
      <p:sp>
        <p:nvSpPr>
          <p:cNvPr id="11" name="TextBox 10">
            <a:extLst>
              <a:ext uri="{FF2B5EF4-FFF2-40B4-BE49-F238E27FC236}">
                <a16:creationId xmlns:a16="http://schemas.microsoft.com/office/drawing/2014/main" id="{4DEF2138-75E9-1C43-80D1-8C99B2E5301F}"/>
              </a:ext>
            </a:extLst>
          </p:cNvPr>
          <p:cNvSpPr txBox="1"/>
          <p:nvPr/>
        </p:nvSpPr>
        <p:spPr>
          <a:xfrm>
            <a:off x="228600" y="895290"/>
            <a:ext cx="8765541"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000000"/>
                </a:solidFill>
                <a:latin typeface="Times New Roman" panose="02020603050405020304" pitchFamily="18" charset="0"/>
                <a:cs typeface="Times New Roman" panose="02020603050405020304" pitchFamily="18" charset="0"/>
              </a:rPr>
              <a:t>most GCs are “single population” clusters … stars have = ages, metallicities, </a:t>
            </a:r>
            <a:r>
              <a:rPr lang="en-US" sz="2000" dirty="0">
                <a:solidFill>
                  <a:srgbClr val="FF0000"/>
                </a:solidFill>
                <a:latin typeface="Times New Roman" panose="02020603050405020304" pitchFamily="18" charset="0"/>
                <a:cs typeface="Times New Roman" panose="02020603050405020304" pitchFamily="18" charset="0"/>
              </a:rPr>
              <a:t>but </a:t>
            </a:r>
            <a:r>
              <a:rPr lang="en-US" sz="2000" dirty="0">
                <a:solidFill>
                  <a:srgbClr val="000000"/>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 name="TextBox 11">
            <a:extLst>
              <a:ext uri="{FF2B5EF4-FFF2-40B4-BE49-F238E27FC236}">
                <a16:creationId xmlns:a16="http://schemas.microsoft.com/office/drawing/2014/main" id="{40809C34-75ED-CA47-B86F-86816D4F2E6D}"/>
              </a:ext>
            </a:extLst>
          </p:cNvPr>
          <p:cNvSpPr txBox="1"/>
          <p:nvPr/>
        </p:nvSpPr>
        <p:spPr>
          <a:xfrm>
            <a:off x="3188170" y="5867400"/>
            <a:ext cx="2581156"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What might cause this?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dwarf galaxy core?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i="1" dirty="0">
                <a:solidFill>
                  <a:srgbClr val="00B050"/>
                </a:solidFill>
                <a:latin typeface="Times New Roman" panose="02020603050405020304" pitchFamily="18" charset="0"/>
                <a:cs typeface="Times New Roman" panose="02020603050405020304" pitchFamily="18" charset="0"/>
              </a:rPr>
              <a:t>merged GCs?</a:t>
            </a:r>
          </a:p>
        </p:txBody>
      </p:sp>
    </p:spTree>
    <p:extLst>
      <p:ext uri="{BB962C8B-B14F-4D97-AF65-F5344CB8AC3E}">
        <p14:creationId xmlns:p14="http://schemas.microsoft.com/office/powerpoint/2010/main" val="1779890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20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2000"/>
                                        <p:tgtEl>
                                          <p:spTgt spid="1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fade">
                                      <p:cBhvr>
                                        <p:cTn id="36"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E38B46-3F6B-798F-17D2-B31B0C596571}"/>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5FD0A9CC-AF52-791E-FC4D-EBA1F8E0C1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337E73AF-0189-2975-B29F-A242957CF1C3}"/>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52AAD18A-ABAF-BA03-F7C6-98F149A8B21D}"/>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MAR		Level 2 … 1</a:t>
            </a:r>
            <a:r>
              <a:rPr kumimoji="0" lang="en-US" altLang="en-US" sz="2000" b="0" i="0" u="none" strike="noStrike" kern="1200" cap="none" spc="0" normalizeH="0" baseline="3000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31 MAR		Budgets + Narrative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07 APR		</a:t>
            </a:r>
            <a:r>
              <a:rPr kumimoji="0" lang="en-US" altLang="en-US" sz="2000" b="0" i="0" u="none" strike="sng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Level 3 … 2</a:t>
            </a:r>
            <a:r>
              <a:rPr kumimoji="0" lang="en-US" altLang="en-US" sz="2000" b="0" i="0" u="none" strike="sng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sng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endPar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Facilities/Mentoring/Data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endPar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6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person looking up with glasses around his neck&#10;&#10;AI-generated content may be incorrect.">
            <a:extLst>
              <a:ext uri="{FF2B5EF4-FFF2-40B4-BE49-F238E27FC236}">
                <a16:creationId xmlns:a16="http://schemas.microsoft.com/office/drawing/2014/main" id="{CA8A1E7D-B669-28A9-5D50-063274F3F804}"/>
              </a:ext>
            </a:extLst>
          </p:cNvPr>
          <p:cNvPicPr>
            <a:picLocks noChangeAspect="1"/>
          </p:cNvPicPr>
          <p:nvPr/>
        </p:nvPicPr>
        <p:blipFill>
          <a:blip r:embed="rId4"/>
          <a:stretch>
            <a:fillRect/>
          </a:stretch>
        </p:blipFill>
        <p:spPr>
          <a:xfrm>
            <a:off x="762000" y="4343399"/>
            <a:ext cx="2667000" cy="2238963"/>
          </a:xfrm>
          <a:prstGeom prst="rect">
            <a:avLst/>
          </a:prstGeom>
        </p:spPr>
      </p:pic>
      <p:pic>
        <p:nvPicPr>
          <p:cNvPr id="5" name="Picture 4" descr="A close-up of a robot&#10;&#10;AI-generated content may be incorrect.">
            <a:extLst>
              <a:ext uri="{FF2B5EF4-FFF2-40B4-BE49-F238E27FC236}">
                <a16:creationId xmlns:a16="http://schemas.microsoft.com/office/drawing/2014/main" id="{F84CABA2-41B3-5B12-52D4-D9A0041998F7}"/>
              </a:ext>
            </a:extLst>
          </p:cNvPr>
          <p:cNvPicPr>
            <a:picLocks noChangeAspect="1"/>
          </p:cNvPicPr>
          <p:nvPr/>
        </p:nvPicPr>
        <p:blipFill>
          <a:blip r:embed="rId5"/>
          <a:stretch>
            <a:fillRect/>
          </a:stretch>
        </p:blipFill>
        <p:spPr>
          <a:xfrm>
            <a:off x="5237025" y="4343400"/>
            <a:ext cx="2992575" cy="2303092"/>
          </a:xfrm>
          <a:prstGeom prst="rect">
            <a:avLst/>
          </a:prstGeom>
        </p:spPr>
      </p:pic>
    </p:spTree>
    <p:extLst>
      <p:ext uri="{BB962C8B-B14F-4D97-AF65-F5344CB8AC3E}">
        <p14:creationId xmlns:p14="http://schemas.microsoft.com/office/powerpoint/2010/main" val="302502095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Ages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5CC9EE1-B5FE-3949-9623-1B870DE08399}"/>
                  </a:ext>
                </a:extLst>
              </p:cNvPr>
              <p:cNvSpPr txBox="1"/>
              <p:nvPr/>
            </p:nvSpPr>
            <p:spPr>
              <a:xfrm>
                <a:off x="304800" y="892314"/>
                <a:ext cx="4743606"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distance</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vertical shift to fit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0.5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via shape of MS/SGB/RGB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(not really just location of MSTO)</a:t>
                </a:r>
              </a:p>
            </p:txBody>
          </p:sp>
        </mc:Choice>
        <mc:Fallback xmlns="">
          <p:sp>
            <p:nvSpPr>
              <p:cNvPr id="8" name="TextBox 7">
                <a:extLst>
                  <a:ext uri="{FF2B5EF4-FFF2-40B4-BE49-F238E27FC236}">
                    <a16:creationId xmlns:a16="http://schemas.microsoft.com/office/drawing/2014/main" id="{15CC9EE1-B5FE-3949-9623-1B870DE08399}"/>
                  </a:ext>
                </a:extLst>
              </p:cNvPr>
              <p:cNvSpPr txBox="1">
                <a:spLocks noRot="1" noChangeAspect="1" noMove="1" noResize="1" noEditPoints="1" noAdjustHandles="1" noChangeArrowheads="1" noChangeShapeType="1" noTextEdit="1"/>
              </p:cNvSpPr>
              <p:nvPr/>
            </p:nvSpPr>
            <p:spPr>
              <a:xfrm>
                <a:off x="304800" y="892314"/>
                <a:ext cx="4743606" cy="1015663"/>
              </a:xfrm>
              <a:prstGeom prst="rect">
                <a:avLst/>
              </a:prstGeom>
              <a:blipFill>
                <a:blip r:embed="rId3"/>
                <a:stretch>
                  <a:fillRect l="-1337" t="-3704" r="-267" b="-864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5C8648FA-45D5-5547-8ECF-8AD6D09488D7}"/>
              </a:ext>
            </a:extLst>
          </p:cNvPr>
          <p:cNvPicPr>
            <a:picLocks noChangeAspect="1"/>
          </p:cNvPicPr>
          <p:nvPr/>
        </p:nvPicPr>
        <p:blipFill>
          <a:blip r:embed="rId4"/>
          <a:stretch>
            <a:fillRect/>
          </a:stretch>
        </p:blipFill>
        <p:spPr>
          <a:xfrm>
            <a:off x="533400" y="2070100"/>
            <a:ext cx="3605262" cy="4102100"/>
          </a:xfrm>
          <a:prstGeom prst="rect">
            <a:avLst/>
          </a:prstGeom>
        </p:spPr>
      </p:pic>
      <p:pic>
        <p:nvPicPr>
          <p:cNvPr id="3" name="Picture 2">
            <a:extLst>
              <a:ext uri="{FF2B5EF4-FFF2-40B4-BE49-F238E27FC236}">
                <a16:creationId xmlns:a16="http://schemas.microsoft.com/office/drawing/2014/main" id="{94DE4ED6-B7A2-F84D-98DD-7DC2049F0451}"/>
              </a:ext>
            </a:extLst>
          </p:cNvPr>
          <p:cNvPicPr>
            <a:picLocks noChangeAspect="1"/>
          </p:cNvPicPr>
          <p:nvPr/>
        </p:nvPicPr>
        <p:blipFill>
          <a:blip r:embed="rId5"/>
          <a:stretch>
            <a:fillRect/>
          </a:stretch>
        </p:blipFill>
        <p:spPr>
          <a:xfrm>
            <a:off x="4862458" y="2070100"/>
            <a:ext cx="3530600" cy="4102100"/>
          </a:xfrm>
          <a:prstGeom prst="rect">
            <a:avLst/>
          </a:prstGeom>
        </p:spPr>
      </p:pic>
      <p:sp>
        <p:nvSpPr>
          <p:cNvPr id="6" name="Rectangle 5">
            <a:extLst>
              <a:ext uri="{FF2B5EF4-FFF2-40B4-BE49-F238E27FC236}">
                <a16:creationId xmlns:a16="http://schemas.microsoft.com/office/drawing/2014/main" id="{8A6AB3FC-CBF7-CC4F-A95E-108581E1AAF2}"/>
              </a:ext>
            </a:extLst>
          </p:cNvPr>
          <p:cNvSpPr/>
          <p:nvPr/>
        </p:nvSpPr>
        <p:spPr>
          <a:xfrm>
            <a:off x="6553200" y="6248400"/>
            <a:ext cx="24943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Van den Berg+ (2013)</a:t>
            </a:r>
          </a:p>
        </p:txBody>
      </p:sp>
      <p:sp>
        <p:nvSpPr>
          <p:cNvPr id="7" name="TextBox 6">
            <a:extLst>
              <a:ext uri="{FF2B5EF4-FFF2-40B4-BE49-F238E27FC236}">
                <a16:creationId xmlns:a16="http://schemas.microsoft.com/office/drawing/2014/main" id="{8E178AF2-14B0-1041-AF59-A9647D8F962C}"/>
              </a:ext>
            </a:extLst>
          </p:cNvPr>
          <p:cNvSpPr txBox="1"/>
          <p:nvPr/>
        </p:nvSpPr>
        <p:spPr>
          <a:xfrm>
            <a:off x="5399979" y="892314"/>
            <a:ext cx="2829621"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adjustments by changing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metallicity</a:t>
            </a:r>
          </a:p>
        </p:txBody>
      </p:sp>
      <p:sp>
        <p:nvSpPr>
          <p:cNvPr id="9" name="Donut 5">
            <a:extLst>
              <a:ext uri="{FF2B5EF4-FFF2-40B4-BE49-F238E27FC236}">
                <a16:creationId xmlns:a16="http://schemas.microsoft.com/office/drawing/2014/main" id="{B6DF624A-13A1-DD4B-8A32-486F355CC849}"/>
              </a:ext>
            </a:extLst>
          </p:cNvPr>
          <p:cNvSpPr>
            <a:spLocks/>
          </p:cNvSpPr>
          <p:nvPr/>
        </p:nvSpPr>
        <p:spPr bwMode="auto">
          <a:xfrm rot="5400000" flipH="1" flipV="1">
            <a:off x="2955925" y="3565523"/>
            <a:ext cx="641351" cy="1371602"/>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349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Donut 5">
            <a:extLst>
              <a:ext uri="{FF2B5EF4-FFF2-40B4-BE49-F238E27FC236}">
                <a16:creationId xmlns:a16="http://schemas.microsoft.com/office/drawing/2014/main" id="{F141CD24-36ED-F146-BE2D-41C15669AAD3}"/>
              </a:ext>
            </a:extLst>
          </p:cNvPr>
          <p:cNvSpPr>
            <a:spLocks/>
          </p:cNvSpPr>
          <p:nvPr/>
        </p:nvSpPr>
        <p:spPr bwMode="auto">
          <a:xfrm rot="5400000" flipH="1" flipV="1">
            <a:off x="5512160" y="1879238"/>
            <a:ext cx="862878" cy="1371602"/>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349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 name="Donut 5">
            <a:extLst>
              <a:ext uri="{FF2B5EF4-FFF2-40B4-BE49-F238E27FC236}">
                <a16:creationId xmlns:a16="http://schemas.microsoft.com/office/drawing/2014/main" id="{AFA86C28-A04A-D546-9050-7418769B9697}"/>
              </a:ext>
            </a:extLst>
          </p:cNvPr>
          <p:cNvSpPr>
            <a:spLocks/>
          </p:cNvSpPr>
          <p:nvPr/>
        </p:nvSpPr>
        <p:spPr bwMode="auto">
          <a:xfrm rot="5400000" flipH="1" flipV="1">
            <a:off x="6728003" y="3603805"/>
            <a:ext cx="1555391" cy="838197"/>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349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89505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Ages</a:t>
            </a:r>
          </a:p>
        </p:txBody>
      </p:sp>
      <p:pic>
        <p:nvPicPr>
          <p:cNvPr id="3" name="Picture 2" descr="Chart, histogram&#10;&#10;Description automatically generated">
            <a:extLst>
              <a:ext uri="{FF2B5EF4-FFF2-40B4-BE49-F238E27FC236}">
                <a16:creationId xmlns:a16="http://schemas.microsoft.com/office/drawing/2014/main" id="{D74B82E8-A746-B84D-8331-EF1CAD4BCA94}"/>
              </a:ext>
            </a:extLst>
          </p:cNvPr>
          <p:cNvPicPr>
            <a:picLocks noChangeAspect="1"/>
          </p:cNvPicPr>
          <p:nvPr/>
        </p:nvPicPr>
        <p:blipFill>
          <a:blip r:embed="rId3"/>
          <a:stretch>
            <a:fillRect/>
          </a:stretch>
        </p:blipFill>
        <p:spPr>
          <a:xfrm>
            <a:off x="304800" y="914400"/>
            <a:ext cx="4040003" cy="3998638"/>
          </a:xfrm>
          <a:prstGeom prst="rect">
            <a:avLst/>
          </a:prstGeom>
        </p:spPr>
      </p:pic>
      <p:pic>
        <p:nvPicPr>
          <p:cNvPr id="5" name="Picture 4" descr="Chart&#10;&#10;Description automatically generated">
            <a:extLst>
              <a:ext uri="{FF2B5EF4-FFF2-40B4-BE49-F238E27FC236}">
                <a16:creationId xmlns:a16="http://schemas.microsoft.com/office/drawing/2014/main" id="{D13DEE3D-47FC-4745-84D7-B30CE79D340D}"/>
              </a:ext>
            </a:extLst>
          </p:cNvPr>
          <p:cNvPicPr>
            <a:picLocks noChangeAspect="1"/>
          </p:cNvPicPr>
          <p:nvPr/>
        </p:nvPicPr>
        <p:blipFill>
          <a:blip r:embed="rId4"/>
          <a:stretch>
            <a:fillRect/>
          </a:stretch>
        </p:blipFill>
        <p:spPr>
          <a:xfrm>
            <a:off x="4765356" y="886664"/>
            <a:ext cx="4073844" cy="3990135"/>
          </a:xfrm>
          <a:prstGeom prst="rect">
            <a:avLst/>
          </a:prstGeom>
        </p:spPr>
      </p:pic>
      <p:sp>
        <p:nvSpPr>
          <p:cNvPr id="9" name="Rectangle 8">
            <a:extLst>
              <a:ext uri="{FF2B5EF4-FFF2-40B4-BE49-F238E27FC236}">
                <a16:creationId xmlns:a16="http://schemas.microsoft.com/office/drawing/2014/main" id="{9A014F75-70BB-F64D-ABD8-FF9C2C32601B}"/>
              </a:ext>
            </a:extLst>
          </p:cNvPr>
          <p:cNvSpPr/>
          <p:nvPr/>
        </p:nvSpPr>
        <p:spPr>
          <a:xfrm>
            <a:off x="7010400" y="6248400"/>
            <a:ext cx="20371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Roediger+ (2014)</a:t>
            </a:r>
          </a:p>
        </p:txBody>
      </p:sp>
      <p:sp>
        <p:nvSpPr>
          <p:cNvPr id="10" name="TextBox 9">
            <a:extLst>
              <a:ext uri="{FF2B5EF4-FFF2-40B4-BE49-F238E27FC236}">
                <a16:creationId xmlns:a16="http://schemas.microsoft.com/office/drawing/2014/main" id="{269D1546-6419-5942-A326-1AFB5D99F140}"/>
              </a:ext>
            </a:extLst>
          </p:cNvPr>
          <p:cNvSpPr txBox="1"/>
          <p:nvPr/>
        </p:nvSpPr>
        <p:spPr>
          <a:xfrm>
            <a:off x="534352"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ages from isochrone fits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 few ages &gt; 13.7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GCs are oldest MW components</a:t>
            </a:r>
          </a:p>
        </p:txBody>
      </p:sp>
      <p:sp>
        <p:nvSpPr>
          <p:cNvPr id="11" name="TextBox 10">
            <a:extLst>
              <a:ext uri="{FF2B5EF4-FFF2-40B4-BE49-F238E27FC236}">
                <a16:creationId xmlns:a16="http://schemas.microsoft.com/office/drawing/2014/main" id="{7CCF6479-756D-A546-9F43-8C4E3948B392}"/>
              </a:ext>
            </a:extLst>
          </p:cNvPr>
          <p:cNvSpPr txBox="1"/>
          <p:nvPr/>
        </p:nvSpPr>
        <p:spPr>
          <a:xfrm>
            <a:off x="5134808"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more metal rich are </a:t>
            </a:r>
            <a:r>
              <a:rPr kumimoji="0" lang="en-US" sz="20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older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say what?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another factor at play …</a:t>
            </a:r>
          </a:p>
        </p:txBody>
      </p:sp>
    </p:spTree>
    <p:extLst>
      <p:ext uri="{BB962C8B-B14F-4D97-AF65-F5344CB8AC3E}">
        <p14:creationId xmlns:p14="http://schemas.microsoft.com/office/powerpoint/2010/main" val="202532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20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20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20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2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Ages</a:t>
            </a:r>
          </a:p>
        </p:txBody>
      </p:sp>
      <p:sp>
        <p:nvSpPr>
          <p:cNvPr id="9" name="Rectangle 8">
            <a:extLst>
              <a:ext uri="{FF2B5EF4-FFF2-40B4-BE49-F238E27FC236}">
                <a16:creationId xmlns:a16="http://schemas.microsoft.com/office/drawing/2014/main" id="{9A014F75-70BB-F64D-ABD8-FF9C2C32601B}"/>
              </a:ext>
            </a:extLst>
          </p:cNvPr>
          <p:cNvSpPr/>
          <p:nvPr/>
        </p:nvSpPr>
        <p:spPr>
          <a:xfrm>
            <a:off x="7010400" y="6248400"/>
            <a:ext cx="20371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Roediger+ (2014)</a:t>
            </a:r>
          </a:p>
        </p:txBody>
      </p:sp>
      <p:sp>
        <p:nvSpPr>
          <p:cNvPr id="11" name="TextBox 10">
            <a:extLst>
              <a:ext uri="{FF2B5EF4-FFF2-40B4-BE49-F238E27FC236}">
                <a16:creationId xmlns:a16="http://schemas.microsoft.com/office/drawing/2014/main" id="{7CCF6479-756D-A546-9F43-8C4E3948B392}"/>
              </a:ext>
            </a:extLst>
          </p:cNvPr>
          <p:cNvSpPr txBox="1"/>
          <p:nvPr/>
        </p:nvSpPr>
        <p:spPr>
          <a:xfrm>
            <a:off x="4744191" y="1472148"/>
            <a:ext cx="3751183" cy="286232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slight correlation: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higher metallicity when closer to</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Galactic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Why might that be?</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GCs near GC had (slightly) enriched metal content from early star formation (?)</a:t>
            </a:r>
          </a:p>
        </p:txBody>
      </p:sp>
      <p:pic>
        <p:nvPicPr>
          <p:cNvPr id="7" name="Picture 6" descr="Chart, scatter chart&#10;&#10;Description automatically generated">
            <a:extLst>
              <a:ext uri="{FF2B5EF4-FFF2-40B4-BE49-F238E27FC236}">
                <a16:creationId xmlns:a16="http://schemas.microsoft.com/office/drawing/2014/main" id="{C34FE526-3BBC-484B-8C2E-0987EED6DE5B}"/>
              </a:ext>
            </a:extLst>
          </p:cNvPr>
          <p:cNvPicPr>
            <a:picLocks noChangeAspect="1"/>
          </p:cNvPicPr>
          <p:nvPr/>
        </p:nvPicPr>
        <p:blipFill>
          <a:blip r:embed="rId3"/>
          <a:stretch>
            <a:fillRect/>
          </a:stretch>
        </p:blipFill>
        <p:spPr>
          <a:xfrm>
            <a:off x="0" y="762000"/>
            <a:ext cx="4399811" cy="4167368"/>
          </a:xfrm>
          <a:prstGeom prst="rect">
            <a:avLst/>
          </a:prstGeom>
        </p:spPr>
      </p:pic>
      <p:sp>
        <p:nvSpPr>
          <p:cNvPr id="12" name="TextBox 11">
            <a:extLst>
              <a:ext uri="{FF2B5EF4-FFF2-40B4-BE49-F238E27FC236}">
                <a16:creationId xmlns:a16="http://schemas.microsoft.com/office/drawing/2014/main" id="{F1754043-0C9C-B446-A36B-8B47694DFD5E}"/>
              </a:ext>
            </a:extLst>
          </p:cNvPr>
          <p:cNvSpPr txBox="1"/>
          <p:nvPr/>
        </p:nvSpPr>
        <p:spPr>
          <a:xfrm>
            <a:off x="0" y="4800600"/>
            <a:ext cx="9143999" cy="16312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BUT!!!  GCs are moving in/out of Galactic potential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 metallicity depends more on environment than 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location, location, location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bottom line: GCs are not older than the Universe …</a:t>
            </a:r>
          </a:p>
        </p:txBody>
      </p:sp>
    </p:spTree>
    <p:extLst>
      <p:ext uri="{BB962C8B-B14F-4D97-AF65-F5344CB8AC3E}">
        <p14:creationId xmlns:p14="http://schemas.microsoft.com/office/powerpoint/2010/main" val="1264107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20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2000"/>
                                        <p:tgtEl>
                                          <p:spTgt spid="1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2000"/>
                                        <p:tgtEl>
                                          <p:spTgt spid="11">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20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fade">
                                      <p:cBhvr>
                                        <p:cTn id="30" dur="2000"/>
                                        <p:tgtEl>
                                          <p:spTgt spid="1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2000"/>
                                        <p:tgtEl>
                                          <p:spTgt spid="1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Andromeda</a:t>
            </a: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Globular Clusters</a:t>
            </a:r>
          </a:p>
        </p:txBody>
      </p:sp>
      <p:sp>
        <p:nvSpPr>
          <p:cNvPr id="8" name="TextBox 7">
            <a:extLst>
              <a:ext uri="{FF2B5EF4-FFF2-40B4-BE49-F238E27FC236}">
                <a16:creationId xmlns:a16="http://schemas.microsoft.com/office/drawing/2014/main" id="{15CC9EE1-B5FE-3949-9623-1B870DE08399}"/>
              </a:ext>
            </a:extLst>
          </p:cNvPr>
          <p:cNvSpPr txBox="1"/>
          <p:nvPr/>
        </p:nvSpPr>
        <p:spPr>
          <a:xfrm>
            <a:off x="6429231" y="4873535"/>
            <a:ext cx="145443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HST</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images</a:t>
            </a:r>
          </a:p>
        </p:txBody>
      </p:sp>
      <p:pic>
        <p:nvPicPr>
          <p:cNvPr id="2" name="Picture 1">
            <a:extLst>
              <a:ext uri="{FF2B5EF4-FFF2-40B4-BE49-F238E27FC236}">
                <a16:creationId xmlns:a16="http://schemas.microsoft.com/office/drawing/2014/main" id="{B9A5C8B9-10F0-E24A-821C-860509296D41}"/>
              </a:ext>
            </a:extLst>
          </p:cNvPr>
          <p:cNvPicPr>
            <a:picLocks noChangeAspect="1"/>
          </p:cNvPicPr>
          <p:nvPr/>
        </p:nvPicPr>
        <p:blipFill>
          <a:blip r:embed="rId3"/>
          <a:stretch>
            <a:fillRect/>
          </a:stretch>
        </p:blipFill>
        <p:spPr>
          <a:xfrm>
            <a:off x="152400" y="939800"/>
            <a:ext cx="4948710" cy="3708400"/>
          </a:xfrm>
          <a:prstGeom prst="rect">
            <a:avLst/>
          </a:prstGeom>
        </p:spPr>
      </p:pic>
      <p:pic>
        <p:nvPicPr>
          <p:cNvPr id="3" name="Picture 2">
            <a:extLst>
              <a:ext uri="{FF2B5EF4-FFF2-40B4-BE49-F238E27FC236}">
                <a16:creationId xmlns:a16="http://schemas.microsoft.com/office/drawing/2014/main" id="{A798F85C-5B7B-274E-A14C-E809C01FDE83}"/>
              </a:ext>
            </a:extLst>
          </p:cNvPr>
          <p:cNvPicPr>
            <a:picLocks noChangeAspect="1"/>
          </p:cNvPicPr>
          <p:nvPr/>
        </p:nvPicPr>
        <p:blipFill>
          <a:blip r:embed="rId4"/>
          <a:stretch>
            <a:fillRect/>
          </a:stretch>
        </p:blipFill>
        <p:spPr>
          <a:xfrm>
            <a:off x="5321300" y="939800"/>
            <a:ext cx="3670300" cy="3708400"/>
          </a:xfrm>
          <a:prstGeom prst="rect">
            <a:avLst/>
          </a:prstGeom>
        </p:spPr>
      </p:pic>
      <p:sp>
        <p:nvSpPr>
          <p:cNvPr id="6" name="Rectangle 5">
            <a:extLst>
              <a:ext uri="{FF2B5EF4-FFF2-40B4-BE49-F238E27FC236}">
                <a16:creationId xmlns:a16="http://schemas.microsoft.com/office/drawing/2014/main" id="{7278A094-9E25-2B40-9312-99C6AA8F1B86}"/>
              </a:ext>
            </a:extLst>
          </p:cNvPr>
          <p:cNvSpPr/>
          <p:nvPr/>
        </p:nvSpPr>
        <p:spPr>
          <a:xfrm>
            <a:off x="7391400" y="6248400"/>
            <a:ext cx="16561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Sibila</a:t>
            </a:r>
            <a:r>
              <a:rPr kumimoji="0" lang="en-US" sz="2000" b="0"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(2009)</a:t>
            </a:r>
          </a:p>
        </p:txBody>
      </p:sp>
      <p:pic>
        <p:nvPicPr>
          <p:cNvPr id="5" name="Picture 4" descr="A screenshot of a computer&#10;&#10;Description automatically generated with low confidence">
            <a:extLst>
              <a:ext uri="{FF2B5EF4-FFF2-40B4-BE49-F238E27FC236}">
                <a16:creationId xmlns:a16="http://schemas.microsoft.com/office/drawing/2014/main" id="{F1C4B072-E29D-1F4A-9979-905DB24436FD}"/>
              </a:ext>
            </a:extLst>
          </p:cNvPr>
          <p:cNvPicPr>
            <a:picLocks noChangeAspect="1"/>
          </p:cNvPicPr>
          <p:nvPr/>
        </p:nvPicPr>
        <p:blipFill>
          <a:blip r:embed="rId5"/>
          <a:stretch>
            <a:fillRect/>
          </a:stretch>
        </p:blipFill>
        <p:spPr>
          <a:xfrm>
            <a:off x="152400" y="939799"/>
            <a:ext cx="2275335" cy="5156201"/>
          </a:xfrm>
          <a:prstGeom prst="rect">
            <a:avLst/>
          </a:prstGeom>
        </p:spPr>
      </p:pic>
      <p:sp>
        <p:nvSpPr>
          <p:cNvPr id="9" name="TextBox 8">
            <a:extLst>
              <a:ext uri="{FF2B5EF4-FFF2-40B4-BE49-F238E27FC236}">
                <a16:creationId xmlns:a16="http://schemas.microsoft.com/office/drawing/2014/main" id="{E8E4D51F-A065-2F48-83F5-7A8A9496A440}"/>
              </a:ext>
            </a:extLst>
          </p:cNvPr>
          <p:cNvSpPr txBox="1"/>
          <p:nvPr/>
        </p:nvSpPr>
        <p:spPr>
          <a:xfrm>
            <a:off x="2590800" y="5159514"/>
            <a:ext cx="2709396"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ll</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Local Group galaxies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with GCs as of 2018</a:t>
            </a:r>
          </a:p>
        </p:txBody>
      </p:sp>
      <p:sp>
        <p:nvSpPr>
          <p:cNvPr id="7" name="TextBox 6">
            <a:extLst>
              <a:ext uri="{FF2B5EF4-FFF2-40B4-BE49-F238E27FC236}">
                <a16:creationId xmlns:a16="http://schemas.microsoft.com/office/drawing/2014/main" id="{7A0A84A0-2C92-D248-8AF6-EE767AD7508C}"/>
              </a:ext>
            </a:extLst>
          </p:cNvPr>
          <p:cNvSpPr txBox="1"/>
          <p:nvPr/>
        </p:nvSpPr>
        <p:spPr>
          <a:xfrm>
            <a:off x="76200" y="6306378"/>
            <a:ext cx="563224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https://</a:t>
            </a:r>
            <a:r>
              <a:rPr kumimoji="0" lang="en-US" sz="1200" b="0" i="0" u="none" strike="noStrike" kern="1200" cap="none" spc="0" normalizeH="0" baseline="0" noProof="0" dirty="0" err="1">
                <a:ln>
                  <a:noFill/>
                </a:ln>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skyandtelescope.org</a:t>
            </a:r>
            <a:r>
              <a:rPr kumimoji="0" lang="en-US" sz="1200" b="0"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/sky-and-telescope-magazine/extragalactic-globular-clusters/</a:t>
            </a:r>
          </a:p>
        </p:txBody>
      </p:sp>
      <p:sp>
        <p:nvSpPr>
          <p:cNvPr id="10" name="TextBox 9">
            <a:extLst>
              <a:ext uri="{FF2B5EF4-FFF2-40B4-BE49-F238E27FC236}">
                <a16:creationId xmlns:a16="http://schemas.microsoft.com/office/drawing/2014/main" id="{571AD9C7-32DD-4DF2-F1E9-6B689006E83F}"/>
              </a:ext>
            </a:extLst>
          </p:cNvPr>
          <p:cNvSpPr txBox="1"/>
          <p:nvPr/>
        </p:nvSpPr>
        <p:spPr>
          <a:xfrm>
            <a:off x="464567" y="2268379"/>
            <a:ext cx="8255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Triangulum</a:t>
            </a:r>
          </a:p>
        </p:txBody>
      </p:sp>
      <p:sp>
        <p:nvSpPr>
          <p:cNvPr id="11" name="TextBox 10">
            <a:extLst>
              <a:ext uri="{FF2B5EF4-FFF2-40B4-BE49-F238E27FC236}">
                <a16:creationId xmlns:a16="http://schemas.microsoft.com/office/drawing/2014/main" id="{956896C3-DAAC-CA75-1B49-ED752188FE9A}"/>
              </a:ext>
            </a:extLst>
          </p:cNvPr>
          <p:cNvSpPr txBox="1"/>
          <p:nvPr/>
        </p:nvSpPr>
        <p:spPr>
          <a:xfrm>
            <a:off x="457200" y="1609344"/>
            <a:ext cx="8255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Andromeda</a:t>
            </a:r>
          </a:p>
        </p:txBody>
      </p:sp>
      <p:sp>
        <p:nvSpPr>
          <p:cNvPr id="12" name="TextBox 11">
            <a:extLst>
              <a:ext uri="{FF2B5EF4-FFF2-40B4-BE49-F238E27FC236}">
                <a16:creationId xmlns:a16="http://schemas.microsoft.com/office/drawing/2014/main" id="{738FAECE-F5BE-035E-D5E4-9CB116280995}"/>
              </a:ext>
            </a:extLst>
          </p:cNvPr>
          <p:cNvSpPr txBox="1"/>
          <p:nvPr/>
        </p:nvSpPr>
        <p:spPr>
          <a:xfrm>
            <a:off x="1600200" y="3136392"/>
            <a:ext cx="825500"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a:t>
            </a:r>
          </a:p>
        </p:txBody>
      </p:sp>
    </p:spTree>
    <p:extLst>
      <p:ext uri="{BB962C8B-B14F-4D97-AF65-F5344CB8AC3E}">
        <p14:creationId xmlns:p14="http://schemas.microsoft.com/office/powerpoint/2010/main" val="2320016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8104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546AB07-D658-E041-87F8-FAA3FA7F2C3A}"/>
            </a:ext>
          </a:extLst>
        </p:cNvPr>
        <p:cNvGrpSpPr/>
        <p:nvPr/>
      </p:nvGrpSpPr>
      <p:grpSpPr>
        <a:xfrm>
          <a:off x="0" y="0"/>
          <a:ext cx="0" cy="0"/>
          <a:chOff x="0" y="0"/>
          <a:chExt cx="0" cy="0"/>
        </a:xfrm>
      </p:grpSpPr>
      <p:sp>
        <p:nvSpPr>
          <p:cNvPr id="205826" name="Rectangle 2">
            <a:extLst>
              <a:ext uri="{FF2B5EF4-FFF2-40B4-BE49-F238E27FC236}">
                <a16:creationId xmlns:a16="http://schemas.microsoft.com/office/drawing/2014/main" id="{3132AEDE-A45D-F66B-C78F-97D01E93AA8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Facilities/Mentoring/Data</a:t>
            </a:r>
          </a:p>
        </p:txBody>
      </p:sp>
      <p:pic>
        <p:nvPicPr>
          <p:cNvPr id="4" name="Picture 3" descr="A document with text on it&#10;&#10;AI-generated content may be incorrect.">
            <a:extLst>
              <a:ext uri="{FF2B5EF4-FFF2-40B4-BE49-F238E27FC236}">
                <a16:creationId xmlns:a16="http://schemas.microsoft.com/office/drawing/2014/main" id="{97AE0D30-3DEF-8973-3D5B-8DF7F44EFBC5}"/>
              </a:ext>
            </a:extLst>
          </p:cNvPr>
          <p:cNvPicPr>
            <a:picLocks noChangeAspect="1"/>
          </p:cNvPicPr>
          <p:nvPr/>
        </p:nvPicPr>
        <p:blipFill>
          <a:blip r:embed="rId3"/>
          <a:stretch>
            <a:fillRect/>
          </a:stretch>
        </p:blipFill>
        <p:spPr>
          <a:xfrm>
            <a:off x="106680" y="793727"/>
            <a:ext cx="8884920" cy="5964072"/>
          </a:xfrm>
          <a:prstGeom prst="rect">
            <a:avLst/>
          </a:prstGeom>
        </p:spPr>
      </p:pic>
    </p:spTree>
    <p:extLst>
      <p:ext uri="{BB962C8B-B14F-4D97-AF65-F5344CB8AC3E}">
        <p14:creationId xmlns:p14="http://schemas.microsoft.com/office/powerpoint/2010/main" val="21079512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MW Globular Clusters</a:t>
            </a:r>
          </a:p>
        </p:txBody>
      </p:sp>
      <p:pic>
        <p:nvPicPr>
          <p:cNvPr id="1025" name="Picture 1">
            <a:extLst>
              <a:ext uri="{FF2B5EF4-FFF2-40B4-BE49-F238E27FC236}">
                <a16:creationId xmlns:a16="http://schemas.microsoft.com/office/drawing/2014/main" id="{BB935F2D-AA46-2E41-B275-63FBA0765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084852"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47 Tucanae, a bright globular cluster in Tucana">
            <a:hlinkClick r:id="rId4"/>
            <a:extLst>
              <a:ext uri="{FF2B5EF4-FFF2-40B4-BE49-F238E27FC236}">
                <a16:creationId xmlns:a16="http://schemas.microsoft.com/office/drawing/2014/main" id="{D691EA15-8F32-9F42-9DA1-E4EEA820F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503" y="1180479"/>
            <a:ext cx="3613697" cy="3391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1BE8A90-88BB-034B-AE08-AB5642F6B65C}"/>
              </a:ext>
            </a:extLst>
          </p:cNvPr>
          <p:cNvSpPr txBox="1"/>
          <p:nvPr/>
        </p:nvSpPr>
        <p:spPr>
          <a:xfrm>
            <a:off x="838200" y="5094982"/>
            <a:ext cx="7506735" cy="107721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M13 in Hercules               47 </a:t>
            </a:r>
            <a:r>
              <a:rPr kumimoji="0" lang="en-US" sz="32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Tuc</a:t>
            </a: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 Tucana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(north)                               (south)</a:t>
            </a:r>
          </a:p>
        </p:txBody>
      </p:sp>
    </p:spTree>
    <p:extLst>
      <p:ext uri="{BB962C8B-B14F-4D97-AF65-F5344CB8AC3E}">
        <p14:creationId xmlns:p14="http://schemas.microsoft.com/office/powerpoint/2010/main" val="22892001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pic>
        <p:nvPicPr>
          <p:cNvPr id="4" name="Picture 3">
            <a:extLst>
              <a:ext uri="{FF2B5EF4-FFF2-40B4-BE49-F238E27FC236}">
                <a16:creationId xmlns:a16="http://schemas.microsoft.com/office/drawing/2014/main" id="{E65D7FA5-CC51-B74E-A7D9-56D0304F5A64}"/>
              </a:ext>
            </a:extLst>
          </p:cNvPr>
          <p:cNvPicPr>
            <a:picLocks noChangeAspect="1"/>
          </p:cNvPicPr>
          <p:nvPr/>
        </p:nvPicPr>
        <p:blipFill>
          <a:blip r:embed="rId3"/>
          <a:stretch>
            <a:fillRect/>
          </a:stretch>
        </p:blipFill>
        <p:spPr>
          <a:xfrm>
            <a:off x="5295392" y="1689100"/>
            <a:ext cx="3263900" cy="3263900"/>
          </a:xfrm>
          <a:prstGeom prst="rect">
            <a:avLst/>
          </a:prstGeom>
        </p:spPr>
      </p:pic>
      <p:pic>
        <p:nvPicPr>
          <p:cNvPr id="9" name="Picture 8">
            <a:extLst>
              <a:ext uri="{FF2B5EF4-FFF2-40B4-BE49-F238E27FC236}">
                <a16:creationId xmlns:a16="http://schemas.microsoft.com/office/drawing/2014/main" id="{8ABD8162-FC5A-BF45-91BC-B28550FF7631}"/>
              </a:ext>
            </a:extLst>
          </p:cNvPr>
          <p:cNvPicPr>
            <a:picLocks noChangeAspect="1"/>
          </p:cNvPicPr>
          <p:nvPr/>
        </p:nvPicPr>
        <p:blipFill>
          <a:blip r:embed="rId4"/>
          <a:stretch>
            <a:fillRect/>
          </a:stretch>
        </p:blipFill>
        <p:spPr>
          <a:xfrm>
            <a:off x="5943588" y="5164507"/>
            <a:ext cx="1981200" cy="130988"/>
          </a:xfrm>
          <a:prstGeom prst="rect">
            <a:avLst/>
          </a:prstGeom>
        </p:spPr>
      </p:pic>
      <p:sp>
        <p:nvSpPr>
          <p:cNvPr id="10" name="Rectangle 9">
            <a:extLst>
              <a:ext uri="{FF2B5EF4-FFF2-40B4-BE49-F238E27FC236}">
                <a16:creationId xmlns:a16="http://schemas.microsoft.com/office/drawing/2014/main" id="{7E894F65-5BA9-114C-A929-9A8249CD60C8}"/>
              </a:ext>
            </a:extLst>
          </p:cNvPr>
          <p:cNvSpPr/>
          <p:nvPr/>
        </p:nvSpPr>
        <p:spPr>
          <a:xfrm>
            <a:off x="6705600" y="5410200"/>
            <a:ext cx="457176"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a:t>
            </a:r>
          </a:p>
        </p:txBody>
      </p:sp>
      <p:sp>
        <p:nvSpPr>
          <p:cNvPr id="11" name="TextBox 10">
            <a:extLst>
              <a:ext uri="{FF2B5EF4-FFF2-40B4-BE49-F238E27FC236}">
                <a16:creationId xmlns:a16="http://schemas.microsoft.com/office/drawing/2014/main" id="{4DA7ABCA-F318-834D-B881-475BC6EFFE0C}"/>
              </a:ext>
            </a:extLst>
          </p:cNvPr>
          <p:cNvSpPr txBox="1"/>
          <p:nvPr/>
        </p:nvSpPr>
        <p:spPr>
          <a:xfrm>
            <a:off x="6234684" y="1261646"/>
            <a:ext cx="13853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 at ~10 kpc</a:t>
            </a:r>
          </a:p>
        </p:txBody>
      </p:sp>
      <p:sp>
        <p:nvSpPr>
          <p:cNvPr id="8" name="Donut 5">
            <a:extLst>
              <a:ext uri="{FF2B5EF4-FFF2-40B4-BE49-F238E27FC236}">
                <a16:creationId xmlns:a16="http://schemas.microsoft.com/office/drawing/2014/main" id="{74B685D6-BCA9-C249-80C5-E94FA911848D}"/>
              </a:ext>
            </a:extLst>
          </p:cNvPr>
          <p:cNvSpPr>
            <a:spLocks/>
          </p:cNvSpPr>
          <p:nvPr/>
        </p:nvSpPr>
        <p:spPr bwMode="auto">
          <a:xfrm rot="5400000" flipV="1">
            <a:off x="6778623" y="3218688"/>
            <a:ext cx="234952" cy="228598"/>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349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F16E4F98-6123-6F48-BE92-2D8A4668422E}"/>
              </a:ext>
            </a:extLst>
          </p:cNvPr>
          <p:cNvSpPr txBox="1"/>
          <p:nvPr/>
        </p:nvSpPr>
        <p:spPr>
          <a:xfrm>
            <a:off x="589466" y="859334"/>
            <a:ext cx="4214359" cy="569386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 is ~15’ across, about 10 kpc away,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 contains about 500,000 stars.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How many stars?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 measure GC total luminosity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 assume a mass function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3. use a mass-luminosity relation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4. get estimate of total # stars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How large is M3 in parsecs?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is the stellar density, assuming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uniformly filled (obviously not true)?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is the stellar density within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half-mass radius of 1 arcmin?</a:t>
            </a:r>
          </a:p>
        </p:txBody>
      </p:sp>
    </p:spTree>
    <p:extLst>
      <p:ext uri="{BB962C8B-B14F-4D97-AF65-F5344CB8AC3E}">
        <p14:creationId xmlns:p14="http://schemas.microsoft.com/office/powerpoint/2010/main" val="914890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20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20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fade">
                                      <p:cBhvr>
                                        <p:cTn id="20" dur="2000"/>
                                        <p:tgtEl>
                                          <p:spTgt spid="1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fade">
                                      <p:cBhvr>
                                        <p:cTn id="25" dur="2000"/>
                                        <p:tgtEl>
                                          <p:spTgt spid="1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fade">
                                      <p:cBhvr>
                                        <p:cTn id="30" dur="2000"/>
                                        <p:tgtEl>
                                          <p:spTgt spid="1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animEffect transition="in" filter="fade">
                                      <p:cBhvr>
                                        <p:cTn id="35" dur="2000"/>
                                        <p:tgtEl>
                                          <p:spTgt spid="1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xEl>
                                              <p:pRg st="10" end="10"/>
                                            </p:txEl>
                                          </p:spTgt>
                                        </p:tgtEl>
                                        <p:attrNameLst>
                                          <p:attrName>style.visibility</p:attrName>
                                        </p:attrNameLst>
                                      </p:cBhvr>
                                      <p:to>
                                        <p:strVal val="visible"/>
                                      </p:to>
                                    </p:set>
                                    <p:animEffect transition="in" filter="fade">
                                      <p:cBhvr>
                                        <p:cTn id="40" dur="2000"/>
                                        <p:tgtEl>
                                          <p:spTgt spid="13">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xEl>
                                              <p:pRg st="13" end="13"/>
                                            </p:txEl>
                                          </p:spTgt>
                                        </p:tgtEl>
                                        <p:attrNameLst>
                                          <p:attrName>style.visibility</p:attrName>
                                        </p:attrNameLst>
                                      </p:cBhvr>
                                      <p:to>
                                        <p:strVal val="visible"/>
                                      </p:to>
                                    </p:set>
                                    <p:animEffect transition="in" filter="fade">
                                      <p:cBhvr>
                                        <p:cTn id="45" dur="2000"/>
                                        <p:tgtEl>
                                          <p:spTgt spid="13">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xEl>
                                              <p:pRg st="14" end="14"/>
                                            </p:txEl>
                                          </p:spTgt>
                                        </p:tgtEl>
                                        <p:attrNameLst>
                                          <p:attrName>style.visibility</p:attrName>
                                        </p:attrNameLst>
                                      </p:cBhvr>
                                      <p:to>
                                        <p:strVal val="visible"/>
                                      </p:to>
                                    </p:set>
                                    <p:animEffect transition="in" filter="fade">
                                      <p:cBhvr>
                                        <p:cTn id="48" dur="2000"/>
                                        <p:tgtEl>
                                          <p:spTgt spid="13">
                                            <p:txEl>
                                              <p:pRg st="14" end="1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0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13">
                                            <p:txEl>
                                              <p:pRg st="17" end="17"/>
                                            </p:txEl>
                                          </p:spTgt>
                                        </p:tgtEl>
                                        <p:attrNameLst>
                                          <p:attrName>style.visibility</p:attrName>
                                        </p:attrNameLst>
                                      </p:cBhvr>
                                      <p:to>
                                        <p:strVal val="visible"/>
                                      </p:to>
                                    </p:set>
                                    <p:animEffect transition="in" filter="fade">
                                      <p:cBhvr>
                                        <p:cTn id="56" dur="2000"/>
                                        <p:tgtEl>
                                          <p:spTgt spid="13">
                                            <p:txEl>
                                              <p:pRg st="17" end="1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xEl>
                                              <p:pRg st="18" end="18"/>
                                            </p:txEl>
                                          </p:spTgt>
                                        </p:tgtEl>
                                        <p:attrNameLst>
                                          <p:attrName>style.visibility</p:attrName>
                                        </p:attrNameLst>
                                      </p:cBhvr>
                                      <p:to>
                                        <p:strVal val="visible"/>
                                      </p:to>
                                    </p:set>
                                    <p:animEffect transition="in" filter="fade">
                                      <p:cBhvr>
                                        <p:cTn id="59" dur="2000"/>
                                        <p:tgtEl>
                                          <p:spTgt spid="1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10243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M3 Globular Fun</a:t>
            </a:r>
          </a:p>
        </p:txBody>
      </p:sp>
      <p:sp>
        <p:nvSpPr>
          <p:cNvPr id="2" name="TextBox 1">
            <a:extLst>
              <a:ext uri="{FF2B5EF4-FFF2-40B4-BE49-F238E27FC236}">
                <a16:creationId xmlns:a16="http://schemas.microsoft.com/office/drawing/2014/main" id="{21BE8A90-88BB-034B-AE08-AB5642F6B65C}"/>
              </a:ext>
            </a:extLst>
          </p:cNvPr>
          <p:cNvSpPr txBox="1"/>
          <p:nvPr/>
        </p:nvSpPr>
        <p:spPr>
          <a:xfrm>
            <a:off x="562668" y="762000"/>
            <a:ext cx="7590732"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 is ~15’ across, about 10 kpc away, and contains about 500,000 stars.</a:t>
            </a:r>
          </a:p>
        </p:txBody>
      </p:sp>
      <p:sp>
        <p:nvSpPr>
          <p:cNvPr id="4" name="TextBox 3">
            <a:extLst>
              <a:ext uri="{FF2B5EF4-FFF2-40B4-BE49-F238E27FC236}">
                <a16:creationId xmlns:a16="http://schemas.microsoft.com/office/drawing/2014/main" id="{F8EC0C26-D6AE-744E-86A5-7C1E7DCD69B4}"/>
              </a:ext>
            </a:extLst>
          </p:cNvPr>
          <p:cNvSpPr txBox="1"/>
          <p:nvPr/>
        </p:nvSpPr>
        <p:spPr>
          <a:xfrm>
            <a:off x="533400" y="1143000"/>
            <a:ext cx="314233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How large is M3 in parsecs?</a:t>
            </a:r>
          </a:p>
        </p:txBody>
      </p:sp>
      <p:sp>
        <p:nvSpPr>
          <p:cNvPr id="6" name="TextBox 5">
            <a:extLst>
              <a:ext uri="{FF2B5EF4-FFF2-40B4-BE49-F238E27FC236}">
                <a16:creationId xmlns:a16="http://schemas.microsoft.com/office/drawing/2014/main" id="{A38B106D-7ADD-984F-A39F-C32583A62A1F}"/>
              </a:ext>
            </a:extLst>
          </p:cNvPr>
          <p:cNvSpPr txBox="1"/>
          <p:nvPr/>
        </p:nvSpPr>
        <p:spPr>
          <a:xfrm>
            <a:off x="928291" y="1524000"/>
            <a:ext cx="7834709"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 arcmin = 900 arcsec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 arcsec at 1 parsec 	= 1 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900 arcsec at 1 parsec 	= 900 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900 arcsec at 10 kpc	= 900 AU x 10</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4</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 9 x 10</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6</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Wingdings" pitchFamily="2" charset="2"/>
              </a:rPr>
              <a:t> 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convert 1 pc / 206265 AU	= 44 pc across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4DBE3C-E048-9D4F-BFEA-7940CB3B02FE}"/>
                  </a:ext>
                </a:extLst>
              </p:cNvPr>
              <p:cNvSpPr txBox="1"/>
              <p:nvPr/>
            </p:nvSpPr>
            <p:spPr>
              <a:xfrm>
                <a:off x="914400" y="3581400"/>
                <a:ext cx="7422929" cy="175900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density = # stars / volume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volume = </a:t>
                </a:r>
                <a14:m>
                  <m:oMath xmlns:m="http://schemas.openxmlformats.org/officeDocument/2006/math">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4</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3</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14:m>
                  <m:oMath xmlns:m="http://schemas.openxmlformats.org/officeDocument/2006/math">
                    <m:r>
                      <a:rPr kumimoji="0" lang="en-US" sz="20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20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2000" b="0"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R</m:t>
                    </m:r>
                    <m:r>
                      <a:rPr kumimoji="0" lang="en-US" sz="2000" b="0" i="0" u="none" strike="noStrike" kern="1200" cap="none" spc="0" normalizeH="0" baseline="3000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oMath>
                </a14:m>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44 pc across implies R = 22 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volume = 45000 pc</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density = 500,000 stars / 45000 pc</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11 stars/pc</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p:txBody>
          </p:sp>
        </mc:Choice>
        <mc:Fallback xmlns="">
          <p:sp>
            <p:nvSpPr>
              <p:cNvPr id="9" name="TextBox 8">
                <a:extLst>
                  <a:ext uri="{FF2B5EF4-FFF2-40B4-BE49-F238E27FC236}">
                    <a16:creationId xmlns:a16="http://schemas.microsoft.com/office/drawing/2014/main" id="{7E4DBE3C-E048-9D4F-BFEA-7940CB3B02FE}"/>
                  </a:ext>
                </a:extLst>
              </p:cNvPr>
              <p:cNvSpPr txBox="1">
                <a:spLocks noRot="1" noChangeAspect="1" noMove="1" noResize="1" noEditPoints="1" noAdjustHandles="1" noChangeArrowheads="1" noChangeShapeType="1" noTextEdit="1"/>
              </p:cNvSpPr>
              <p:nvPr/>
            </p:nvSpPr>
            <p:spPr>
              <a:xfrm>
                <a:off x="914400" y="3581400"/>
                <a:ext cx="7422929" cy="1759008"/>
              </a:xfrm>
              <a:prstGeom prst="rect">
                <a:avLst/>
              </a:prstGeom>
              <a:blipFill>
                <a:blip r:embed="rId3"/>
                <a:stretch>
                  <a:fillRect l="-855" t="-2158" b="-5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20B24BA-C981-8649-9508-FC3FC0D08CE3}"/>
              </a:ext>
            </a:extLst>
          </p:cNvPr>
          <p:cNvSpPr txBox="1"/>
          <p:nvPr/>
        </p:nvSpPr>
        <p:spPr>
          <a:xfrm>
            <a:off x="533400" y="3200400"/>
            <a:ext cx="7717434"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is the stellar density, assuming uniformly filled (obviously not true)?</a:t>
            </a:r>
          </a:p>
        </p:txBody>
      </p:sp>
      <p:sp>
        <p:nvSpPr>
          <p:cNvPr id="3" name="Rectangle 2">
            <a:extLst>
              <a:ext uri="{FF2B5EF4-FFF2-40B4-BE49-F238E27FC236}">
                <a16:creationId xmlns:a16="http://schemas.microsoft.com/office/drawing/2014/main" id="{E0BE2DC7-1F70-2445-B735-9A75FDFD9E52}"/>
              </a:ext>
            </a:extLst>
          </p:cNvPr>
          <p:cNvSpPr/>
          <p:nvPr/>
        </p:nvSpPr>
        <p:spPr>
          <a:xfrm>
            <a:off x="599336" y="5467290"/>
            <a:ext cx="7651498"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is the stellar density within the half-mass radius of 1 arcmin?</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70E51AC-B6DA-724B-BE5C-2B66E03680CA}"/>
                  </a:ext>
                </a:extLst>
              </p:cNvPr>
              <p:cNvSpPr/>
              <p:nvPr/>
            </p:nvSpPr>
            <p:spPr>
              <a:xfrm>
                <a:off x="929931" y="5926723"/>
                <a:ext cx="7987187" cy="52822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density = 250,000 stars / (</a:t>
                </a:r>
                <a14:m>
                  <m:oMath xmlns:m="http://schemas.openxmlformats.org/officeDocument/2006/math">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4</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3</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14:m>
                  <m:oMath xmlns:m="http://schemas.openxmlformats.org/officeDocument/2006/math">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000" b="0" i="0"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44</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rPr>
                          <m:t>15</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m:t>
                    </m:r>
                    <m:r>
                      <a:rPr kumimoji="0" lang="en-US" sz="2000" b="0" i="0" u="none" strike="noStrike" kern="1200" cap="none" spc="0" normalizeH="0" baseline="30000" noProof="0" dirty="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oMath>
                </a14:m>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pc</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2000 stars/pc</a:t>
                </a:r>
                <a:r>
                  <a:rPr kumimoji="0" 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in R = 3 pc sphere!</a:t>
                </a:r>
                <a:endParaRPr kumimoji="0" lang="en-US" sz="20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470E51AC-B6DA-724B-BE5C-2B66E03680CA}"/>
                  </a:ext>
                </a:extLst>
              </p:cNvPr>
              <p:cNvSpPr>
                <a:spLocks noRot="1" noChangeAspect="1" noMove="1" noResize="1" noEditPoints="1" noAdjustHandles="1" noChangeArrowheads="1" noChangeShapeType="1" noTextEdit="1"/>
              </p:cNvSpPr>
              <p:nvPr/>
            </p:nvSpPr>
            <p:spPr>
              <a:xfrm>
                <a:off x="929931" y="5926723"/>
                <a:ext cx="7987187" cy="528222"/>
              </a:xfrm>
              <a:prstGeom prst="rect">
                <a:avLst/>
              </a:prstGeom>
              <a:blipFill>
                <a:blip r:embed="rId4"/>
                <a:stretch>
                  <a:fillRect l="-794" b="-6977"/>
                </a:stretch>
              </a:blipFill>
            </p:spPr>
            <p:txBody>
              <a:bodyPr/>
              <a:lstStyle/>
              <a:p>
                <a:r>
                  <a:rPr lang="en-US">
                    <a:noFill/>
                  </a:rPr>
                  <a:t> </a:t>
                </a:r>
              </a:p>
            </p:txBody>
          </p:sp>
        </mc:Fallback>
      </mc:AlternateContent>
    </p:spTree>
    <p:extLst>
      <p:ext uri="{BB962C8B-B14F-4D97-AF65-F5344CB8AC3E}">
        <p14:creationId xmlns:p14="http://schemas.microsoft.com/office/powerpoint/2010/main" val="915404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2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20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fade">
                                      <p:cBhvr>
                                        <p:cTn id="52" dur="20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fade">
                                      <p:cBhvr>
                                        <p:cTn id="57" dur="2000"/>
                                        <p:tgtEl>
                                          <p:spTgt spid="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20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sp>
        <p:nvSpPr>
          <p:cNvPr id="6" name="TextBox 5">
            <a:extLst>
              <a:ext uri="{FF2B5EF4-FFF2-40B4-BE49-F238E27FC236}">
                <a16:creationId xmlns:a16="http://schemas.microsoft.com/office/drawing/2014/main" id="{6638BC91-AB71-4C4A-A474-448D77E103BD}"/>
              </a:ext>
            </a:extLst>
          </p:cNvPr>
          <p:cNvSpPr txBox="1"/>
          <p:nvPr/>
        </p:nvSpPr>
        <p:spPr>
          <a:xfrm>
            <a:off x="0" y="5308937"/>
            <a:ext cx="9144000"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alf</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-light radius often used to characterize GCs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nearby GCs have larger radii (duh), but ~all have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t>
            </a:r>
            <a:r>
              <a:rPr kumimoji="0" lang="en-US" sz="2000" b="0" i="0" u="none" strike="noStrike" kern="1200" cap="none" spc="0" normalizeH="0" baseline="-2500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hl</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&gt; </a:t>
            </a:r>
            <a:r>
              <a:rPr lang="en-US" sz="2000" noProof="0" dirty="0">
                <a:solidFill>
                  <a:srgbClr val="FFFF00"/>
                </a:solidFill>
                <a:latin typeface="Times New Roman" panose="02020603050405020304" pitchFamily="18" charset="0"/>
                <a:cs typeface="Times New Roman" panose="02020603050405020304" pitchFamily="18" charset="0"/>
              </a:rPr>
              <a:t>20</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arcsec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from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t>
            </a:r>
            <a:r>
              <a:rPr kumimoji="0" lang="en-US" sz="2000" b="0" i="0" u="none" strike="noStrike" kern="1200" cap="none" spc="0" normalizeH="0" baseline="-2500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hl</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and distance …derive effective radii R</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p:txBody>
      </p:sp>
      <p:pic>
        <p:nvPicPr>
          <p:cNvPr id="3" name="Picture 2">
            <a:extLst>
              <a:ext uri="{FF2B5EF4-FFF2-40B4-BE49-F238E27FC236}">
                <a16:creationId xmlns:a16="http://schemas.microsoft.com/office/drawing/2014/main" id="{89B0F20B-0E7F-424A-B7C2-15A62FB550A0}"/>
              </a:ext>
            </a:extLst>
          </p:cNvPr>
          <p:cNvPicPr>
            <a:picLocks noChangeAspect="1"/>
          </p:cNvPicPr>
          <p:nvPr/>
        </p:nvPicPr>
        <p:blipFill>
          <a:blip r:embed="rId3"/>
          <a:stretch>
            <a:fillRect/>
          </a:stretch>
        </p:blipFill>
        <p:spPr>
          <a:xfrm>
            <a:off x="304800" y="1010321"/>
            <a:ext cx="3275462" cy="3428999"/>
          </a:xfrm>
          <a:prstGeom prst="rect">
            <a:avLst/>
          </a:prstGeom>
        </p:spPr>
      </p:pic>
      <p:pic>
        <p:nvPicPr>
          <p:cNvPr id="7" name="Picture 6" descr="Chart, scatter chart&#10;&#10;Description automatically generated">
            <a:extLst>
              <a:ext uri="{FF2B5EF4-FFF2-40B4-BE49-F238E27FC236}">
                <a16:creationId xmlns:a16="http://schemas.microsoft.com/office/drawing/2014/main" id="{50E28CCD-2AB1-6642-9A04-7D1BA6C37670}"/>
              </a:ext>
            </a:extLst>
          </p:cNvPr>
          <p:cNvPicPr>
            <a:picLocks noChangeAspect="1"/>
          </p:cNvPicPr>
          <p:nvPr/>
        </p:nvPicPr>
        <p:blipFill>
          <a:blip r:embed="rId4"/>
          <a:stretch>
            <a:fillRect/>
          </a:stretch>
        </p:blipFill>
        <p:spPr>
          <a:xfrm>
            <a:off x="3886200" y="1010320"/>
            <a:ext cx="4990723" cy="3429000"/>
          </a:xfrm>
          <a:prstGeom prst="rect">
            <a:avLst/>
          </a:prstGeom>
        </p:spPr>
      </p:pic>
      <p:pic>
        <p:nvPicPr>
          <p:cNvPr id="11" name="Picture 10" descr="Chart, scatter chart&#10;&#10;Description automatically generated">
            <a:extLst>
              <a:ext uri="{FF2B5EF4-FFF2-40B4-BE49-F238E27FC236}">
                <a16:creationId xmlns:a16="http://schemas.microsoft.com/office/drawing/2014/main" id="{282E3C16-11DC-FF48-99AC-745E7F4FEDCA}"/>
              </a:ext>
            </a:extLst>
          </p:cNvPr>
          <p:cNvPicPr>
            <a:picLocks noChangeAspect="1"/>
          </p:cNvPicPr>
          <p:nvPr/>
        </p:nvPicPr>
        <p:blipFill>
          <a:blip r:embed="rId5"/>
          <a:stretch>
            <a:fillRect/>
          </a:stretch>
        </p:blipFill>
        <p:spPr>
          <a:xfrm>
            <a:off x="3886199" y="990600"/>
            <a:ext cx="4990723" cy="3429000"/>
          </a:xfrm>
          <a:prstGeom prst="rect">
            <a:avLst/>
          </a:prstGeom>
        </p:spPr>
      </p:pic>
    </p:spTree>
    <p:extLst>
      <p:ext uri="{BB962C8B-B14F-4D97-AF65-F5344CB8AC3E}">
        <p14:creationId xmlns:p14="http://schemas.microsoft.com/office/powerpoint/2010/main" val="2605834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pic>
        <p:nvPicPr>
          <p:cNvPr id="4" name="Picture 3" descr="Chart, scatter chart&#10;&#10;Description automatically generated">
            <a:extLst>
              <a:ext uri="{FF2B5EF4-FFF2-40B4-BE49-F238E27FC236}">
                <a16:creationId xmlns:a16="http://schemas.microsoft.com/office/drawing/2014/main" id="{BEE3D82A-5614-9A4C-8D35-748F775FAE71}"/>
              </a:ext>
            </a:extLst>
          </p:cNvPr>
          <p:cNvPicPr>
            <a:picLocks noChangeAspect="1"/>
          </p:cNvPicPr>
          <p:nvPr/>
        </p:nvPicPr>
        <p:blipFill>
          <a:blip r:embed="rId3"/>
          <a:stretch>
            <a:fillRect/>
          </a:stretch>
        </p:blipFill>
        <p:spPr>
          <a:xfrm>
            <a:off x="1219200" y="809714"/>
            <a:ext cx="6477000" cy="4676746"/>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638BC91-AB71-4C4A-A474-448D77E103BD}"/>
                  </a:ext>
                </a:extLst>
              </p:cNvPr>
              <p:cNvSpPr txBox="1"/>
              <p:nvPr/>
            </p:nvSpPr>
            <p:spPr>
              <a:xfrm>
                <a:off x="0" y="5715000"/>
                <a:ext cx="9144000" cy="1015663"/>
              </a:xfrm>
              <a:prstGeom prst="rect">
                <a:avLst/>
              </a:prstGeom>
              <a:noFill/>
            </p:spPr>
            <p:txBody>
              <a:bodyPr wrap="square" rtlCol="0">
                <a:spAutoFit/>
              </a:bodyPr>
              <a:lstStyle/>
              <a:p>
                <a:pPr algn="ctr">
                  <a:defRPr/>
                </a:pPr>
                <a:r>
                  <a:rPr lang="en-US" sz="2000" dirty="0">
                    <a:solidFill>
                      <a:srgbClr val="FFFF00"/>
                    </a:solidFill>
                    <a:latin typeface="Times New Roman" panose="02020603050405020304" pitchFamily="18" charset="0"/>
                    <a:cs typeface="Times New Roman" panose="02020603050405020304" pitchFamily="18" charset="0"/>
                  </a:rPr>
                  <a:t>most GCs have R</a:t>
                </a:r>
                <a:r>
                  <a:rPr lang="en-US" sz="2000" baseline="-25000" dirty="0">
                    <a:solidFill>
                      <a:srgbClr val="FFFF00"/>
                    </a:solidFill>
                    <a:latin typeface="Times New Roman" panose="02020603050405020304" pitchFamily="18" charset="0"/>
                    <a:cs typeface="Times New Roman" panose="02020603050405020304" pitchFamily="18" charset="0"/>
                  </a:rPr>
                  <a:t>e</a:t>
                </a:r>
                <a:r>
                  <a:rPr lang="en-US" sz="2000" dirty="0">
                    <a:solidFill>
                      <a:srgbClr val="FFFF00"/>
                    </a:solidFill>
                    <a:latin typeface="Times New Roman" panose="02020603050405020304" pitchFamily="18" charset="0"/>
                    <a:cs typeface="Times New Roman" panose="02020603050405020304" pitchFamily="18" charset="0"/>
                  </a:rPr>
                  <a:t> ~ 1</a:t>
                </a:r>
                <a14:m>
                  <m:oMath xmlns:m="http://schemas.openxmlformats.org/officeDocument/2006/math">
                    <m:r>
                      <a:rPr lang="en-US" sz="2000"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solidFill>
                      <a:srgbClr val="FFFF00"/>
                    </a:solidFill>
                    <a:latin typeface="Times New Roman" panose="02020603050405020304" pitchFamily="18" charset="0"/>
                    <a:cs typeface="Times New Roman" panose="02020603050405020304" pitchFamily="18" charset="0"/>
                  </a:rPr>
                  <a:t>5 pc</a:t>
                </a:r>
                <a:endParaRPr lang="en-US" sz="2000" baseline="30000" dirty="0">
                  <a:solidFill>
                    <a:srgbClr val="FFFF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noProof="0" dirty="0">
                    <a:solidFill>
                      <a:srgbClr val="FFFF00"/>
                    </a:solidFill>
                    <a:latin typeface="Times New Roman" panose="02020603050405020304" pitchFamily="18" charset="0"/>
                    <a:cs typeface="Times New Roman" panose="02020603050405020304" pitchFamily="18" charset="0"/>
                  </a:rPr>
                  <a:t>larger</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clusters have higher central densities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compare: solar neighborhood 373 stars within 10 pc … density is ~0.1 stars/pc</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p>
            </p:txBody>
          </p:sp>
        </mc:Choice>
        <mc:Fallback>
          <p:sp>
            <p:nvSpPr>
              <p:cNvPr id="6" name="TextBox 5">
                <a:extLst>
                  <a:ext uri="{FF2B5EF4-FFF2-40B4-BE49-F238E27FC236}">
                    <a16:creationId xmlns:a16="http://schemas.microsoft.com/office/drawing/2014/main" id="{6638BC91-AB71-4C4A-A474-448D77E103BD}"/>
                  </a:ext>
                </a:extLst>
              </p:cNvPr>
              <p:cNvSpPr txBox="1">
                <a:spLocks noRot="1" noChangeAspect="1" noMove="1" noResize="1" noEditPoints="1" noAdjustHandles="1" noChangeArrowheads="1" noChangeShapeType="1" noTextEdit="1"/>
              </p:cNvSpPr>
              <p:nvPr/>
            </p:nvSpPr>
            <p:spPr>
              <a:xfrm>
                <a:off x="0" y="5715000"/>
                <a:ext cx="9144000" cy="1015663"/>
              </a:xfrm>
              <a:prstGeom prst="rect">
                <a:avLst/>
              </a:prstGeom>
              <a:blipFill>
                <a:blip r:embed="rId4"/>
                <a:stretch>
                  <a:fillRect t="-3750" b="-10000"/>
                </a:stretch>
              </a:blipFill>
            </p:spPr>
            <p:txBody>
              <a:bodyPr/>
              <a:lstStyle/>
              <a:p>
                <a:r>
                  <a:rPr lang="en-US">
                    <a:noFill/>
                  </a:rPr>
                  <a:t> </a:t>
                </a:r>
              </a:p>
            </p:txBody>
          </p:sp>
        </mc:Fallback>
      </mc:AlternateContent>
      <p:sp>
        <p:nvSpPr>
          <p:cNvPr id="8" name="Donut 5">
            <a:extLst>
              <a:ext uri="{FF2B5EF4-FFF2-40B4-BE49-F238E27FC236}">
                <a16:creationId xmlns:a16="http://schemas.microsoft.com/office/drawing/2014/main" id="{80A50F60-C07F-DC44-ABB0-218D67AD2C5F}"/>
              </a:ext>
            </a:extLst>
          </p:cNvPr>
          <p:cNvSpPr>
            <a:spLocks/>
          </p:cNvSpPr>
          <p:nvPr/>
        </p:nvSpPr>
        <p:spPr bwMode="auto">
          <a:xfrm rot="5400000" flipV="1">
            <a:off x="3425823" y="2130425"/>
            <a:ext cx="234952" cy="228598"/>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349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Donut 5">
            <a:extLst>
              <a:ext uri="{FF2B5EF4-FFF2-40B4-BE49-F238E27FC236}">
                <a16:creationId xmlns:a16="http://schemas.microsoft.com/office/drawing/2014/main" id="{D952C538-D1E3-4767-17CE-1BE751F9131F}"/>
              </a:ext>
            </a:extLst>
          </p:cNvPr>
          <p:cNvSpPr>
            <a:spLocks/>
          </p:cNvSpPr>
          <p:nvPr/>
        </p:nvSpPr>
        <p:spPr bwMode="auto">
          <a:xfrm rot="5400000" flipV="1">
            <a:off x="6550023" y="5184777"/>
            <a:ext cx="234952" cy="228598"/>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chemeClr val="bg1">
              <a:lumMod val="60000"/>
              <a:lumOff val="40000"/>
            </a:schemeClr>
          </a:solidFill>
          <a:ln w="34925" cap="flat" cmpd="sng">
            <a:solidFill>
              <a:schemeClr val="bg1">
                <a:lumMod val="60000"/>
                <a:lumOff val="40000"/>
              </a:schemeClr>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99"/>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C0FFD653-8D7B-9FF1-0E16-97F5253C31D5}"/>
              </a:ext>
            </a:extLst>
          </p:cNvPr>
          <p:cNvSpPr txBox="1"/>
          <p:nvPr/>
        </p:nvSpPr>
        <p:spPr>
          <a:xfrm>
            <a:off x="3574343" y="1788694"/>
            <a:ext cx="48122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M3</a:t>
            </a:r>
          </a:p>
        </p:txBody>
      </p:sp>
      <p:sp>
        <p:nvSpPr>
          <p:cNvPr id="5" name="TextBox 4">
            <a:extLst>
              <a:ext uri="{FF2B5EF4-FFF2-40B4-BE49-F238E27FC236}">
                <a16:creationId xmlns:a16="http://schemas.microsoft.com/office/drawing/2014/main" id="{A6405F05-3A31-DA75-D889-2C6E13EEBCE8}"/>
              </a:ext>
            </a:extLst>
          </p:cNvPr>
          <p:cNvSpPr txBox="1"/>
          <p:nvPr/>
        </p:nvSpPr>
        <p:spPr>
          <a:xfrm>
            <a:off x="6793043" y="5147906"/>
            <a:ext cx="44595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SN</a:t>
            </a:r>
          </a:p>
        </p:txBody>
      </p:sp>
    </p:spTree>
    <p:extLst>
      <p:ext uri="{BB962C8B-B14F-4D97-AF65-F5344CB8AC3E}">
        <p14:creationId xmlns:p14="http://schemas.microsoft.com/office/powerpoint/2010/main" val="2344266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sp>
        <p:nvSpPr>
          <p:cNvPr id="6" name="TextBox 5">
            <a:extLst>
              <a:ext uri="{FF2B5EF4-FFF2-40B4-BE49-F238E27FC236}">
                <a16:creationId xmlns:a16="http://schemas.microsoft.com/office/drawing/2014/main" id="{6638BC91-AB71-4C4A-A474-448D77E103BD}"/>
              </a:ext>
            </a:extLst>
          </p:cNvPr>
          <p:cNvSpPr txBox="1"/>
          <p:nvPr/>
        </p:nvSpPr>
        <p:spPr>
          <a:xfrm>
            <a:off x="0" y="5921514"/>
            <a:ext cx="91440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 size related to distance from Galactic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small/dense clusters survive larger tidal forces … or have been stripped</a:t>
            </a:r>
          </a:p>
        </p:txBody>
      </p:sp>
      <p:pic>
        <p:nvPicPr>
          <p:cNvPr id="4" name="Picture 3" descr="Chart, scatter chart&#10;&#10;Description automatically generated">
            <a:extLst>
              <a:ext uri="{FF2B5EF4-FFF2-40B4-BE49-F238E27FC236}">
                <a16:creationId xmlns:a16="http://schemas.microsoft.com/office/drawing/2014/main" id="{032BF012-27AD-534E-8573-923A7E9E4FB5}"/>
              </a:ext>
            </a:extLst>
          </p:cNvPr>
          <p:cNvPicPr>
            <a:picLocks noChangeAspect="1"/>
          </p:cNvPicPr>
          <p:nvPr/>
        </p:nvPicPr>
        <p:blipFill>
          <a:blip r:embed="rId3"/>
          <a:stretch>
            <a:fillRect/>
          </a:stretch>
        </p:blipFill>
        <p:spPr>
          <a:xfrm>
            <a:off x="1664367" y="838200"/>
            <a:ext cx="5803233" cy="4940094"/>
          </a:xfrm>
          <a:prstGeom prst="rect">
            <a:avLst/>
          </a:prstGeom>
        </p:spPr>
      </p:pic>
    </p:spTree>
    <p:extLst>
      <p:ext uri="{BB962C8B-B14F-4D97-AF65-F5344CB8AC3E}">
        <p14:creationId xmlns:p14="http://schemas.microsoft.com/office/powerpoint/2010/main" val="965874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24079</TotalTime>
  <Words>1344</Words>
  <Application>Microsoft Macintosh PowerPoint</Application>
  <PresentationFormat>On-screen Show (4:3)</PresentationFormat>
  <Paragraphs>262</Paragraphs>
  <Slides>24</Slides>
  <Notes>24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Aharoni</vt:lpstr>
      <vt:lpstr>Arial</vt:lpstr>
      <vt:lpstr>Cambria Math</vt:lpstr>
      <vt:lpstr>Times New Roman</vt:lpstr>
      <vt:lpstr>3_Default Design</vt:lpstr>
      <vt:lpstr>4_Default Design</vt:lpstr>
      <vt:lpstr>11_Default Design</vt:lpstr>
      <vt:lpstr>PowerPoint Presentation</vt:lpstr>
      <vt:lpstr>Assignments</vt:lpstr>
      <vt:lpstr>Facilities/Mentoring/Data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1462</cp:revision>
  <cp:lastPrinted>2020-02-11T04:43:19Z</cp:lastPrinted>
  <dcterms:created xsi:type="dcterms:W3CDTF">2013-03-14T16:04:26Z</dcterms:created>
  <dcterms:modified xsi:type="dcterms:W3CDTF">2026-04-02T16:46:51Z</dcterms:modified>
</cp:coreProperties>
</file>