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6599" r:id="rId1"/>
    <p:sldMasterId id="2147486683" r:id="rId2"/>
    <p:sldMasterId id="2147486695" r:id="rId3"/>
  </p:sldMasterIdLst>
  <p:notesMasterIdLst>
    <p:notesMasterId r:id="rId34"/>
  </p:notesMasterIdLst>
  <p:sldIdLst>
    <p:sldId id="1127" r:id="rId4"/>
    <p:sldId id="1137" r:id="rId5"/>
    <p:sldId id="1128" r:id="rId6"/>
    <p:sldId id="1105" r:id="rId7"/>
    <p:sldId id="1115" r:id="rId8"/>
    <p:sldId id="1126" r:id="rId9"/>
    <p:sldId id="1114" r:id="rId10"/>
    <p:sldId id="1135" r:id="rId11"/>
    <p:sldId id="1136" r:id="rId12"/>
    <p:sldId id="1107" r:id="rId13"/>
    <p:sldId id="1108" r:id="rId14"/>
    <p:sldId id="1104" r:id="rId15"/>
    <p:sldId id="1116" r:id="rId16"/>
    <p:sldId id="1110" r:id="rId17"/>
    <p:sldId id="1113" r:id="rId18"/>
    <p:sldId id="1111" r:id="rId19"/>
    <p:sldId id="1112" r:id="rId20"/>
    <p:sldId id="1109" r:id="rId21"/>
    <p:sldId id="1134" r:id="rId22"/>
    <p:sldId id="1119" r:id="rId23"/>
    <p:sldId id="1120" r:id="rId24"/>
    <p:sldId id="1132" r:id="rId25"/>
    <p:sldId id="1121" r:id="rId26"/>
    <p:sldId id="1122" r:id="rId27"/>
    <p:sldId id="1131" r:id="rId28"/>
    <p:sldId id="1129" r:id="rId29"/>
    <p:sldId id="1123" r:id="rId30"/>
    <p:sldId id="1080" r:id="rId31"/>
    <p:sldId id="1118" r:id="rId32"/>
    <p:sldId id="1053" r:id="rId33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sz="16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sz="16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sz="16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sz="16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000000"/>
    <a:srgbClr val="FFFB23"/>
    <a:srgbClr val="F8FF0E"/>
    <a:srgbClr val="FFE61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420"/>
    <p:restoredTop sz="85775"/>
  </p:normalViewPr>
  <p:slideViewPr>
    <p:cSldViewPr>
      <p:cViewPr varScale="1">
        <p:scale>
          <a:sx n="105" d="100"/>
          <a:sy n="105" d="100"/>
        </p:scale>
        <p:origin x="1816" y="184"/>
      </p:cViewPr>
      <p:guideLst>
        <p:guide orient="horz" pos="2160"/>
        <p:guide pos="2880"/>
      </p:guideLst>
    </p:cSldViewPr>
  </p:slideViewPr>
  <p:outlineViewPr>
    <p:cViewPr>
      <p:scale>
        <a:sx n="25" d="100"/>
        <a:sy n="25" d="100"/>
      </p:scale>
      <p:origin x="0" y="696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presProps" Target="presProps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Rectangle 2">
            <a:extLst>
              <a:ext uri="{FF2B5EF4-FFF2-40B4-BE49-F238E27FC236}">
                <a16:creationId xmlns:a16="http://schemas.microsoft.com/office/drawing/2014/main" id="{74CCE908-9E57-9F46-B945-A529FEA8F6A2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3363" name="Rectangle 3">
            <a:extLst>
              <a:ext uri="{FF2B5EF4-FFF2-40B4-BE49-F238E27FC236}">
                <a16:creationId xmlns:a16="http://schemas.microsoft.com/office/drawing/2014/main" id="{8B4CA573-7F5D-244E-B8BD-F3488CBF32E9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2468" name="Rectangle 4">
            <a:extLst>
              <a:ext uri="{FF2B5EF4-FFF2-40B4-BE49-F238E27FC236}">
                <a16:creationId xmlns:a16="http://schemas.microsoft.com/office/drawing/2014/main" id="{0313610C-FE22-5F47-84FF-7EBAB3189ECC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3365" name="Rectangle 5">
            <a:extLst>
              <a:ext uri="{FF2B5EF4-FFF2-40B4-BE49-F238E27FC236}">
                <a16:creationId xmlns:a16="http://schemas.microsoft.com/office/drawing/2014/main" id="{5AE2FF73-140F-FA49-9F00-A77C433A4E0F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43366" name="Rectangle 6">
            <a:extLst>
              <a:ext uri="{FF2B5EF4-FFF2-40B4-BE49-F238E27FC236}">
                <a16:creationId xmlns:a16="http://schemas.microsoft.com/office/drawing/2014/main" id="{38D46C80-C9CB-7A4F-92DC-D02EB4C4FA92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3367" name="Rectangle 7">
            <a:extLst>
              <a:ext uri="{FF2B5EF4-FFF2-40B4-BE49-F238E27FC236}">
                <a16:creationId xmlns:a16="http://schemas.microsoft.com/office/drawing/2014/main" id="{23114B22-CD3C-7C4F-8ED2-8F9CBFFAC32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DBCB26BD-9394-7E42-A60C-D8399D107D5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Rectangle 7">
            <a:extLst>
              <a:ext uri="{FF2B5EF4-FFF2-40B4-BE49-F238E27FC236}">
                <a16:creationId xmlns:a16="http://schemas.microsoft.com/office/drawing/2014/main" id="{73207B3B-8635-3A43-AB25-486F7A44BCA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529E746-850A-2D47-BD32-7B519272E67E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76802" name="Rectangle 2">
            <a:extLst>
              <a:ext uri="{FF2B5EF4-FFF2-40B4-BE49-F238E27FC236}">
                <a16:creationId xmlns:a16="http://schemas.microsoft.com/office/drawing/2014/main" id="{F9F69A78-BA2E-EA41-BE72-5B9080F7B03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3" name="Rectangle 3">
            <a:extLst>
              <a:ext uri="{FF2B5EF4-FFF2-40B4-BE49-F238E27FC236}">
                <a16:creationId xmlns:a16="http://schemas.microsoft.com/office/drawing/2014/main" id="{FD7C532E-180A-B540-BDE2-BA2FE6DCA70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 dirty="0">
                <a:latin typeface="Arial" panose="020B0604020202020204" pitchFamily="34" charset="0"/>
                <a:ea typeface="ＭＳ Ｐゴシック" panose="020B0600070205080204" pitchFamily="34" charset="-128"/>
              </a:rPr>
              <a:t>This would be ~60 min without finishing globular cluster lecture </a:t>
            </a:r>
            <a:r>
              <a:rPr lang="en-US" altLang="en-US">
                <a:latin typeface="Arial" panose="020B0604020202020204" pitchFamily="34" charset="0"/>
                <a:ea typeface="ＭＳ Ｐゴシック" panose="020B0600070205080204" pitchFamily="34" charset="-128"/>
              </a:rPr>
              <a:t>to start.</a:t>
            </a:r>
            <a:endParaRPr lang="en-US" altLang="en-US" dirty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63144757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Rectangle 7">
            <a:extLst>
              <a:ext uri="{FF2B5EF4-FFF2-40B4-BE49-F238E27FC236}">
                <a16:creationId xmlns:a16="http://schemas.microsoft.com/office/drawing/2014/main" id="{73207B3B-8635-3A43-AB25-486F7A44BCA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529E746-850A-2D47-BD32-7B519272E67E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76802" name="Rectangle 2">
            <a:extLst>
              <a:ext uri="{FF2B5EF4-FFF2-40B4-BE49-F238E27FC236}">
                <a16:creationId xmlns:a16="http://schemas.microsoft.com/office/drawing/2014/main" id="{F9F69A78-BA2E-EA41-BE72-5B9080F7B03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3" name="Rectangle 3">
            <a:extLst>
              <a:ext uri="{FF2B5EF4-FFF2-40B4-BE49-F238E27FC236}">
                <a16:creationId xmlns:a16="http://schemas.microsoft.com/office/drawing/2014/main" id="{FD7C532E-180A-B540-BDE2-BA2FE6DCA70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 dirty="0">
                <a:latin typeface="Arial" panose="020B0604020202020204" pitchFamily="34" charset="0"/>
                <a:ea typeface="ＭＳ Ｐゴシック" panose="020B0600070205080204" pitchFamily="34" charset="-128"/>
              </a:rPr>
              <a:t>Vega shows Balmer jump … caused by electrons being completely ionized directly from the second energy level of H, creating a continuum of absorption at shorter wavelengths</a:t>
            </a:r>
          </a:p>
        </p:txBody>
      </p:sp>
    </p:spTree>
    <p:extLst>
      <p:ext uri="{BB962C8B-B14F-4D97-AF65-F5344CB8AC3E}">
        <p14:creationId xmlns:p14="http://schemas.microsoft.com/office/powerpoint/2010/main" val="29171413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Rectangle 7">
            <a:extLst>
              <a:ext uri="{FF2B5EF4-FFF2-40B4-BE49-F238E27FC236}">
                <a16:creationId xmlns:a16="http://schemas.microsoft.com/office/drawing/2014/main" id="{73207B3B-8635-3A43-AB25-486F7A44BCA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529E746-850A-2D47-BD32-7B519272E67E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76802" name="Rectangle 2">
            <a:extLst>
              <a:ext uri="{FF2B5EF4-FFF2-40B4-BE49-F238E27FC236}">
                <a16:creationId xmlns:a16="http://schemas.microsoft.com/office/drawing/2014/main" id="{F9F69A78-BA2E-EA41-BE72-5B9080F7B03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3" name="Rectangle 3">
            <a:extLst>
              <a:ext uri="{FF2B5EF4-FFF2-40B4-BE49-F238E27FC236}">
                <a16:creationId xmlns:a16="http://schemas.microsoft.com/office/drawing/2014/main" id="{FD7C532E-180A-B540-BDE2-BA2FE6DCA70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 dirty="0">
                <a:latin typeface="Arial" panose="020B0604020202020204" pitchFamily="34" charset="0"/>
                <a:ea typeface="ＭＳ Ｐゴシック" panose="020B0600070205080204" pitchFamily="34" charset="-128"/>
              </a:rPr>
              <a:t>SEGUE1 and 2 got spectroscopy via plates/fibers on ~350,000 stars to study stars in the disk, halo, and streams (not bulge).</a:t>
            </a:r>
          </a:p>
          <a:p>
            <a:pPr eaLnBrk="1" hangingPunct="1"/>
            <a:r>
              <a:rPr lang="en-US" altLang="en-US" dirty="0">
                <a:latin typeface="Arial" panose="020B0604020202020204" pitchFamily="34" charset="0"/>
                <a:ea typeface="ＭＳ Ｐゴシック" panose="020B0600070205080204" pitchFamily="34" charset="-128"/>
              </a:rPr>
              <a:t>Yellow dots are NGP and SGP.</a:t>
            </a:r>
          </a:p>
        </p:txBody>
      </p:sp>
    </p:spTree>
    <p:extLst>
      <p:ext uri="{BB962C8B-B14F-4D97-AF65-F5344CB8AC3E}">
        <p14:creationId xmlns:p14="http://schemas.microsoft.com/office/powerpoint/2010/main" val="301692184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Rectangle 7">
            <a:extLst>
              <a:ext uri="{FF2B5EF4-FFF2-40B4-BE49-F238E27FC236}">
                <a16:creationId xmlns:a16="http://schemas.microsoft.com/office/drawing/2014/main" id="{73207B3B-8635-3A43-AB25-486F7A44BCA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529E746-850A-2D47-BD32-7B519272E67E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76802" name="Rectangle 2">
            <a:extLst>
              <a:ext uri="{FF2B5EF4-FFF2-40B4-BE49-F238E27FC236}">
                <a16:creationId xmlns:a16="http://schemas.microsoft.com/office/drawing/2014/main" id="{F9F69A78-BA2E-EA41-BE72-5B9080F7B03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3" name="Rectangle 3">
            <a:extLst>
              <a:ext uri="{FF2B5EF4-FFF2-40B4-BE49-F238E27FC236}">
                <a16:creationId xmlns:a16="http://schemas.microsoft.com/office/drawing/2014/main" id="{FD7C532E-180A-B540-BDE2-BA2FE6DCA70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 dirty="0">
                <a:latin typeface="Arial" panose="020B0604020202020204" pitchFamily="34" charset="0"/>
                <a:ea typeface="ＭＳ Ｐゴシック" panose="020B0600070205080204" pitchFamily="34" charset="-128"/>
              </a:rPr>
              <a:t>top/bottom … different colored stars</a:t>
            </a:r>
          </a:p>
          <a:p>
            <a:pPr eaLnBrk="1" hangingPunct="1"/>
            <a:r>
              <a:rPr lang="en-US" altLang="en-US" dirty="0">
                <a:latin typeface="Arial" panose="020B0604020202020204" pitchFamily="34" charset="0"/>
                <a:ea typeface="ＭＳ Ｐゴシック" panose="020B0600070205080204" pitchFamily="34" charset="-128"/>
              </a:rPr>
              <a:t>note different distance scales on x axes … vertical lines cover 5 kpc (top) and 3 kpc (bottom)</a:t>
            </a:r>
          </a:p>
        </p:txBody>
      </p:sp>
    </p:spTree>
    <p:extLst>
      <p:ext uri="{BB962C8B-B14F-4D97-AF65-F5344CB8AC3E}">
        <p14:creationId xmlns:p14="http://schemas.microsoft.com/office/powerpoint/2010/main" val="253677071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Rectangle 7">
            <a:extLst>
              <a:ext uri="{FF2B5EF4-FFF2-40B4-BE49-F238E27FC236}">
                <a16:creationId xmlns:a16="http://schemas.microsoft.com/office/drawing/2014/main" id="{73207B3B-8635-3A43-AB25-486F7A44BCA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529E746-850A-2D47-BD32-7B519272E67E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76802" name="Rectangle 2">
            <a:extLst>
              <a:ext uri="{FF2B5EF4-FFF2-40B4-BE49-F238E27FC236}">
                <a16:creationId xmlns:a16="http://schemas.microsoft.com/office/drawing/2014/main" id="{F9F69A78-BA2E-EA41-BE72-5B9080F7B03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3" name="Rectangle 3">
            <a:extLst>
              <a:ext uri="{FF2B5EF4-FFF2-40B4-BE49-F238E27FC236}">
                <a16:creationId xmlns:a16="http://schemas.microsoft.com/office/drawing/2014/main" id="{FD7C532E-180A-B540-BDE2-BA2FE6DCA70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65600832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Rectangle 7">
            <a:extLst>
              <a:ext uri="{FF2B5EF4-FFF2-40B4-BE49-F238E27FC236}">
                <a16:creationId xmlns:a16="http://schemas.microsoft.com/office/drawing/2014/main" id="{73207B3B-8635-3A43-AB25-486F7A44BCA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529E746-850A-2D47-BD32-7B519272E67E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76802" name="Rectangle 2">
            <a:extLst>
              <a:ext uri="{FF2B5EF4-FFF2-40B4-BE49-F238E27FC236}">
                <a16:creationId xmlns:a16="http://schemas.microsoft.com/office/drawing/2014/main" id="{F9F69A78-BA2E-EA41-BE72-5B9080F7B03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3" name="Rectangle 3">
            <a:extLst>
              <a:ext uri="{FF2B5EF4-FFF2-40B4-BE49-F238E27FC236}">
                <a16:creationId xmlns:a16="http://schemas.microsoft.com/office/drawing/2014/main" id="{FD7C532E-180A-B540-BDE2-BA2FE6DCA70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 dirty="0">
                <a:latin typeface="Arial" panose="020B0604020202020204" pitchFamily="34" charset="0"/>
                <a:ea typeface="ＭＳ Ｐゴシック" panose="020B0600070205080204" pitchFamily="34" charset="-128"/>
              </a:rPr>
              <a:t>Hercules and Virgo have </a:t>
            </a:r>
            <a:r>
              <a:rPr lang="en-US" altLang="en-US" dirty="0" err="1">
                <a:latin typeface="Arial" panose="020B0604020202020204" pitchFamily="34" charset="0"/>
                <a:ea typeface="ＭＳ Ｐゴシック" panose="020B0600070205080204" pitchFamily="34" charset="-128"/>
              </a:rPr>
              <a:t>overdensities</a:t>
            </a:r>
            <a:endParaRPr lang="en-US" altLang="en-US" dirty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3504907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Rectangle 7">
            <a:extLst>
              <a:ext uri="{FF2B5EF4-FFF2-40B4-BE49-F238E27FC236}">
                <a16:creationId xmlns:a16="http://schemas.microsoft.com/office/drawing/2014/main" id="{73207B3B-8635-3A43-AB25-486F7A44BCA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529E746-850A-2D47-BD32-7B519272E67E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76802" name="Rectangle 2">
            <a:extLst>
              <a:ext uri="{FF2B5EF4-FFF2-40B4-BE49-F238E27FC236}">
                <a16:creationId xmlns:a16="http://schemas.microsoft.com/office/drawing/2014/main" id="{F9F69A78-BA2E-EA41-BE72-5B9080F7B03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3" name="Rectangle 3">
            <a:extLst>
              <a:ext uri="{FF2B5EF4-FFF2-40B4-BE49-F238E27FC236}">
                <a16:creationId xmlns:a16="http://schemas.microsoft.com/office/drawing/2014/main" id="{FD7C532E-180A-B540-BDE2-BA2FE6DCA70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73188860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Rectangle 7">
            <a:extLst>
              <a:ext uri="{FF2B5EF4-FFF2-40B4-BE49-F238E27FC236}">
                <a16:creationId xmlns:a16="http://schemas.microsoft.com/office/drawing/2014/main" id="{73207B3B-8635-3A43-AB25-486F7A44BCA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529E746-850A-2D47-BD32-7B519272E67E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76802" name="Rectangle 2">
            <a:extLst>
              <a:ext uri="{FF2B5EF4-FFF2-40B4-BE49-F238E27FC236}">
                <a16:creationId xmlns:a16="http://schemas.microsoft.com/office/drawing/2014/main" id="{F9F69A78-BA2E-EA41-BE72-5B9080F7B03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3" name="Rectangle 3">
            <a:extLst>
              <a:ext uri="{FF2B5EF4-FFF2-40B4-BE49-F238E27FC236}">
                <a16:creationId xmlns:a16="http://schemas.microsoft.com/office/drawing/2014/main" id="{FD7C532E-180A-B540-BDE2-BA2FE6DCA70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dirty="0"/>
              <a:t>Movie is a simulation of the Sagittarius stream in the presence of the Milky Way and Large </a:t>
            </a:r>
            <a:r>
              <a:rPr lang="en-US" dirty="0" err="1"/>
              <a:t>Magellanic</a:t>
            </a:r>
            <a:r>
              <a:rPr lang="en-US" dirty="0"/>
              <a:t> Cloud. The stars in Sagittarius are shown in red/yellow histogram, dark matter is shown in blue.  Past orbit of the Sagittarius dwarf is shown as a dotted blue line. The LMC is shown as a green circle and its past orbit is shown as a dashed green line. The yellow star and yellow nearly circular curve shows the solar orbit in this potential. The Milky Way center is shown as a red plus sign and its past orbit it shown as a red line.</a:t>
            </a:r>
            <a:endParaRPr lang="en-US" altLang="en-US" dirty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68590735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Rectangle 7">
            <a:extLst>
              <a:ext uri="{FF2B5EF4-FFF2-40B4-BE49-F238E27FC236}">
                <a16:creationId xmlns:a16="http://schemas.microsoft.com/office/drawing/2014/main" id="{73207B3B-8635-3A43-AB25-486F7A44BCA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529E746-850A-2D47-BD32-7B519272E67E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76802" name="Rectangle 2">
            <a:extLst>
              <a:ext uri="{FF2B5EF4-FFF2-40B4-BE49-F238E27FC236}">
                <a16:creationId xmlns:a16="http://schemas.microsoft.com/office/drawing/2014/main" id="{F9F69A78-BA2E-EA41-BE72-5B9080F7B03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3" name="Rectangle 3">
            <a:extLst>
              <a:ext uri="{FF2B5EF4-FFF2-40B4-BE49-F238E27FC236}">
                <a16:creationId xmlns:a16="http://schemas.microsoft.com/office/drawing/2014/main" id="{FD7C532E-180A-B540-BDE2-BA2FE6DCA70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 dirty="0">
                <a:latin typeface="Arial" panose="020B0604020202020204" pitchFamily="34" charset="0"/>
                <a:ea typeface="ＭＳ Ｐゴシック" panose="020B0600070205080204" pitchFamily="34" charset="-128"/>
              </a:rPr>
              <a:t>each group includes an ensemble of GCs, SGs, and Streams</a:t>
            </a:r>
          </a:p>
          <a:p>
            <a:pPr eaLnBrk="1" hangingPunct="1"/>
            <a:endParaRPr lang="en-US" altLang="en-US" dirty="0">
              <a:latin typeface="Arial" panose="020B0604020202020204" pitchFamily="34" charset="0"/>
              <a:ea typeface="ＭＳ Ｐゴシック" panose="020B0600070205080204" pitchFamily="34" charset="-128"/>
            </a:endParaRPr>
          </a:p>
          <a:p>
            <a:pPr eaLnBrk="1" hangingPunct="1"/>
            <a:r>
              <a:rPr lang="en-US" altLang="en-US" dirty="0">
                <a:latin typeface="Arial" panose="020B0604020202020204" pitchFamily="34" charset="0"/>
                <a:ea typeface="ＭＳ Ｐゴシック" panose="020B0600070205080204" pitchFamily="34" charset="-128"/>
              </a:rPr>
              <a:t>only </a:t>
            </a:r>
            <a:r>
              <a:rPr lang="en-US" altLang="en-US" dirty="0" err="1">
                <a:latin typeface="Arial" panose="020B0604020202020204" pitchFamily="34" charset="0"/>
                <a:ea typeface="ＭＳ Ｐゴシック" panose="020B0600070205080204" pitchFamily="34" charset="-128"/>
              </a:rPr>
              <a:t>Elqui</a:t>
            </a:r>
            <a:r>
              <a:rPr lang="en-US" altLang="en-US" dirty="0">
                <a:latin typeface="Arial" panose="020B0604020202020204" pitchFamily="34" charset="0"/>
                <a:ea typeface="ＭＳ Ｐゴシック" panose="020B0600070205080204" pitchFamily="34" charset="-128"/>
              </a:rPr>
              <a:t> connected to Sagittarius dwarf galaxy … WTF</a:t>
            </a:r>
          </a:p>
        </p:txBody>
      </p:sp>
    </p:spTree>
    <p:extLst>
      <p:ext uri="{BB962C8B-B14F-4D97-AF65-F5344CB8AC3E}">
        <p14:creationId xmlns:p14="http://schemas.microsoft.com/office/powerpoint/2010/main" val="395910658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Rectangle 7">
            <a:extLst>
              <a:ext uri="{FF2B5EF4-FFF2-40B4-BE49-F238E27FC236}">
                <a16:creationId xmlns:a16="http://schemas.microsoft.com/office/drawing/2014/main" id="{73207B3B-8635-3A43-AB25-486F7A44BCA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529E746-850A-2D47-BD32-7B519272E67E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76802" name="Rectangle 2">
            <a:extLst>
              <a:ext uri="{FF2B5EF4-FFF2-40B4-BE49-F238E27FC236}">
                <a16:creationId xmlns:a16="http://schemas.microsoft.com/office/drawing/2014/main" id="{F9F69A78-BA2E-EA41-BE72-5B9080F7B03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3" name="Rectangle 3">
            <a:extLst>
              <a:ext uri="{FF2B5EF4-FFF2-40B4-BE49-F238E27FC236}">
                <a16:creationId xmlns:a16="http://schemas.microsoft.com/office/drawing/2014/main" id="{FD7C532E-180A-B540-BDE2-BA2FE6DCA70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06350503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Rectangle 7">
            <a:extLst>
              <a:ext uri="{FF2B5EF4-FFF2-40B4-BE49-F238E27FC236}">
                <a16:creationId xmlns:a16="http://schemas.microsoft.com/office/drawing/2014/main" id="{73207B3B-8635-3A43-AB25-486F7A44BCA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529E746-850A-2D47-BD32-7B519272E67E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76802" name="Rectangle 2">
            <a:extLst>
              <a:ext uri="{FF2B5EF4-FFF2-40B4-BE49-F238E27FC236}">
                <a16:creationId xmlns:a16="http://schemas.microsoft.com/office/drawing/2014/main" id="{F9F69A78-BA2E-EA41-BE72-5B9080F7B03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3" name="Rectangle 3">
            <a:extLst>
              <a:ext uri="{FF2B5EF4-FFF2-40B4-BE49-F238E27FC236}">
                <a16:creationId xmlns:a16="http://schemas.microsoft.com/office/drawing/2014/main" id="{FD7C532E-180A-B540-BDE2-BA2FE6DCA70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9895303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B08901-F758-B543-005C-A7429BA286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849" name="Rectangle 7">
            <a:extLst>
              <a:ext uri="{FF2B5EF4-FFF2-40B4-BE49-F238E27FC236}">
                <a16:creationId xmlns:a16="http://schemas.microsoft.com/office/drawing/2014/main" id="{5ADA7EC8-807A-6B78-10C0-002F7BFD308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EDE3266-D360-A142-8566-7B177618F772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206850" name="Rectangle 2">
            <a:extLst>
              <a:ext uri="{FF2B5EF4-FFF2-40B4-BE49-F238E27FC236}">
                <a16:creationId xmlns:a16="http://schemas.microsoft.com/office/drawing/2014/main" id="{08DFBA3E-EE69-1786-3709-D026572EE5B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6851" name="Rectangle 3">
            <a:extLst>
              <a:ext uri="{FF2B5EF4-FFF2-40B4-BE49-F238E27FC236}">
                <a16:creationId xmlns:a16="http://schemas.microsoft.com/office/drawing/2014/main" id="{889CA1B1-46A2-4688-EAA3-CF1ACC85478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93605036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Rectangle 7">
            <a:extLst>
              <a:ext uri="{FF2B5EF4-FFF2-40B4-BE49-F238E27FC236}">
                <a16:creationId xmlns:a16="http://schemas.microsoft.com/office/drawing/2014/main" id="{73207B3B-8635-3A43-AB25-486F7A44BCA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529E746-850A-2D47-BD32-7B519272E67E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76802" name="Rectangle 2">
            <a:extLst>
              <a:ext uri="{FF2B5EF4-FFF2-40B4-BE49-F238E27FC236}">
                <a16:creationId xmlns:a16="http://schemas.microsoft.com/office/drawing/2014/main" id="{F9F69A78-BA2E-EA41-BE72-5B9080F7B03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3" name="Rectangle 3">
            <a:extLst>
              <a:ext uri="{FF2B5EF4-FFF2-40B4-BE49-F238E27FC236}">
                <a16:creationId xmlns:a16="http://schemas.microsoft.com/office/drawing/2014/main" id="{FD7C532E-180A-B540-BDE2-BA2FE6DCA70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60917325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Rectangle 7">
            <a:extLst>
              <a:ext uri="{FF2B5EF4-FFF2-40B4-BE49-F238E27FC236}">
                <a16:creationId xmlns:a16="http://schemas.microsoft.com/office/drawing/2014/main" id="{73207B3B-8635-3A43-AB25-486F7A44BCA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529E746-850A-2D47-BD32-7B519272E67E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76802" name="Rectangle 2">
            <a:extLst>
              <a:ext uri="{FF2B5EF4-FFF2-40B4-BE49-F238E27FC236}">
                <a16:creationId xmlns:a16="http://schemas.microsoft.com/office/drawing/2014/main" id="{F9F69A78-BA2E-EA41-BE72-5B9080F7B03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3" name="Rectangle 3">
            <a:extLst>
              <a:ext uri="{FF2B5EF4-FFF2-40B4-BE49-F238E27FC236}">
                <a16:creationId xmlns:a16="http://schemas.microsoft.com/office/drawing/2014/main" id="{FD7C532E-180A-B540-BDE2-BA2FE6DCA70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 dirty="0">
                <a:latin typeface="Arial" panose="020B0604020202020204" pitchFamily="34" charset="0"/>
                <a:ea typeface="ＭＳ Ｐゴシック" panose="020B0600070205080204" pitchFamily="34" charset="-128"/>
              </a:rPr>
              <a:t>Solid triangles = new Searle and Zinn measurements … open triangles = literature … circles from </a:t>
            </a:r>
            <a:r>
              <a:rPr lang="en-US" altLang="en-US" dirty="0" err="1">
                <a:latin typeface="Arial" panose="020B0604020202020204" pitchFamily="34" charset="0"/>
                <a:ea typeface="ＭＳ Ｐゴシック" panose="020B0600070205080204" pitchFamily="34" charset="-128"/>
              </a:rPr>
              <a:t>Kukarkin</a:t>
            </a:r>
            <a:r>
              <a:rPr lang="en-US" altLang="en-US" dirty="0">
                <a:latin typeface="Arial" panose="020B0604020202020204" pitchFamily="34" charset="0"/>
                <a:ea typeface="ＭＳ Ｐゴシック" panose="020B0600070205080204" pitchFamily="34" charset="-128"/>
              </a:rPr>
              <a:t> (1974)</a:t>
            </a:r>
          </a:p>
        </p:txBody>
      </p:sp>
    </p:spTree>
    <p:extLst>
      <p:ext uri="{BB962C8B-B14F-4D97-AF65-F5344CB8AC3E}">
        <p14:creationId xmlns:p14="http://schemas.microsoft.com/office/powerpoint/2010/main" val="19033658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Rectangle 7">
            <a:extLst>
              <a:ext uri="{FF2B5EF4-FFF2-40B4-BE49-F238E27FC236}">
                <a16:creationId xmlns:a16="http://schemas.microsoft.com/office/drawing/2014/main" id="{73207B3B-8635-3A43-AB25-486F7A44BCA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529E746-850A-2D47-BD32-7B519272E67E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76802" name="Rectangle 2">
            <a:extLst>
              <a:ext uri="{FF2B5EF4-FFF2-40B4-BE49-F238E27FC236}">
                <a16:creationId xmlns:a16="http://schemas.microsoft.com/office/drawing/2014/main" id="{F9F69A78-BA2E-EA41-BE72-5B9080F7B03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3" name="Rectangle 3">
            <a:extLst>
              <a:ext uri="{FF2B5EF4-FFF2-40B4-BE49-F238E27FC236}">
                <a16:creationId xmlns:a16="http://schemas.microsoft.com/office/drawing/2014/main" id="{FD7C532E-180A-B540-BDE2-BA2FE6DCA70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 dirty="0">
                <a:latin typeface="Arial" panose="020B0604020202020204" pitchFamily="34" charset="0"/>
                <a:ea typeface="ＭＳ Ｐゴシック" panose="020B0600070205080204" pitchFamily="34" charset="-128"/>
              </a:rPr>
              <a:t>Solid triangles = new Searle and Zinn measurements … open triangles = literature … circles </a:t>
            </a:r>
            <a:r>
              <a:rPr lang="en-US" altLang="en-US" dirty="0" err="1">
                <a:latin typeface="Arial" panose="020B0604020202020204" pitchFamily="34" charset="0"/>
                <a:ea typeface="ＭＳ Ｐゴシック" panose="020B0600070205080204" pitchFamily="34" charset="-128"/>
              </a:rPr>
              <a:t>fomr</a:t>
            </a:r>
            <a:r>
              <a:rPr lang="en-US" altLang="en-US" dirty="0">
                <a:latin typeface="Arial" panose="020B0604020202020204" pitchFamily="34" charset="0"/>
                <a:ea typeface="ＭＳ Ｐゴシック" panose="020B0600070205080204" pitchFamily="34" charset="-128"/>
              </a:rPr>
              <a:t> </a:t>
            </a:r>
            <a:r>
              <a:rPr lang="en-US" altLang="en-US" dirty="0" err="1">
                <a:latin typeface="Arial" panose="020B0604020202020204" pitchFamily="34" charset="0"/>
                <a:ea typeface="ＭＳ Ｐゴシック" panose="020B0600070205080204" pitchFamily="34" charset="-128"/>
              </a:rPr>
              <a:t>Kukarkin</a:t>
            </a:r>
            <a:r>
              <a:rPr lang="en-US" altLang="en-US" dirty="0">
                <a:latin typeface="Arial" panose="020B0604020202020204" pitchFamily="34" charset="0"/>
                <a:ea typeface="ＭＳ Ｐゴシック" panose="020B0600070205080204" pitchFamily="34" charset="-128"/>
              </a:rPr>
              <a:t> (1974)</a:t>
            </a:r>
          </a:p>
        </p:txBody>
      </p:sp>
    </p:spTree>
    <p:extLst>
      <p:ext uri="{BB962C8B-B14F-4D97-AF65-F5344CB8AC3E}">
        <p14:creationId xmlns:p14="http://schemas.microsoft.com/office/powerpoint/2010/main" val="206437740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Rectangle 7">
            <a:extLst>
              <a:ext uri="{FF2B5EF4-FFF2-40B4-BE49-F238E27FC236}">
                <a16:creationId xmlns:a16="http://schemas.microsoft.com/office/drawing/2014/main" id="{73207B3B-8635-3A43-AB25-486F7A44BCA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529E746-850A-2D47-BD32-7B519272E67E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76802" name="Rectangle 2">
            <a:extLst>
              <a:ext uri="{FF2B5EF4-FFF2-40B4-BE49-F238E27FC236}">
                <a16:creationId xmlns:a16="http://schemas.microsoft.com/office/drawing/2014/main" id="{F9F69A78-BA2E-EA41-BE72-5B9080F7B03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3" name="Rectangle 3">
            <a:extLst>
              <a:ext uri="{FF2B5EF4-FFF2-40B4-BE49-F238E27FC236}">
                <a16:creationId xmlns:a16="http://schemas.microsoft.com/office/drawing/2014/main" id="{FD7C532E-180A-B540-BDE2-BA2FE6DCA70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 dirty="0">
                <a:latin typeface="Arial" panose="020B0604020202020204" pitchFamily="34" charset="0"/>
                <a:ea typeface="ＭＳ Ｐゴシック" panose="020B0600070205080204" pitchFamily="34" charset="-128"/>
              </a:rPr>
              <a:t>Enceladus was offspring of Gaia (but so were a lot of folks … dumb name)</a:t>
            </a:r>
          </a:p>
          <a:p>
            <a:pPr eaLnBrk="1" hangingPunct="1"/>
            <a:r>
              <a:rPr lang="en-US" altLang="en-US" dirty="0">
                <a:latin typeface="Arial" panose="020B0604020202020204" pitchFamily="34" charset="0"/>
                <a:ea typeface="ＭＳ Ｐゴシック" panose="020B0600070205080204" pitchFamily="34" charset="-128"/>
              </a:rPr>
              <a:t>more mass added in gas and dark matter</a:t>
            </a:r>
          </a:p>
        </p:txBody>
      </p:sp>
    </p:spTree>
    <p:extLst>
      <p:ext uri="{BB962C8B-B14F-4D97-AF65-F5344CB8AC3E}">
        <p14:creationId xmlns:p14="http://schemas.microsoft.com/office/powerpoint/2010/main" val="8850292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Rectangle 7">
            <a:extLst>
              <a:ext uri="{FF2B5EF4-FFF2-40B4-BE49-F238E27FC236}">
                <a16:creationId xmlns:a16="http://schemas.microsoft.com/office/drawing/2014/main" id="{73207B3B-8635-3A43-AB25-486F7A44BCA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529E746-850A-2D47-BD32-7B519272E67E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76802" name="Rectangle 2">
            <a:extLst>
              <a:ext uri="{FF2B5EF4-FFF2-40B4-BE49-F238E27FC236}">
                <a16:creationId xmlns:a16="http://schemas.microsoft.com/office/drawing/2014/main" id="{F9F69A78-BA2E-EA41-BE72-5B9080F7B03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3" name="Rectangle 3">
            <a:extLst>
              <a:ext uri="{FF2B5EF4-FFF2-40B4-BE49-F238E27FC236}">
                <a16:creationId xmlns:a16="http://schemas.microsoft.com/office/drawing/2014/main" id="{FD7C532E-180A-B540-BDE2-BA2FE6DCA70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63954476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Rectangle 7">
            <a:extLst>
              <a:ext uri="{FF2B5EF4-FFF2-40B4-BE49-F238E27FC236}">
                <a16:creationId xmlns:a16="http://schemas.microsoft.com/office/drawing/2014/main" id="{73207B3B-8635-3A43-AB25-486F7A44BCA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529E746-850A-2D47-BD32-7B519272E67E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76802" name="Rectangle 2">
            <a:extLst>
              <a:ext uri="{FF2B5EF4-FFF2-40B4-BE49-F238E27FC236}">
                <a16:creationId xmlns:a16="http://schemas.microsoft.com/office/drawing/2014/main" id="{F9F69A78-BA2E-EA41-BE72-5B9080F7B03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3" name="Rectangle 3">
            <a:extLst>
              <a:ext uri="{FF2B5EF4-FFF2-40B4-BE49-F238E27FC236}">
                <a16:creationId xmlns:a16="http://schemas.microsoft.com/office/drawing/2014/main" id="{FD7C532E-180A-B540-BDE2-BA2FE6DCA70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3343071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Rectangle 7">
            <a:extLst>
              <a:ext uri="{FF2B5EF4-FFF2-40B4-BE49-F238E27FC236}">
                <a16:creationId xmlns:a16="http://schemas.microsoft.com/office/drawing/2014/main" id="{73207B3B-8635-3A43-AB25-486F7A44BCA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529E746-850A-2D47-BD32-7B519272E67E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76802" name="Rectangle 2">
            <a:extLst>
              <a:ext uri="{FF2B5EF4-FFF2-40B4-BE49-F238E27FC236}">
                <a16:creationId xmlns:a16="http://schemas.microsoft.com/office/drawing/2014/main" id="{F9F69A78-BA2E-EA41-BE72-5B9080F7B03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3" name="Rectangle 3">
            <a:extLst>
              <a:ext uri="{FF2B5EF4-FFF2-40B4-BE49-F238E27FC236}">
                <a16:creationId xmlns:a16="http://schemas.microsoft.com/office/drawing/2014/main" id="{FD7C532E-180A-B540-BDE2-BA2FE6DCA70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95135954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Rectangle 7">
            <a:extLst>
              <a:ext uri="{FF2B5EF4-FFF2-40B4-BE49-F238E27FC236}">
                <a16:creationId xmlns:a16="http://schemas.microsoft.com/office/drawing/2014/main" id="{73207B3B-8635-3A43-AB25-486F7A44BCA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529E746-850A-2D47-BD32-7B519272E67E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76802" name="Rectangle 2">
            <a:extLst>
              <a:ext uri="{FF2B5EF4-FFF2-40B4-BE49-F238E27FC236}">
                <a16:creationId xmlns:a16="http://schemas.microsoft.com/office/drawing/2014/main" id="{F9F69A78-BA2E-EA41-BE72-5B9080F7B03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3" name="Rectangle 3">
            <a:extLst>
              <a:ext uri="{FF2B5EF4-FFF2-40B4-BE49-F238E27FC236}">
                <a16:creationId xmlns:a16="http://schemas.microsoft.com/office/drawing/2014/main" id="{FD7C532E-180A-B540-BDE2-BA2FE6DCA70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70821553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7" name="Rectangle 7">
            <a:extLst>
              <a:ext uri="{FF2B5EF4-FFF2-40B4-BE49-F238E27FC236}">
                <a16:creationId xmlns:a16="http://schemas.microsoft.com/office/drawing/2014/main" id="{2580401F-D48A-E7B1-F8DD-74AE320FC610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4144963" y="9121775"/>
            <a:ext cx="3170237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61" tIns="48331" rIns="96661" bIns="48331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9789BED-33C4-194F-9D8A-6B54EA52FEFD}" type="slidenum">
              <a:rPr kumimoji="0" lang="en-US" altLang="en-US" sz="1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21858" name="Rectangle 2">
            <a:extLst>
              <a:ext uri="{FF2B5EF4-FFF2-40B4-BE49-F238E27FC236}">
                <a16:creationId xmlns:a16="http://schemas.microsoft.com/office/drawing/2014/main" id="{08CEC71A-C12B-C69E-BA5E-688F1976521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21859" name="Rectangle 3">
            <a:extLst>
              <a:ext uri="{FF2B5EF4-FFF2-40B4-BE49-F238E27FC236}">
                <a16:creationId xmlns:a16="http://schemas.microsoft.com/office/drawing/2014/main" id="{CD028C93-CD53-7D7E-384E-5F43905463E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Rectangle 7">
            <a:extLst>
              <a:ext uri="{FF2B5EF4-FFF2-40B4-BE49-F238E27FC236}">
                <a16:creationId xmlns:a16="http://schemas.microsoft.com/office/drawing/2014/main" id="{73207B3B-8635-3A43-AB25-486F7A44BCA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529E746-850A-2D47-BD32-7B519272E67E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76802" name="Rectangle 2">
            <a:extLst>
              <a:ext uri="{FF2B5EF4-FFF2-40B4-BE49-F238E27FC236}">
                <a16:creationId xmlns:a16="http://schemas.microsoft.com/office/drawing/2014/main" id="{F9F69A78-BA2E-EA41-BE72-5B9080F7B03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3" name="Rectangle 3">
            <a:extLst>
              <a:ext uri="{FF2B5EF4-FFF2-40B4-BE49-F238E27FC236}">
                <a16:creationId xmlns:a16="http://schemas.microsoft.com/office/drawing/2014/main" id="{FD7C532E-180A-B540-BDE2-BA2FE6DCA70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7684318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Rectangle 7">
            <a:extLst>
              <a:ext uri="{FF2B5EF4-FFF2-40B4-BE49-F238E27FC236}">
                <a16:creationId xmlns:a16="http://schemas.microsoft.com/office/drawing/2014/main" id="{73207B3B-8635-3A43-AB25-486F7A44BCA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529E746-850A-2D47-BD32-7B519272E67E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76802" name="Rectangle 2">
            <a:extLst>
              <a:ext uri="{FF2B5EF4-FFF2-40B4-BE49-F238E27FC236}">
                <a16:creationId xmlns:a16="http://schemas.microsoft.com/office/drawing/2014/main" id="{F9F69A78-BA2E-EA41-BE72-5B9080F7B03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3" name="Rectangle 3">
            <a:extLst>
              <a:ext uri="{FF2B5EF4-FFF2-40B4-BE49-F238E27FC236}">
                <a16:creationId xmlns:a16="http://schemas.microsoft.com/office/drawing/2014/main" id="{FD7C532E-180A-B540-BDE2-BA2FE6DCA70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4845412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Rectangle 7">
            <a:extLst>
              <a:ext uri="{FF2B5EF4-FFF2-40B4-BE49-F238E27FC236}">
                <a16:creationId xmlns:a16="http://schemas.microsoft.com/office/drawing/2014/main" id="{73207B3B-8635-3A43-AB25-486F7A44BCA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529E746-850A-2D47-BD32-7B519272E67E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76802" name="Rectangle 2">
            <a:extLst>
              <a:ext uri="{FF2B5EF4-FFF2-40B4-BE49-F238E27FC236}">
                <a16:creationId xmlns:a16="http://schemas.microsoft.com/office/drawing/2014/main" id="{F9F69A78-BA2E-EA41-BE72-5B9080F7B03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3" name="Rectangle 3">
            <a:extLst>
              <a:ext uri="{FF2B5EF4-FFF2-40B4-BE49-F238E27FC236}">
                <a16:creationId xmlns:a16="http://schemas.microsoft.com/office/drawing/2014/main" id="{FD7C532E-180A-B540-BDE2-BA2FE6DCA70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>
                <a:latin typeface="Arial" panose="020B0604020202020204" pitchFamily="34" charset="0"/>
                <a:ea typeface="ＭＳ Ｐゴシック" panose="020B0600070205080204" pitchFamily="34" charset="-128"/>
              </a:rPr>
              <a:t>This was for review.</a:t>
            </a:r>
            <a:endParaRPr lang="en-US" altLang="en-US" dirty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4886962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Rectangle 7">
            <a:extLst>
              <a:ext uri="{FF2B5EF4-FFF2-40B4-BE49-F238E27FC236}">
                <a16:creationId xmlns:a16="http://schemas.microsoft.com/office/drawing/2014/main" id="{73207B3B-8635-3A43-AB25-486F7A44BCA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529E746-850A-2D47-BD32-7B519272E67E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76802" name="Rectangle 2">
            <a:extLst>
              <a:ext uri="{FF2B5EF4-FFF2-40B4-BE49-F238E27FC236}">
                <a16:creationId xmlns:a16="http://schemas.microsoft.com/office/drawing/2014/main" id="{F9F69A78-BA2E-EA41-BE72-5B9080F7B03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3" name="Rectangle 3">
            <a:extLst>
              <a:ext uri="{FF2B5EF4-FFF2-40B4-BE49-F238E27FC236}">
                <a16:creationId xmlns:a16="http://schemas.microsoft.com/office/drawing/2014/main" id="{FD7C532E-180A-B540-BDE2-BA2FE6DCA70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 dirty="0">
                <a:latin typeface="Arial" panose="020B0604020202020204" pitchFamily="34" charset="0"/>
                <a:ea typeface="ＭＳ Ｐゴシック" panose="020B0600070205080204" pitchFamily="34" charset="-128"/>
              </a:rPr>
              <a:t>SG and GC are different types of stellar systems … SS are just tidal productions from them</a:t>
            </a:r>
          </a:p>
        </p:txBody>
      </p:sp>
    </p:spTree>
    <p:extLst>
      <p:ext uri="{BB962C8B-B14F-4D97-AF65-F5344CB8AC3E}">
        <p14:creationId xmlns:p14="http://schemas.microsoft.com/office/powerpoint/2010/main" val="228516178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Rectangle 7">
            <a:extLst>
              <a:ext uri="{FF2B5EF4-FFF2-40B4-BE49-F238E27FC236}">
                <a16:creationId xmlns:a16="http://schemas.microsoft.com/office/drawing/2014/main" id="{73207B3B-8635-3A43-AB25-486F7A44BCA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529E746-850A-2D47-BD32-7B519272E67E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76802" name="Rectangle 2">
            <a:extLst>
              <a:ext uri="{FF2B5EF4-FFF2-40B4-BE49-F238E27FC236}">
                <a16:creationId xmlns:a16="http://schemas.microsoft.com/office/drawing/2014/main" id="{F9F69A78-BA2E-EA41-BE72-5B9080F7B03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3" name="Rectangle 3">
            <a:extLst>
              <a:ext uri="{FF2B5EF4-FFF2-40B4-BE49-F238E27FC236}">
                <a16:creationId xmlns:a16="http://schemas.microsoft.com/office/drawing/2014/main" id="{FD7C532E-180A-B540-BDE2-BA2FE6DCA70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10062318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Rectangle 7">
            <a:extLst>
              <a:ext uri="{FF2B5EF4-FFF2-40B4-BE49-F238E27FC236}">
                <a16:creationId xmlns:a16="http://schemas.microsoft.com/office/drawing/2014/main" id="{73207B3B-8635-3A43-AB25-486F7A44BCA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529E746-850A-2D47-BD32-7B519272E67E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76802" name="Rectangle 2">
            <a:extLst>
              <a:ext uri="{FF2B5EF4-FFF2-40B4-BE49-F238E27FC236}">
                <a16:creationId xmlns:a16="http://schemas.microsoft.com/office/drawing/2014/main" id="{F9F69A78-BA2E-EA41-BE72-5B9080F7B03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3" name="Rectangle 3">
            <a:extLst>
              <a:ext uri="{FF2B5EF4-FFF2-40B4-BE49-F238E27FC236}">
                <a16:creationId xmlns:a16="http://schemas.microsoft.com/office/drawing/2014/main" id="{FD7C532E-180A-B540-BDE2-BA2FE6DCA70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 dirty="0">
                <a:latin typeface="Arial" panose="020B0604020202020204" pitchFamily="34" charset="0"/>
                <a:ea typeface="ＭＳ Ｐゴシック" panose="020B0600070205080204" pitchFamily="34" charset="-128"/>
              </a:rPr>
              <a:t>Arcturus Stream includes Arcturus … low metals not confirmed, really a mixture … maybe result of merger or just a moving group</a:t>
            </a:r>
          </a:p>
        </p:txBody>
      </p:sp>
    </p:spTree>
    <p:extLst>
      <p:ext uri="{BB962C8B-B14F-4D97-AF65-F5344CB8AC3E}">
        <p14:creationId xmlns:p14="http://schemas.microsoft.com/office/powerpoint/2010/main" val="165768748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Rectangle 7">
            <a:extLst>
              <a:ext uri="{FF2B5EF4-FFF2-40B4-BE49-F238E27FC236}">
                <a16:creationId xmlns:a16="http://schemas.microsoft.com/office/drawing/2014/main" id="{73207B3B-8635-3A43-AB25-486F7A44BCA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529E746-850A-2D47-BD32-7B519272E67E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76802" name="Rectangle 2">
            <a:extLst>
              <a:ext uri="{FF2B5EF4-FFF2-40B4-BE49-F238E27FC236}">
                <a16:creationId xmlns:a16="http://schemas.microsoft.com/office/drawing/2014/main" id="{F9F69A78-BA2E-EA41-BE72-5B9080F7B03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3" name="Rectangle 3">
            <a:extLst>
              <a:ext uri="{FF2B5EF4-FFF2-40B4-BE49-F238E27FC236}">
                <a16:creationId xmlns:a16="http://schemas.microsoft.com/office/drawing/2014/main" id="{FD7C532E-180A-B540-BDE2-BA2FE6DCA70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89490196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183663-9811-18AD-21B6-D311B0515B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Rectangle 7">
            <a:extLst>
              <a:ext uri="{FF2B5EF4-FFF2-40B4-BE49-F238E27FC236}">
                <a16:creationId xmlns:a16="http://schemas.microsoft.com/office/drawing/2014/main" id="{2FCB3214-C99A-D520-6D40-B6D31D5556B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529E746-850A-2D47-BD32-7B519272E67E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76802" name="Rectangle 2">
            <a:extLst>
              <a:ext uri="{FF2B5EF4-FFF2-40B4-BE49-F238E27FC236}">
                <a16:creationId xmlns:a16="http://schemas.microsoft.com/office/drawing/2014/main" id="{BF741532-F71D-DE2F-480E-CED9F5E90FD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3" name="Rectangle 3">
            <a:extLst>
              <a:ext uri="{FF2B5EF4-FFF2-40B4-BE49-F238E27FC236}">
                <a16:creationId xmlns:a16="http://schemas.microsoft.com/office/drawing/2014/main" id="{662732DE-01CB-EA03-DEAC-85BE41AB274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52354756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151A11-94EF-DA2F-C8D8-C6D6B5AB2B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Rectangle 7">
            <a:extLst>
              <a:ext uri="{FF2B5EF4-FFF2-40B4-BE49-F238E27FC236}">
                <a16:creationId xmlns:a16="http://schemas.microsoft.com/office/drawing/2014/main" id="{38267A2C-A301-7B06-3361-2662293161A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529E746-850A-2D47-BD32-7B519272E67E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76802" name="Rectangle 2">
            <a:extLst>
              <a:ext uri="{FF2B5EF4-FFF2-40B4-BE49-F238E27FC236}">
                <a16:creationId xmlns:a16="http://schemas.microsoft.com/office/drawing/2014/main" id="{E9489C39-4C99-B57A-77EF-A16C9B40A18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3" name="Rectangle 3">
            <a:extLst>
              <a:ext uri="{FF2B5EF4-FFF2-40B4-BE49-F238E27FC236}">
                <a16:creationId xmlns:a16="http://schemas.microsoft.com/office/drawing/2014/main" id="{48FA70B9-AD10-78EB-9A84-519A1CAF136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6776839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7DBCD46F-DDE7-694D-A4EC-5E6979D1158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45951FE9-A9F3-2E48-BF4B-84725D762EC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9CBE4224-6F03-0648-A3B0-C4D30D08075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AB20D8-9952-164E-8BE0-F1AB3415728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90794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FCD2B0AA-7658-6F49-8C70-8E47557D641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F80A333C-FA2B-9C4E-B229-DECBD3B6E41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906BE19E-A354-A34F-A749-7F9934D9A22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E7C263-6D54-EC4B-AF28-32D2FA3FF20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15498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AFE14B9A-F644-BD40-BAA7-CBC27D39020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05A3BD7B-670B-1D45-8FF6-A107D17E455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9400A928-8C0A-E047-9310-9B4C1390AB4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73B275-DD31-7A47-A3EE-08461C500B2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8499598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F4AC08C0-16D7-962E-B354-E043493655C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219CCEF4-F822-748D-5F1E-AD76E8CB4C6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r>
              <a:rPr lang="en-US"/>
              <a:t>Planetary Sciences</a:t>
            </a: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9F435775-8942-A938-70DF-A7345307A8F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B91B20B0-5633-1546-B749-BE30031CC3B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1256181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1C7C6D47-40CE-8DC1-997F-4E0AAB9B211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6B064763-E714-FC6A-D61E-BD9CC3C45F7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r>
              <a:rPr lang="en-US"/>
              <a:t>Planetary Sciences</a:t>
            </a: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6263AE7D-C2FE-F7D7-C5B6-29747270DB8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8D398449-1E32-3A43-B12C-7768729E48E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9454996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0ABD3544-D010-5F1A-3905-A39E7827B80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3954C077-FE86-DE27-F2F0-F94022667C3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r>
              <a:rPr lang="en-US"/>
              <a:t>Planetary Sciences</a:t>
            </a: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C4FAD4FC-D126-B54B-2C98-1A4EA1E97BE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EDF56991-CA67-D540-B1AB-489FA8055E8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095445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38C97CA-C3D1-4471-7AB2-DBE1CEE8757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012EAE6-D891-8665-1403-1A04ACB74B0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r>
              <a:rPr lang="en-US"/>
              <a:t>Planetary Sciences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6604171-0407-7B8A-6C5A-0E4CD84FB67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62BE80B7-647D-7342-9A3D-87FED11344F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5692049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2B6000C5-C8CF-9E63-0BF9-825668B5F98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D119EB7F-366D-1F5E-17F2-EF600B61C65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r>
              <a:rPr lang="en-US"/>
              <a:t>Planetary Sciences</a:t>
            </a:r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E383F732-FDF1-35D8-F614-91CA8F335A1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1D89C803-E67F-E045-9F79-DF6ED157333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9914670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E8478F72-37C6-0C64-B514-464247F485F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48A0A28C-E385-3649-C88B-35828A75298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r>
              <a:rPr lang="en-US"/>
              <a:t>Planetary Sciences</a:t>
            </a: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64125C25-0DCE-6CA4-0BE1-E16D0BF3BCD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789BE893-6046-BD42-87E8-50703E41A6B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443762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627D420B-6544-17C3-5762-31C6DE8DC1F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D56B978B-332D-F66C-8AD4-747A32A7F2A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r>
              <a:rPr lang="en-US"/>
              <a:t>Planetary Sciences</a:t>
            </a: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CDD0BD44-7A88-BA60-D4FB-01F4B0BE02D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037FB594-10B7-6B42-A150-F443B7A74AB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2729343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B409130-4AEC-8498-E6D3-950DDE6BA6E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5E1794D-F349-E7DE-49D7-DD8DDDBDEB2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r>
              <a:rPr lang="en-US"/>
              <a:t>Planetary Sciences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32A770F-FBC5-DB53-D51A-C6D2C9F0037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DA4C61EE-19C1-9340-A4D3-E14E851A3A6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4573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D3567F30-3853-C041-AD87-ABA859A5B78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D5DC2AE8-ABAA-E544-9049-BFCB79243F1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0DC79D83-77B2-6A4A-A7D0-42C02220B29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A8F56E-D164-EA47-941B-73CE4A8A99B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8869624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42FB51B-8060-36CA-5512-E4A68789A5D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AFDBE16-C3E3-5188-E8C1-A42B57BDBFF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r>
              <a:rPr lang="en-US"/>
              <a:t>Planetary Sciences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7450943-7228-2BAD-5DED-AF1A3513DAD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E2F1C226-77BB-FE4C-9713-39C26CF60A1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3097069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0C804398-99EC-B03F-0847-17DCDED6694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4724DB0B-8665-1A43-ADC3-558AC5EFFCD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r>
              <a:rPr lang="en-US"/>
              <a:t>Planetary Sciences</a:t>
            </a: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D88ADCCC-8EA7-4BBB-487F-D9BC018092E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49A8D38B-E687-E44B-B61D-18381310A34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8490166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8914EC00-53B3-1890-2B5C-F835607224B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2ED26984-6ABC-02B2-A226-A368C4ADDC3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r>
              <a:rPr lang="en-US"/>
              <a:t>Planetary Sciences</a:t>
            </a: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8BCFEFBE-41EE-127F-1150-5488772118D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F5DD466F-208C-AE4D-A8A7-6279242D551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6345704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96932681-ED97-3C47-96E7-2A2393F86A1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CE53F331-537E-D740-822E-CD1F8747102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6E22AF3E-3F83-1A42-9424-A85B8B174F2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EBD3B4-3CFA-D54D-87A1-F989F9EF4DA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5486246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C46353E1-79A7-9742-8F9C-F4DDC970A44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02EB63C8-B8A0-CC43-8944-3E77B692CD4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9E9527E6-880A-C346-AEDF-0D95FB119AE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BF1ED6-C19E-2A45-8169-8DDA5A4A8CA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503299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3CE6A0ED-332D-9342-B8C1-0B8978A91FB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8EC1C084-505D-2749-86B1-7D0C9A0D8A1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296CA776-9422-2445-B5E9-0A984704C37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875971-33B4-504B-B6EC-9790EE93C86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7436069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A33537B-20B1-704C-BDE0-2401D88BA06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05FD749-B0C2-E24E-BB2B-9BAB171C5A2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4959E60-50EB-CC44-9D49-35CD3444F2A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942D3C-5B88-9745-A9A6-C29620AAA3F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5265019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4A42B110-32A6-C446-9CFB-BEE92C9F511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7AED8616-74CD-674F-98B5-E34DB3033A2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CB2D42E7-0167-9F46-90B8-8C065C6F96E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81958F-FC01-E641-8C28-3FB685AA995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0985405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0F744C78-340F-CB42-B925-5D2A511548E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F13AA830-7602-C240-B225-D9CA1455655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D60BB695-C93C-C549-9295-E1EF3A8C3F7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B49094-38BF-5447-AEC6-582D409D0E1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872007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0477044C-992C-E54A-BE8C-CE57BEBAEF9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FBD5AFE6-0ABC-8C40-B1C7-870AA97F4C9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1B88BC54-DC05-0548-A617-051C2CEE19E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60E084-7F74-0C41-937A-91E4FDF0633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496706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4229DE61-DA5F-404B-A956-82E6034E8BB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0D013588-8590-EA4F-A2F7-7C869FF3A73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A9039D52-7A5D-3045-A0EF-2F83E4F671E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55FD1D-F082-5F4A-92D8-F410154CA0A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1536969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4F08C5D-5293-0E4D-A785-E5D453062D9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A93E803-5C57-5B4D-9155-58CC9FD620B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7935691-860C-3C4E-90EF-79196581734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602AEA-B72E-7B4D-AF26-E2F6CAAF367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9068623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E6263D-D30B-F244-A3A7-103C1900AE4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25E5E1A-01F7-524C-AEFD-3A09AE292C4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397D43C-AAF6-FC4C-93A0-606AE5DCECB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8A3A1F-6203-384E-AEA0-AC08EDCBD15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8837926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B17E879F-A1CD-1F4B-8077-D1DF88A8C49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7201D52D-7F0C-6940-AE2F-2D73570D77B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81DFAC01-D4D1-E641-B34F-99903E2D720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E9CFC4-62B9-9243-A4FC-4177A56B1F1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2190406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F419D255-9D92-F341-A1F4-C71F0A6809F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286A5F6D-3653-D449-8260-0481093C032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7006A0E2-92A1-664C-97C8-5D3BE44079C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5E5499-423E-2441-B10A-3A4BA825F7E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85812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2417E09-6FE2-9445-BD50-DAA702AB13B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1947B43-BCE5-2A47-AC98-538E10E569F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A665E83-D51A-8B4F-B733-D29F03399ED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45E20C-F6A9-4942-9B5D-267E4612B58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805373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AF06386E-6A59-6B46-B58F-5A5119E47BB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D8D76BBC-AA5E-B745-9153-96E47A8844B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F010CDBE-4265-7D4A-8396-A148B0FB9A3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5EAA18-729F-404D-9C9A-45816D77EC7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350435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404AE226-9D29-4F4E-8B5B-08699261282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F02E50F9-1335-7A41-B9E9-987F8C55745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13196B19-467E-9142-996F-D50B8B2982D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141AA0-EBCF-5C4F-B40C-71D25F2E21A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547613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0BC3D108-3627-D341-A62E-D29D1745B01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574D2F5F-506F-A44A-BC4E-6581D33CD7C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D116308C-FE61-184F-8F3E-CBC19E6E3A0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237C55-ECFD-9F48-8F6A-C412A86FBF5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397404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E08A703-5E73-8E4E-B42C-5D8D7F95109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DE277BF-FC49-C64B-B031-5ED63FE79AF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4B8D5BC-E583-8740-827A-0E013D13DED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0E4785-D5A2-EA4E-A00F-F27360CD083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858160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9375712-7C69-2B41-B0F2-1D15F9C0DA7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7FFA65C-E421-1242-89D3-39788258684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6FD8C71-7130-4145-A99D-2263C95CAC4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493E13-A274-224A-B39E-AAE687B1ECD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568622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992E34CE-7621-754E-8AD6-B5028B2F84F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49D954E1-81E7-9D4A-B06F-EFE0DDC93B9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582660" name="Rectangle 4">
            <a:extLst>
              <a:ext uri="{FF2B5EF4-FFF2-40B4-BE49-F238E27FC236}">
                <a16:creationId xmlns:a16="http://schemas.microsoft.com/office/drawing/2014/main" id="{9AD49401-FA4D-8F43-AEBA-4E4C657A7408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82661" name="Rectangle 5">
            <a:extLst>
              <a:ext uri="{FF2B5EF4-FFF2-40B4-BE49-F238E27FC236}">
                <a16:creationId xmlns:a16="http://schemas.microsoft.com/office/drawing/2014/main" id="{66FB5D7A-A568-7549-9089-36E07A46666F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82662" name="Rectangle 6">
            <a:extLst>
              <a:ext uri="{FF2B5EF4-FFF2-40B4-BE49-F238E27FC236}">
                <a16:creationId xmlns:a16="http://schemas.microsoft.com/office/drawing/2014/main" id="{CDF39B94-F29E-7743-90F0-2D522498E6A5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4DCCA7DC-1323-DA4B-ADB2-D9B64843E53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28472481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6600" r:id="rId1"/>
    <p:sldLayoutId id="2147486601" r:id="rId2"/>
    <p:sldLayoutId id="2147486602" r:id="rId3"/>
    <p:sldLayoutId id="2147486603" r:id="rId4"/>
    <p:sldLayoutId id="2147486604" r:id="rId5"/>
    <p:sldLayoutId id="2147486605" r:id="rId6"/>
    <p:sldLayoutId id="2147486606" r:id="rId7"/>
    <p:sldLayoutId id="2147486607" r:id="rId8"/>
    <p:sldLayoutId id="2147486608" r:id="rId9"/>
    <p:sldLayoutId id="2147486609" r:id="rId10"/>
    <p:sldLayoutId id="2147486610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>
            <a:extLst>
              <a:ext uri="{FF2B5EF4-FFF2-40B4-BE49-F238E27FC236}">
                <a16:creationId xmlns:a16="http://schemas.microsoft.com/office/drawing/2014/main" id="{2182E845-4C5F-9A1D-3E42-633002DB752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7651" name="Rectangle 3">
            <a:extLst>
              <a:ext uri="{FF2B5EF4-FFF2-40B4-BE49-F238E27FC236}">
                <a16:creationId xmlns:a16="http://schemas.microsoft.com/office/drawing/2014/main" id="{078A8FFB-311E-AF20-554A-1341B0FEF8B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B549B7EF-D076-4517-B88B-627EC134388B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 b="0" baseline="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E62E4460-5E49-6E84-56DA-E0A2BD814E5F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 b="0" baseline="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Planetary Sciences</a:t>
            </a:r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096A92E1-CE0D-F8D0-9E2B-67763DFD103C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b="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0235B2E0-E5CD-C24D-8C69-7B1F25B671D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603023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684" r:id="rId1"/>
    <p:sldLayoutId id="2147486685" r:id="rId2"/>
    <p:sldLayoutId id="2147486686" r:id="rId3"/>
    <p:sldLayoutId id="2147486687" r:id="rId4"/>
    <p:sldLayoutId id="2147486688" r:id="rId5"/>
    <p:sldLayoutId id="2147486689" r:id="rId6"/>
    <p:sldLayoutId id="2147486690" r:id="rId7"/>
    <p:sldLayoutId id="2147486691" r:id="rId8"/>
    <p:sldLayoutId id="2147486692" r:id="rId9"/>
    <p:sldLayoutId id="2147486693" r:id="rId10"/>
    <p:sldLayoutId id="2147486694" r:id="rId11"/>
  </p:sldLayoutIdLst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>
            <a:extLst>
              <a:ext uri="{FF2B5EF4-FFF2-40B4-BE49-F238E27FC236}">
                <a16:creationId xmlns:a16="http://schemas.microsoft.com/office/drawing/2014/main" id="{35E7A197-4603-9641-8214-329335A42EB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3315" name="Rectangle 3">
            <a:extLst>
              <a:ext uri="{FF2B5EF4-FFF2-40B4-BE49-F238E27FC236}">
                <a16:creationId xmlns:a16="http://schemas.microsoft.com/office/drawing/2014/main" id="{F03CDA5B-5E77-4F45-8330-766BDDD8176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582660" name="Rectangle 4">
            <a:extLst>
              <a:ext uri="{FF2B5EF4-FFF2-40B4-BE49-F238E27FC236}">
                <a16:creationId xmlns:a16="http://schemas.microsoft.com/office/drawing/2014/main" id="{BF244DB6-2709-E340-9A9A-F00C683340FF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82661" name="Rectangle 5">
            <a:extLst>
              <a:ext uri="{FF2B5EF4-FFF2-40B4-BE49-F238E27FC236}">
                <a16:creationId xmlns:a16="http://schemas.microsoft.com/office/drawing/2014/main" id="{EDC9727C-BCE3-854F-B59F-23231F6B274D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82662" name="Rectangle 6">
            <a:extLst>
              <a:ext uri="{FF2B5EF4-FFF2-40B4-BE49-F238E27FC236}">
                <a16:creationId xmlns:a16="http://schemas.microsoft.com/office/drawing/2014/main" id="{85BD9A6F-4502-E945-8DC6-68325D476F29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20885272-9EEB-E548-BE4A-C41D640D17B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52001473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6696" r:id="rId1"/>
    <p:sldLayoutId id="2147486697" r:id="rId2"/>
    <p:sldLayoutId id="2147486698" r:id="rId3"/>
    <p:sldLayoutId id="2147486699" r:id="rId4"/>
    <p:sldLayoutId id="2147486700" r:id="rId5"/>
    <p:sldLayoutId id="2147486701" r:id="rId6"/>
    <p:sldLayoutId id="2147486702" r:id="rId7"/>
    <p:sldLayoutId id="2147486703" r:id="rId8"/>
    <p:sldLayoutId id="2147486704" r:id="rId9"/>
    <p:sldLayoutId id="2147486705" r:id="rId10"/>
    <p:sldLayoutId id="2147486706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8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imeline&#10;&#10;Description automatically generated">
            <a:extLst>
              <a:ext uri="{FF2B5EF4-FFF2-40B4-BE49-F238E27FC236}">
                <a16:creationId xmlns:a16="http://schemas.microsoft.com/office/drawing/2014/main" id="{A2BFBC54-DC5C-1A42-99DC-58E133E76D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1550" y="822960"/>
            <a:ext cx="7258050" cy="5806440"/>
          </a:xfrm>
          <a:prstGeom prst="rect">
            <a:avLst/>
          </a:prstGeom>
        </p:spPr>
      </p:pic>
      <p:sp>
        <p:nvSpPr>
          <p:cNvPr id="5" name="Rectangle 2">
            <a:extLst>
              <a:ext uri="{FF2B5EF4-FFF2-40B4-BE49-F238E27FC236}">
                <a16:creationId xmlns:a16="http://schemas.microsoft.com/office/drawing/2014/main" id="{F774AB60-C3A4-1C4E-96E4-70B870EC25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91440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MW Tidal Streams</a:t>
            </a:r>
          </a:p>
        </p:txBody>
      </p:sp>
    </p:spTree>
    <p:extLst>
      <p:ext uri="{BB962C8B-B14F-4D97-AF65-F5344CB8AC3E}">
        <p14:creationId xmlns:p14="http://schemas.microsoft.com/office/powerpoint/2010/main" val="3878525300"/>
      </p:ext>
    </p:extLst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50274E6A-6424-8C46-979B-6D914A5AB6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91440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SDSS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1186844-1021-6248-9D8A-AF6B873540B1}"/>
              </a:ext>
            </a:extLst>
          </p:cNvPr>
          <p:cNvSpPr txBox="1"/>
          <p:nvPr/>
        </p:nvSpPr>
        <p:spPr>
          <a:xfrm>
            <a:off x="219074" y="765512"/>
            <a:ext cx="8614859" cy="59400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dedicated 2.5m at APO ... started in 2000 and still going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20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hotometric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 survey of ~1 billion objects … 35% of sky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	… ended 2009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	now &gt; 4 million spectra (ongoing)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20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primary goal = </a:t>
            </a:r>
            <a:r>
              <a:rPr lang="en-US" sz="2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galaxy+quasar</a:t>
            </a:r>
            <a:r>
              <a:rPr lang="en-US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redshifts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20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20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20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20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20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20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20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20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20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20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20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defRPr/>
            </a:pPr>
            <a:r>
              <a:rPr lang="en-US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created new filters </a:t>
            </a:r>
            <a:r>
              <a:rPr lang="en-US" sz="2000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ugriz</a:t>
            </a:r>
            <a:r>
              <a:rPr lang="en-US" sz="2000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… </a:t>
            </a:r>
            <a:r>
              <a:rPr lang="en-US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95% complete to mags 22.0, 22.2, 22.2, 21.3, and 20.5</a:t>
            </a:r>
            <a:endParaRPr lang="en-US" sz="2000" i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 descr="A picture containing outdoor, sky, mountain&#10;&#10;Description automatically generated">
            <a:extLst>
              <a:ext uri="{FF2B5EF4-FFF2-40B4-BE49-F238E27FC236}">
                <a16:creationId xmlns:a16="http://schemas.microsoft.com/office/drawing/2014/main" id="{DD46D805-A844-A347-AC5D-738C83FB1A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1762" y="228600"/>
            <a:ext cx="2667000" cy="33274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09CD036-A457-8F47-9337-09FD2610E7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9717" y="3276600"/>
            <a:ext cx="8673572" cy="281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006476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4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50274E6A-6424-8C46-979B-6D914A5AB6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91440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SDSS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1186844-1021-6248-9D8A-AF6B873540B1}"/>
              </a:ext>
            </a:extLst>
          </p:cNvPr>
          <p:cNvSpPr txBox="1"/>
          <p:nvPr/>
        </p:nvSpPr>
        <p:spPr>
          <a:xfrm>
            <a:off x="1335278" y="5791200"/>
            <a:ext cx="651332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observed primarily toward the north and south Galactic poles</a:t>
            </a:r>
            <a:endParaRPr kumimoji="0" lang="en-US" sz="2000" b="0" i="1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Times New Roman" panose="02020603050405020304" pitchFamily="18" charset="0"/>
            </a:endParaRPr>
          </a:p>
        </p:txBody>
      </p:sp>
      <p:pic>
        <p:nvPicPr>
          <p:cNvPr id="6" name="Picture 5" descr="Diagram, schematic&#10;&#10;Description automatically generated">
            <a:extLst>
              <a:ext uri="{FF2B5EF4-FFF2-40B4-BE49-F238E27FC236}">
                <a16:creationId xmlns:a16="http://schemas.microsoft.com/office/drawing/2014/main" id="{A806D021-97A5-5149-8DE0-D279D3D132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914400"/>
            <a:ext cx="8839200" cy="4419600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80DFA0D9-C376-8B4A-AE69-EA36444E8A52}"/>
              </a:ext>
            </a:extLst>
          </p:cNvPr>
          <p:cNvSpPr/>
          <p:nvPr/>
        </p:nvSpPr>
        <p:spPr>
          <a:xfrm flipV="1">
            <a:off x="2362200" y="2286000"/>
            <a:ext cx="228600" cy="228600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503F914-01E1-B147-BDC4-67E8025914EC}"/>
              </a:ext>
            </a:extLst>
          </p:cNvPr>
          <p:cNvSpPr txBox="1"/>
          <p:nvPr/>
        </p:nvSpPr>
        <p:spPr>
          <a:xfrm>
            <a:off x="2133600" y="4343400"/>
            <a:ext cx="495520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16h                       12h                        08h                       04h                         00h</a:t>
            </a:r>
            <a:endParaRPr kumimoji="0" lang="en-US" sz="12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Times New Roman" panose="02020603050405020304" pitchFamily="18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0B0AF8AB-DCAB-114E-8727-F370FA52E930}"/>
              </a:ext>
            </a:extLst>
          </p:cNvPr>
          <p:cNvSpPr/>
          <p:nvPr/>
        </p:nvSpPr>
        <p:spPr>
          <a:xfrm flipV="1">
            <a:off x="6934200" y="3810000"/>
            <a:ext cx="228600" cy="228600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947388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 animBg="1"/>
      <p:bldP spid="1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E4E442E-3E47-124D-B27D-ACC768B8971A}"/>
              </a:ext>
            </a:extLst>
          </p:cNvPr>
          <p:cNvSpPr txBox="1"/>
          <p:nvPr/>
        </p:nvSpPr>
        <p:spPr>
          <a:xfrm>
            <a:off x="1605483" y="6172200"/>
            <a:ext cx="59330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model includes thin disk + thick disk + best oblong halo</a:t>
            </a:r>
            <a:endParaRPr kumimoji="0" lang="en-US" sz="2000" b="0" i="1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Times New Roman" panose="02020603050405020304" pitchFamily="18" charset="0"/>
            </a:endParaRPr>
          </a:p>
        </p:txBody>
      </p:sp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DED8FBB0-8D18-C44C-A455-4160ABED25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" y="881318"/>
            <a:ext cx="7315200" cy="5138482"/>
          </a:xfrm>
          <a:prstGeom prst="rect">
            <a:avLst/>
          </a:prstGeom>
        </p:spPr>
      </p:pic>
      <p:sp>
        <p:nvSpPr>
          <p:cNvPr id="5" name="Rectangle 2">
            <a:extLst>
              <a:ext uri="{FF2B5EF4-FFF2-40B4-BE49-F238E27FC236}">
                <a16:creationId xmlns:a16="http://schemas.microsoft.com/office/drawing/2014/main" id="{C82E27E3-B754-6249-A8CB-BEC71B4F4A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91440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SDSS</a:t>
            </a:r>
          </a:p>
        </p:txBody>
      </p:sp>
    </p:spTree>
    <p:extLst>
      <p:ext uri="{BB962C8B-B14F-4D97-AF65-F5344CB8AC3E}">
        <p14:creationId xmlns:p14="http://schemas.microsoft.com/office/powerpoint/2010/main" val="1289287741"/>
      </p:ext>
    </p:extLst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E4E442E-3E47-124D-B27D-ACC768B8971A}"/>
              </a:ext>
            </a:extLst>
          </p:cNvPr>
          <p:cNvSpPr txBox="1"/>
          <p:nvPr/>
        </p:nvSpPr>
        <p:spPr>
          <a:xfrm>
            <a:off x="1732921" y="6172200"/>
            <a:ext cx="567815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blong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 halo subtraction reveals residual substructures</a:t>
            </a:r>
            <a:endParaRPr kumimoji="0" lang="en-US" sz="2000" b="0" i="1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Times New Roman" panose="02020603050405020304" pitchFamily="18" charset="0"/>
            </a:endParaRP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C82E27E3-B754-6249-A8CB-BEC71B4F4A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91440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SDSS</a:t>
            </a:r>
          </a:p>
        </p:txBody>
      </p:sp>
      <p:pic>
        <p:nvPicPr>
          <p:cNvPr id="6" name="Picture 5" descr="Shape, logo&#10;&#10;Description automatically generated">
            <a:extLst>
              <a:ext uri="{FF2B5EF4-FFF2-40B4-BE49-F238E27FC236}">
                <a16:creationId xmlns:a16="http://schemas.microsoft.com/office/drawing/2014/main" id="{5046BD20-55AD-4A4C-B426-64050CE91F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" y="838200"/>
            <a:ext cx="7315200" cy="5151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4719191"/>
      </p:ext>
    </p:extLst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map&#10;&#10;Description automatically generated">
            <a:extLst>
              <a:ext uri="{FF2B5EF4-FFF2-40B4-BE49-F238E27FC236}">
                <a16:creationId xmlns:a16="http://schemas.microsoft.com/office/drawing/2014/main" id="{84E5ECBF-F6BB-1948-9D1A-8E72783576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646916"/>
            <a:ext cx="8188667" cy="4077484"/>
          </a:xfrm>
          <a:prstGeom prst="rect">
            <a:avLst/>
          </a:prstGeom>
        </p:spPr>
      </p:pic>
      <p:sp>
        <p:nvSpPr>
          <p:cNvPr id="5" name="Rectangle 2">
            <a:extLst>
              <a:ext uri="{FF2B5EF4-FFF2-40B4-BE49-F238E27FC236}">
                <a16:creationId xmlns:a16="http://schemas.microsoft.com/office/drawing/2014/main" id="{FDED3B35-EEAB-5F4E-B724-572574774C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91440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SDSS Tidal Streams (2002/2003)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F9E7909-AEA5-7141-BBF2-774CBE1C5CB5}"/>
              </a:ext>
            </a:extLst>
          </p:cNvPr>
          <p:cNvSpPr txBox="1"/>
          <p:nvPr/>
        </p:nvSpPr>
        <p:spPr>
          <a:xfrm>
            <a:off x="843308" y="4769584"/>
            <a:ext cx="7225248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2000" noProof="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alo</a:t>
            </a:r>
            <a:r>
              <a:rPr lang="en-US" sz="2000" noProof="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stars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 … color indicates distance, intensity indicates #stars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	Sagittarius … from dwarf galaxy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	Orphan … from Ursa Major dwarf galaxy (maybe)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     	Monoceros Ring … encircles MW disk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	Palomar 5 … shown in GC discussion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     	+ new MW companions in circles (2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 GCs + dwarf galaxies)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E4E442E-3E47-124D-B27D-ACC768B8971A}"/>
              </a:ext>
            </a:extLst>
          </p:cNvPr>
          <p:cNvSpPr txBox="1"/>
          <p:nvPr/>
        </p:nvSpPr>
        <p:spPr>
          <a:xfrm>
            <a:off x="3163600" y="1219200"/>
            <a:ext cx="27815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SDSS “Field of Streams”</a:t>
            </a:r>
            <a:endParaRPr kumimoji="0" lang="en-US" sz="2000" b="0" i="1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266090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E4E442E-3E47-124D-B27D-ACC768B8971A}"/>
              </a:ext>
            </a:extLst>
          </p:cNvPr>
          <p:cNvSpPr txBox="1"/>
          <p:nvPr/>
        </p:nvSpPr>
        <p:spPr>
          <a:xfrm>
            <a:off x="1212845" y="5461337"/>
            <a:ext cx="6672019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>
              <a:defRPr/>
            </a:pPr>
            <a:r>
              <a:rPr lang="en-US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Sagittarius dwarf spheroidal galaxy discovered by Ibata+ 1994 </a:t>
            </a:r>
          </a:p>
          <a:p>
            <a:pPr lvl="0" algn="ctr">
              <a:defRPr/>
            </a:pPr>
            <a:r>
              <a:rPr lang="en-US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streams projected on the sky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densest streams point to Sag dwarf galaxy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Bright stream + Faint stream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9445B17-7339-CF4F-B4A9-1CA631AF2E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851836"/>
            <a:ext cx="8763000" cy="4372926"/>
          </a:xfrm>
          <a:prstGeom prst="rect">
            <a:avLst/>
          </a:prstGeom>
        </p:spPr>
      </p:pic>
      <p:sp>
        <p:nvSpPr>
          <p:cNvPr id="4" name="Rectangle 2">
            <a:extLst>
              <a:ext uri="{FF2B5EF4-FFF2-40B4-BE49-F238E27FC236}">
                <a16:creationId xmlns:a16="http://schemas.microsoft.com/office/drawing/2014/main" id="{F508E731-8BD8-3449-B497-590966E36C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91440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SDSS Tidal Streams</a:t>
            </a:r>
          </a:p>
        </p:txBody>
      </p:sp>
    </p:spTree>
    <p:extLst>
      <p:ext uri="{BB962C8B-B14F-4D97-AF65-F5344CB8AC3E}">
        <p14:creationId xmlns:p14="http://schemas.microsoft.com/office/powerpoint/2010/main" val="407270160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E4E442E-3E47-124D-B27D-ACC768B8971A}"/>
              </a:ext>
            </a:extLst>
          </p:cNvPr>
          <p:cNvSpPr txBox="1"/>
          <p:nvPr/>
        </p:nvSpPr>
        <p:spPr>
          <a:xfrm>
            <a:off x="1524000" y="5695890"/>
            <a:ext cx="640874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defRPr/>
            </a:pPr>
            <a:r>
              <a:rPr lang="en-US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movie: https://</a:t>
            </a:r>
            <a:r>
              <a:rPr lang="en-US" sz="2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www.youtube.com</a:t>
            </a:r>
            <a:r>
              <a:rPr lang="en-US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2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watch?v</a:t>
            </a:r>
            <a:r>
              <a:rPr lang="en-US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=WW-ps2zg89s</a:t>
            </a:r>
            <a:endParaRPr kumimoji="0" lang="en-US" sz="2000" b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B5FB6BD-F116-7C4C-B4FF-CCC94B2855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8994" y="1255458"/>
            <a:ext cx="4441444" cy="3331084"/>
          </a:xfrm>
          <a:prstGeom prst="rect">
            <a:avLst/>
          </a:prstGeom>
        </p:spPr>
      </p:pic>
      <p:sp>
        <p:nvSpPr>
          <p:cNvPr id="4" name="Rectangle 2">
            <a:extLst>
              <a:ext uri="{FF2B5EF4-FFF2-40B4-BE49-F238E27FC236}">
                <a16:creationId xmlns:a16="http://schemas.microsoft.com/office/drawing/2014/main" id="{24912FE6-61CA-DA42-BAE3-04CE3CFF94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91440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MW Tidal Streams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3A29FD8-E268-6A45-B315-14867A9CE3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29200" y="889000"/>
            <a:ext cx="3835400" cy="383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466846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E4E442E-3E47-124D-B27D-ACC768B8971A}"/>
              </a:ext>
            </a:extLst>
          </p:cNvPr>
          <p:cNvSpPr txBox="1"/>
          <p:nvPr/>
        </p:nvSpPr>
        <p:spPr>
          <a:xfrm>
            <a:off x="0" y="2057400"/>
            <a:ext cx="8915400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MW mergers by connecting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     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170 globular clusters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46 satellite galaxies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       41 stellar streams …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dynamically evolved GC+SG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= 257 halo objects!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1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000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Gaia</a:t>
            </a:r>
            <a:r>
              <a:rPr lang="en-US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EDR3 + </a:t>
            </a:r>
            <a:r>
              <a:rPr lang="en-US" sz="2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radvel</a:t>
            </a:r>
            <a:r>
              <a:rPr lang="en-US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data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match angular momenta along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          orbits in 3D space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20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10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 groups: 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(1) 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Sagittarius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(2) Cetus, (3) 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Gaia-Enceladus/Sausage, (4) 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LMS-1/</a:t>
            </a:r>
            <a:r>
              <a:rPr 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Wukong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	                   (5) Arjuna/Sequoia/</a:t>
            </a:r>
            <a:r>
              <a:rPr kumimoji="0" lang="en-US" sz="2000" b="0" i="1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I’itoi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(6) Pontus (new)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1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Times New Roman" panose="02020603050405020304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connects streams to objects … maps construction of Milky Way</a:t>
            </a:r>
            <a:endParaRPr kumimoji="0" lang="en-US" sz="2000" b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Times New Roman" panose="02020603050405020304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289BCD6-335C-7246-9843-8E05F38F57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91440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MW Tidal Streams 2022</a:t>
            </a:r>
          </a:p>
        </p:txBody>
      </p:sp>
      <p:pic>
        <p:nvPicPr>
          <p:cNvPr id="5" name="Picture 4" descr="A picture containing diagram&#10;&#10;Description automatically generated">
            <a:extLst>
              <a:ext uri="{FF2B5EF4-FFF2-40B4-BE49-F238E27FC236}">
                <a16:creationId xmlns:a16="http://schemas.microsoft.com/office/drawing/2014/main" id="{9B5DA98D-10AE-304E-B0A1-4178987B25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46322" y="1828800"/>
            <a:ext cx="5069078" cy="3621575"/>
          </a:xfrm>
          <a:prstGeom prst="rect">
            <a:avLst/>
          </a:prstGeom>
        </p:spPr>
      </p:pic>
      <p:pic>
        <p:nvPicPr>
          <p:cNvPr id="7" name="Picture 6" descr="Text&#10;&#10;Description automatically generated">
            <a:extLst>
              <a:ext uri="{FF2B5EF4-FFF2-40B4-BE49-F238E27FC236}">
                <a16:creationId xmlns:a16="http://schemas.microsoft.com/office/drawing/2014/main" id="{6BE149F2-DD38-9B44-9C89-5B60C9A240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" y="762000"/>
            <a:ext cx="4858053" cy="1004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17945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0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2000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2000"/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2000"/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2000"/>
                                        <p:tgtEl>
                                          <p:spTgt spid="2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C16464C-9893-BC41-891B-7E3AFB45D3CF}"/>
              </a:ext>
            </a:extLst>
          </p:cNvPr>
          <p:cNvSpPr txBox="1"/>
          <p:nvPr/>
        </p:nvSpPr>
        <p:spPr>
          <a:xfrm>
            <a:off x="1219200" y="838200"/>
            <a:ext cx="683552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building something big (MW) …</a:t>
            </a: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20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… out of something small (dwarf galaxies …)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0D82D71-57FE-8746-AF23-AB76B779CF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91440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Putting it All Together</a:t>
            </a:r>
          </a:p>
        </p:txBody>
      </p:sp>
      <p:pic>
        <p:nvPicPr>
          <p:cNvPr id="7" name="Picture 6" descr="Cartoon characters on a red carpet&#10;&#10;Description automatically generated">
            <a:extLst>
              <a:ext uri="{FF2B5EF4-FFF2-40B4-BE49-F238E27FC236}">
                <a16:creationId xmlns:a16="http://schemas.microsoft.com/office/drawing/2014/main" id="{6114F084-3406-944C-B348-E6BB02FDD1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3270" y="1905000"/>
            <a:ext cx="5791200" cy="422601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BA6EC2C-A31D-0326-504A-607475E9AD8F}"/>
              </a:ext>
            </a:extLst>
          </p:cNvPr>
          <p:cNvSpPr txBox="1"/>
          <p:nvPr/>
        </p:nvSpPr>
        <p:spPr>
          <a:xfrm>
            <a:off x="2737316" y="6248400"/>
            <a:ext cx="362310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tidal streams are current evidence</a:t>
            </a:r>
          </a:p>
        </p:txBody>
      </p:sp>
    </p:spTree>
    <p:extLst>
      <p:ext uri="{BB962C8B-B14F-4D97-AF65-F5344CB8AC3E}">
        <p14:creationId xmlns:p14="http://schemas.microsoft.com/office/powerpoint/2010/main" val="209708878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C16464C-9893-BC41-891B-7E3AFB45D3CF}"/>
              </a:ext>
            </a:extLst>
          </p:cNvPr>
          <p:cNvSpPr txBox="1"/>
          <p:nvPr/>
        </p:nvSpPr>
        <p:spPr>
          <a:xfrm>
            <a:off x="1711715" y="914400"/>
            <a:ext cx="567431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What are the implications?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MW eating smaller galaxies … bottom-up formation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Galactic halo continues to grow … gets homogenized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0D82D71-57FE-8746-AF23-AB76B779CF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91440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MW Construction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B8C35A2-7870-CB44-AEB3-2F3E527E88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5400" y="2133600"/>
            <a:ext cx="6441418" cy="271813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E994D85-15C7-9D42-A9F4-D94D00A4DC05}"/>
              </a:ext>
            </a:extLst>
          </p:cNvPr>
          <p:cNvSpPr txBox="1"/>
          <p:nvPr/>
        </p:nvSpPr>
        <p:spPr>
          <a:xfrm>
            <a:off x="479187" y="5077361"/>
            <a:ext cx="8166211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BUT!!!  early model of MW construction in 1962 … still called “ELS model”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Times New Roman" panose="02020603050405020304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turns out to be wrong, but reasoning useful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Key Point: stellar metallicity holds clues to MW formation</a:t>
            </a:r>
          </a:p>
        </p:txBody>
      </p:sp>
    </p:spTree>
    <p:extLst>
      <p:ext uri="{BB962C8B-B14F-4D97-AF65-F5344CB8AC3E}">
        <p14:creationId xmlns:p14="http://schemas.microsoft.com/office/powerpoint/2010/main" val="228668137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>
          <a:extLst>
            <a:ext uri="{FF2B5EF4-FFF2-40B4-BE49-F238E27FC236}">
              <a16:creationId xmlns:a16="http://schemas.microsoft.com/office/drawing/2014/main" id="{66E38B46-3F6B-798F-17D2-B31B0C5965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825" name="Picture 1" descr="pass.IMG_1913.copy.jpg">
            <a:extLst>
              <a:ext uri="{FF2B5EF4-FFF2-40B4-BE49-F238E27FC236}">
                <a16:creationId xmlns:a16="http://schemas.microsoft.com/office/drawing/2014/main" id="{5FD0A9CC-AF52-791E-FC4D-EBA1F8E0C1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43000" y="0"/>
            <a:ext cx="10287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826" name="Rectangle 2">
            <a:extLst>
              <a:ext uri="{FF2B5EF4-FFF2-40B4-BE49-F238E27FC236}">
                <a16:creationId xmlns:a16="http://schemas.microsoft.com/office/drawing/2014/main" id="{337E73AF-0189-2975-B29F-A242957CF1C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838200"/>
          </a:xfrm>
        </p:spPr>
        <p:txBody>
          <a:bodyPr/>
          <a:lstStyle/>
          <a:p>
            <a:pPr eaLnBrk="1" hangingPunct="1"/>
            <a:r>
              <a:rPr lang="en-US" altLang="en-US" b="1" dirty="0">
                <a:solidFill>
                  <a:srgbClr val="FFFF00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ＭＳ Ｐゴシック" panose="020B0600070205080204" pitchFamily="34" charset="-128"/>
              </a:rPr>
              <a:t>Assignments</a:t>
            </a:r>
          </a:p>
        </p:txBody>
      </p:sp>
      <p:sp>
        <p:nvSpPr>
          <p:cNvPr id="1404933" name="Rectangle 5">
            <a:extLst>
              <a:ext uri="{FF2B5EF4-FFF2-40B4-BE49-F238E27FC236}">
                <a16:creationId xmlns:a16="http://schemas.microsoft.com/office/drawing/2014/main" id="{52AAD18A-ABAF-BA03-F7C6-98F149A8B2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" y="739438"/>
            <a:ext cx="7772400" cy="3785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Tuesday 03 FEB		Level 0 … Ideas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Tuesday 10 FEB		Bio Sketch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Tuesday 17 FEB		Level 1 … Outline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	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BBE0E3">
                    <a:lumMod val="10000"/>
                  </a:srgbClr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… 2 weeks later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Thursday 19 FEB		Milky Way Neighborhood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Tuesday 10 MAR		Level 2 … 1</a:t>
            </a:r>
            <a:r>
              <a:rPr kumimoji="0" lang="en-US" altLang="en-US" sz="2000" b="0" i="0" u="none" strike="noStrike" kern="1200" cap="none" spc="0" normalizeH="0" baseline="30000" noProof="0" dirty="0">
                <a:ln>
                  <a:noFill/>
                </a:ln>
                <a:solidFill>
                  <a:srgbClr val="FF0000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st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 Draft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	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BBE0E3">
                    <a:lumMod val="10000"/>
                  </a:srgbClr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… 3 weeks later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Tuesday 31 MAR		Budgets + Narrative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Tuesday 07 APR		Facilities/Mentoring/Data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outerShdw blurRad="50800" dist="38100" dir="10800000" algn="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Tue/Thu 14/16 APR	Presentations		</a:t>
            </a:r>
            <a:endParaRPr kumimoji="0" lang="en-US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DADADA">
                  <a:lumMod val="10000"/>
                </a:srgbClr>
              </a:solidFill>
              <a:effectLst>
                <a:outerShdw blurRad="50800" dist="38100" dir="10800000" algn="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outerShdw blurRad="50800" dist="38100" dir="10800000" algn="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Thursday 23 APR		Level 4 … submit	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BBE0E3">
                    <a:lumMod val="10000"/>
                  </a:srgbClr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… 6 weeks later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pic>
        <p:nvPicPr>
          <p:cNvPr id="3" name="Picture 2" descr="A person looking up with glasses around his neck&#10;&#10;AI-generated content may be incorrect.">
            <a:extLst>
              <a:ext uri="{FF2B5EF4-FFF2-40B4-BE49-F238E27FC236}">
                <a16:creationId xmlns:a16="http://schemas.microsoft.com/office/drawing/2014/main" id="{CA8A1E7D-B669-28A9-5D50-063274F3F8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000" y="4343399"/>
            <a:ext cx="2667000" cy="2238963"/>
          </a:xfrm>
          <a:prstGeom prst="rect">
            <a:avLst/>
          </a:prstGeom>
        </p:spPr>
      </p:pic>
      <p:pic>
        <p:nvPicPr>
          <p:cNvPr id="5" name="Picture 4" descr="A close-up of a robot&#10;&#10;AI-generated content may be incorrect.">
            <a:extLst>
              <a:ext uri="{FF2B5EF4-FFF2-40B4-BE49-F238E27FC236}">
                <a16:creationId xmlns:a16="http://schemas.microsoft.com/office/drawing/2014/main" id="{F84CABA2-41B3-5B12-52D4-D9A0041998F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37025" y="4343400"/>
            <a:ext cx="2992575" cy="2303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7026272"/>
      </p:ext>
    </p:extLst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C16464C-9893-BC41-891B-7E3AFB45D3CF}"/>
              </a:ext>
            </a:extLst>
          </p:cNvPr>
          <p:cNvSpPr txBox="1"/>
          <p:nvPr/>
        </p:nvSpPr>
        <p:spPr>
          <a:xfrm>
            <a:off x="5325841" y="1076265"/>
            <a:ext cx="3402855" cy="53245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stars with large UV excess</a:t>
            </a: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(= low metallicity, open points)</a:t>
            </a: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Times New Roman" panose="02020603050405020304" pitchFamily="18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     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Galactic orbits with</a:t>
            </a: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high eccentricity</a:t>
            </a: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20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      </a:t>
            </a:r>
            <a:r>
              <a:rPr lang="en-US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low metallicity stars </a:t>
            </a: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far from MW</a:t>
            </a: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20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MW collapses as it forms</a:t>
            </a: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stars start on circular orbits</a:t>
            </a: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gas collapses to center/disk</a:t>
            </a: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mass inside orbit increases</a:t>
            </a: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 orbits become eccentric</a:t>
            </a: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20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older/low metallicity stars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 outer halo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6836A28-5FDB-0F41-9165-A01078BE73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91440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MW Construction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62F762F-695A-2942-9332-3FD4761193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914400"/>
            <a:ext cx="4898390" cy="376799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282AF0E-591C-3A47-B56B-93B33942BFB7}"/>
              </a:ext>
            </a:extLst>
          </p:cNvPr>
          <p:cNvSpPr txBox="1"/>
          <p:nvPr/>
        </p:nvSpPr>
        <p:spPr>
          <a:xfrm>
            <a:off x="152400" y="4724400"/>
            <a:ext cx="173156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Eggen+ (1962)</a:t>
            </a:r>
          </a:p>
        </p:txBody>
      </p:sp>
      <p:pic>
        <p:nvPicPr>
          <p:cNvPr id="8" name="Picture 7" descr="Diagram, engineering drawing&#10;&#10;Description automatically generated">
            <a:extLst>
              <a:ext uri="{FF2B5EF4-FFF2-40B4-BE49-F238E27FC236}">
                <a16:creationId xmlns:a16="http://schemas.microsoft.com/office/drawing/2014/main" id="{8FEF1A82-ED40-164E-AFA2-7FBA8F98B3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" y="2286000"/>
            <a:ext cx="4937933" cy="434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409279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2000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2000"/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2000"/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2000"/>
                                        <p:tgtEl>
                                          <p:spTgt spid="2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2000"/>
                                        <p:tgtEl>
                                          <p:spTgt spid="2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C16464C-9893-BC41-891B-7E3AFB45D3CF}"/>
              </a:ext>
            </a:extLst>
          </p:cNvPr>
          <p:cNvSpPr txBox="1"/>
          <p:nvPr/>
        </p:nvSpPr>
        <p:spPr>
          <a:xfrm>
            <a:off x="1328169" y="5077361"/>
            <a:ext cx="6487673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Searle and Zinn (1978) metallicities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 of red giants in </a:t>
            </a:r>
            <a:r>
              <a:rPr kumimoji="0" lang="en-US" sz="2000" b="0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globulars</a:t>
            </a:r>
            <a:endParaRPr kumimoji="0" lang="en-US" sz="2000" b="0" i="0" u="none" strike="noStrike" kern="1200" cap="none" spc="0" normalizeH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Times New Roman" panose="02020603050405020304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showed ELS did not work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20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o radial abundance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gra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dient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Times New Roman" panose="02020603050405020304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instead … “fragmented accretion” to create MW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Times New Roman" panose="02020603050405020304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FE38AD8-30A5-CD47-8455-2CD3B4EE76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91440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MW Construction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2DB512A-25ED-3645-8B21-C2100B9C4A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7800" y="1447800"/>
            <a:ext cx="6395400" cy="337395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D7A0383-7509-964A-A672-FCE84A0CDB25}"/>
              </a:ext>
            </a:extLst>
          </p:cNvPr>
          <p:cNvSpPr txBox="1"/>
          <p:nvPr/>
        </p:nvSpPr>
        <p:spPr>
          <a:xfrm>
            <a:off x="1024525" y="838200"/>
            <a:ext cx="704872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need a careful study of metallicities at various distances from MW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7074F35-4916-F142-885E-612278AA09B1}"/>
              </a:ext>
            </a:extLst>
          </p:cNvPr>
          <p:cNvSpPr/>
          <p:nvPr/>
        </p:nvSpPr>
        <p:spPr>
          <a:xfrm>
            <a:off x="1600200" y="4038600"/>
            <a:ext cx="6095999" cy="783151"/>
          </a:xfrm>
          <a:prstGeom prst="rect">
            <a:avLst/>
          </a:prstGeom>
          <a:noFill/>
          <a:ln w="5080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540C3D2-282F-6545-AEEC-192AEB8EF711}"/>
              </a:ext>
            </a:extLst>
          </p:cNvPr>
          <p:cNvSpPr/>
          <p:nvPr/>
        </p:nvSpPr>
        <p:spPr>
          <a:xfrm>
            <a:off x="1600200" y="3026849"/>
            <a:ext cx="6095999" cy="630751"/>
          </a:xfrm>
          <a:prstGeom prst="rect">
            <a:avLst/>
          </a:prstGeom>
          <a:noFill/>
          <a:ln w="5080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B656266-64BC-7947-803D-B5527CA5FB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81200" y="1371600"/>
            <a:ext cx="5391150" cy="3654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487910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8" grpId="1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C16464C-9893-BC41-891B-7E3AFB45D3CF}"/>
              </a:ext>
            </a:extLst>
          </p:cNvPr>
          <p:cNvSpPr txBox="1"/>
          <p:nvPr/>
        </p:nvSpPr>
        <p:spPr>
          <a:xfrm>
            <a:off x="1436372" y="5385137"/>
            <a:ext cx="627126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recall slight trend in [Fe/H] for GCs with distance from GC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Times New Roman" panose="02020603050405020304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Times New Roman" panose="02020603050405020304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It’s complicated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 …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Times New Roman" panose="02020603050405020304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FE38AD8-30A5-CD47-8455-2CD3B4EE76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91440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MW Construction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D7A0383-7509-964A-A672-FCE84A0CDB25}"/>
              </a:ext>
            </a:extLst>
          </p:cNvPr>
          <p:cNvSpPr txBox="1"/>
          <p:nvPr/>
        </p:nvSpPr>
        <p:spPr>
          <a:xfrm>
            <a:off x="1024525" y="838200"/>
            <a:ext cx="704872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need a careful study of metallicities at various distances from MW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B656266-64BC-7947-803D-B5527CA5FB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806" y="1371600"/>
            <a:ext cx="4833194" cy="3275831"/>
          </a:xfrm>
          <a:prstGeom prst="rect">
            <a:avLst/>
          </a:prstGeom>
        </p:spPr>
      </p:pic>
      <p:pic>
        <p:nvPicPr>
          <p:cNvPr id="10" name="Picture 9" descr="Chart, scatter chart&#10;&#10;Description automatically generated">
            <a:extLst>
              <a:ext uri="{FF2B5EF4-FFF2-40B4-BE49-F238E27FC236}">
                <a16:creationId xmlns:a16="http://schemas.microsoft.com/office/drawing/2014/main" id="{4ACD7AE3-5BD6-AB4D-8AAF-45ABC5052B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58113" y="1371600"/>
            <a:ext cx="3933487" cy="3725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18328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FC16464C-9893-BC41-891B-7E3AFB45D3CF}"/>
                  </a:ext>
                </a:extLst>
              </p:cNvPr>
              <p:cNvSpPr txBox="1"/>
              <p:nvPr/>
            </p:nvSpPr>
            <p:spPr>
              <a:xfrm>
                <a:off x="5638801" y="1240572"/>
                <a:ext cx="3552576" cy="378565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ＭＳ Ｐゴシック" panose="020B0600070205080204" pitchFamily="34" charset="-128"/>
                    <a:cs typeface="Times New Roman" panose="02020603050405020304" pitchFamily="18" charset="0"/>
                  </a:rPr>
                  <a:t>Gaia-Enceladus = Gaia-Sausage </a:t>
                </a:r>
              </a:p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ＭＳ Ｐゴシック" panose="020B0600070205080204" pitchFamily="34" charset="-128"/>
                    <a:cs typeface="Times New Roman" panose="02020603050405020304" pitchFamily="18" charset="0"/>
                  </a:rPr>
                  <a:t>SDSS + </a:t>
                </a:r>
                <a:r>
                  <a:rPr kumimoji="0" lang="en-US" sz="2000" b="0" i="1" u="none" strike="noStrike" kern="1200" cap="none" spc="0" normalizeH="0" baseline="0" noProof="0" dirty="0">
                    <a:ln>
                      <a:noFill/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ＭＳ Ｐゴシック" panose="020B0600070205080204" pitchFamily="34" charset="-128"/>
                    <a:cs typeface="Times New Roman" panose="02020603050405020304" pitchFamily="18" charset="0"/>
                  </a:rPr>
                  <a:t>Gaia</a:t>
                </a: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ＭＳ Ｐゴシック" panose="020B0600070205080204" pitchFamily="34" charset="-128"/>
                    <a:cs typeface="Times New Roman" panose="02020603050405020304" pitchFamily="18" charset="0"/>
                  </a:rPr>
                  <a:t> DR2</a:t>
                </a:r>
              </a:p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lang="en-US" sz="2000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2000" dirty="0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orbits have e ~ 0.9</a:t>
                </a:r>
              </a:p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2000" dirty="0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[Fe/H] &gt; -1.7</a:t>
                </a:r>
              </a:p>
              <a:p>
                <a:pPr algn="ctr">
                  <a:defRPr/>
                </a:pPr>
                <a:r>
                  <a:rPr lang="en-US" sz="2000" dirty="0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merger 8-11 </a:t>
                </a:r>
                <a:r>
                  <a:rPr lang="en-US" sz="2000" dirty="0" err="1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Gyr</a:t>
                </a:r>
                <a:r>
                  <a:rPr lang="en-US" sz="2000" dirty="0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ago</a:t>
                </a:r>
              </a:p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lang="en-US" sz="2000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lvl="0" algn="ctr">
                  <a:defRPr/>
                </a:pPr>
                <a:r>
                  <a:rPr lang="en-US" sz="2000" dirty="0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+ 5 X 10</a:t>
                </a:r>
                <a:r>
                  <a:rPr lang="en-US" sz="2000" baseline="30000" dirty="0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9</a:t>
                </a:r>
                <a:r>
                  <a:rPr lang="en-US" sz="2000" dirty="0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M</a:t>
                </a:r>
                <a:r>
                  <a:rPr lang="en-US" sz="2000" baseline="-25000" dirty="0">
                    <a:solidFill>
                      <a:srgbClr val="000000"/>
                    </a:solidFill>
                    <a:ea typeface="Cambria Math" panose="020405030504060302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 baseline="-25000" smtClean="0">
                        <a:solidFill>
                          <a:srgbClr val="FFFF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⊙</m:t>
                    </m:r>
                  </m:oMath>
                </a14:m>
                <a:r>
                  <a:rPr lang="en-US" sz="2000" dirty="0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in stars</a:t>
                </a:r>
              </a:p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ＭＳ Ｐゴシック" panose="020B0600070205080204" pitchFamily="34" charset="-128"/>
                    <a:cs typeface="Times New Roman" panose="02020603050405020304" pitchFamily="18" charset="0"/>
                  </a:rPr>
                  <a:t>+ at least </a:t>
                </a:r>
                <a:r>
                  <a:rPr lang="en-US" sz="2000" dirty="0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8</a:t>
                </a: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ＭＳ Ｐゴシック" panose="020B0600070205080204" pitchFamily="34" charset="-128"/>
                    <a:cs typeface="Times New Roman" panose="02020603050405020304" pitchFamily="18" charset="0"/>
                  </a:rPr>
                  <a:t> </a:t>
                </a:r>
                <a:r>
                  <a:rPr kumimoji="0" lang="en-US" sz="2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ＭＳ Ｐゴシック" panose="020B0600070205080204" pitchFamily="34" charset="-128"/>
                    <a:cs typeface="Times New Roman" panose="02020603050405020304" pitchFamily="18" charset="0"/>
                  </a:rPr>
                  <a:t>globulars</a:t>
                </a: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ＭＳ Ｐゴシック" panose="020B0600070205080204" pitchFamily="34" charset="-128"/>
                    <a:cs typeface="Times New Roman" panose="02020603050405020304" pitchFamily="18" charset="0"/>
                  </a:rPr>
                  <a:t> to MW</a:t>
                </a:r>
              </a:p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lang="en-US" sz="2000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20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</a:t>
                </a:r>
                <a:r>
                  <a:rPr kumimoji="0" lang="en-US" sz="2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ＭＳ Ｐゴシック" panose="020B0600070205080204" pitchFamily="34" charset="-128"/>
                    <a:cs typeface="Times New Roman" panose="02020603050405020304" pitchFamily="18" charset="0"/>
                  </a:rPr>
                  <a:t>uffed</a:t>
                </a: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ＭＳ Ｐゴシック" panose="020B0600070205080204" pitchFamily="34" charset="-128"/>
                    <a:cs typeface="Times New Roman" panose="02020603050405020304" pitchFamily="18" charset="0"/>
                  </a:rPr>
                  <a:t> up thin disk to thick disk</a:t>
                </a:r>
              </a:p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20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new gas collapsed to thin disk</a:t>
                </a:r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FC16464C-9893-BC41-891B-7E3AFB45D3C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38801" y="1240572"/>
                <a:ext cx="3552576" cy="3785652"/>
              </a:xfrm>
              <a:prstGeom prst="rect">
                <a:avLst/>
              </a:prstGeom>
              <a:blipFill>
                <a:blip r:embed="rId3"/>
                <a:stretch>
                  <a:fillRect l="-1429" t="-669" r="-1429" b="-20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Rectangle 2">
            <a:extLst>
              <a:ext uri="{FF2B5EF4-FFF2-40B4-BE49-F238E27FC236}">
                <a16:creationId xmlns:a16="http://schemas.microsoft.com/office/drawing/2014/main" id="{3E12FA75-531E-3E41-867B-E9E0C1FC24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91440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MW Construction</a:t>
            </a:r>
          </a:p>
        </p:txBody>
      </p:sp>
      <p:pic>
        <p:nvPicPr>
          <p:cNvPr id="5" name="Picture 4" descr="A picture containing star, dark&#10;&#10;Description automatically generated">
            <a:extLst>
              <a:ext uri="{FF2B5EF4-FFF2-40B4-BE49-F238E27FC236}">
                <a16:creationId xmlns:a16="http://schemas.microsoft.com/office/drawing/2014/main" id="{A16397CA-88C0-1F4E-ADFB-801262E1F2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800" y="990600"/>
            <a:ext cx="5368119" cy="44958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AD8A851E-3846-F145-A9EB-7E82E29B6062}"/>
              </a:ext>
            </a:extLst>
          </p:cNvPr>
          <p:cNvSpPr/>
          <p:nvPr/>
        </p:nvSpPr>
        <p:spPr>
          <a:xfrm>
            <a:off x="6400800" y="5410200"/>
            <a:ext cx="2194013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Helmi+ (2018)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Deason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(2018)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Myeong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(2018)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Belo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kurov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(2018)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162776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C16464C-9893-BC41-891B-7E3AFB45D3CF}"/>
              </a:ext>
            </a:extLst>
          </p:cNvPr>
          <p:cNvSpPr txBox="1"/>
          <p:nvPr/>
        </p:nvSpPr>
        <p:spPr>
          <a:xfrm>
            <a:off x="3668547" y="4811365"/>
            <a:ext cx="180690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>
              <a:defRPr/>
            </a:pPr>
            <a:r>
              <a:rPr lang="en-US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Gaia-Enceladus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4DB553C-2434-E042-8AC4-3E4843D5F198}"/>
              </a:ext>
            </a:extLst>
          </p:cNvPr>
          <p:cNvSpPr/>
          <p:nvPr/>
        </p:nvSpPr>
        <p:spPr>
          <a:xfrm>
            <a:off x="189097" y="6210739"/>
            <a:ext cx="219401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Helmi+ (2018)</a:t>
            </a: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B8F6E97A-2C1B-EA4B-944E-A5AA061365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91440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MW Construction</a:t>
            </a:r>
          </a:p>
        </p:txBody>
      </p:sp>
      <p:pic>
        <p:nvPicPr>
          <p:cNvPr id="9" name="Picture 8" descr="Chart, scatter chart&#10;&#10;Description automatically generated">
            <a:extLst>
              <a:ext uri="{FF2B5EF4-FFF2-40B4-BE49-F238E27FC236}">
                <a16:creationId xmlns:a16="http://schemas.microsoft.com/office/drawing/2014/main" id="{66B8FE29-1393-B94F-B5C0-568A4792BD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9097" y="988120"/>
            <a:ext cx="4306703" cy="373627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26521C5-986D-554B-B0CF-39E315196818}"/>
              </a:ext>
            </a:extLst>
          </p:cNvPr>
          <p:cNvSpPr txBox="1"/>
          <p:nvPr/>
        </p:nvSpPr>
        <p:spPr>
          <a:xfrm>
            <a:off x="516826" y="5105400"/>
            <a:ext cx="397897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>
              <a:defRPr/>
            </a:pPr>
            <a:r>
              <a:rPr lang="en-US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velocity distribution</a:t>
            </a:r>
          </a:p>
          <a:p>
            <a:pPr lvl="0" algn="ctr">
              <a:defRPr/>
            </a:pPr>
            <a:r>
              <a:rPr lang="en-US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slightly retrograde revolution in MW</a:t>
            </a:r>
          </a:p>
        </p:txBody>
      </p:sp>
      <p:pic>
        <p:nvPicPr>
          <p:cNvPr id="12" name="Picture 11" descr="Chart, scatter chart&#10;&#10;Description automatically generated">
            <a:extLst>
              <a:ext uri="{FF2B5EF4-FFF2-40B4-BE49-F238E27FC236}">
                <a16:creationId xmlns:a16="http://schemas.microsoft.com/office/drawing/2014/main" id="{91FD2DF8-1A00-804C-BFC2-5FBDC46145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00600" y="988120"/>
            <a:ext cx="4221139" cy="373627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4DDA9E23-CE7C-644E-89AC-743056A8FDA6}"/>
              </a:ext>
            </a:extLst>
          </p:cNvPr>
          <p:cNvSpPr txBox="1"/>
          <p:nvPr/>
        </p:nvSpPr>
        <p:spPr>
          <a:xfrm>
            <a:off x="5309830" y="5105400"/>
            <a:ext cx="3232168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>
              <a:defRPr/>
            </a:pPr>
            <a:r>
              <a:rPr lang="en-US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[Fe/H] / alpha elements</a:t>
            </a:r>
          </a:p>
          <a:p>
            <a:pPr lvl="0" algn="ctr">
              <a:defRPr/>
            </a:pPr>
            <a:r>
              <a:rPr lang="en-US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G-E vs. thick disk</a:t>
            </a:r>
          </a:p>
          <a:p>
            <a:pPr lvl="0" algn="ctr">
              <a:defRPr/>
            </a:pPr>
            <a:r>
              <a:rPr lang="en-US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G-E has range of abundances</a:t>
            </a:r>
          </a:p>
          <a:p>
            <a:pPr lvl="0" algn="ctr">
              <a:defRPr/>
            </a:pPr>
            <a:r>
              <a:rPr lang="en-US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 SMC-sized galaxy merged</a:t>
            </a:r>
          </a:p>
        </p:txBody>
      </p:sp>
    </p:spTree>
    <p:extLst>
      <p:ext uri="{BB962C8B-B14F-4D97-AF65-F5344CB8AC3E}">
        <p14:creationId xmlns:p14="http://schemas.microsoft.com/office/powerpoint/2010/main" val="183830698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C16464C-9893-BC41-891B-7E3AFB45D3CF}"/>
              </a:ext>
            </a:extLst>
          </p:cNvPr>
          <p:cNvSpPr txBox="1"/>
          <p:nvPr/>
        </p:nvSpPr>
        <p:spPr>
          <a:xfrm>
            <a:off x="3668547" y="4811365"/>
            <a:ext cx="180690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Gaia-Enceladus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4DB553C-2434-E042-8AC4-3E4843D5F198}"/>
              </a:ext>
            </a:extLst>
          </p:cNvPr>
          <p:cNvSpPr/>
          <p:nvPr/>
        </p:nvSpPr>
        <p:spPr>
          <a:xfrm>
            <a:off x="189097" y="6210739"/>
            <a:ext cx="219401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Helmi+ (2018)</a:t>
            </a: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B8F6E97A-2C1B-EA4B-944E-A5AA061365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91440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MW Construction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26521C5-986D-554B-B0CF-39E315196818}"/>
              </a:ext>
            </a:extLst>
          </p:cNvPr>
          <p:cNvSpPr txBox="1"/>
          <p:nvPr/>
        </p:nvSpPr>
        <p:spPr>
          <a:xfrm>
            <a:off x="1676650" y="5715000"/>
            <a:ext cx="615745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ot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 kidding on the parallaxes used … errors less than 20%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starred symbols are RR </a:t>
            </a:r>
            <a:r>
              <a:rPr lang="en-US" sz="2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Lyraes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Times New Roman" panose="02020603050405020304" pitchFamily="18" charset="0"/>
            </a:endParaRPr>
          </a:p>
        </p:txBody>
      </p:sp>
      <p:pic>
        <p:nvPicPr>
          <p:cNvPr id="4" name="Picture 3" descr="Chart&#10;&#10;Description automatically generated">
            <a:extLst>
              <a:ext uri="{FF2B5EF4-FFF2-40B4-BE49-F238E27FC236}">
                <a16:creationId xmlns:a16="http://schemas.microsoft.com/office/drawing/2014/main" id="{22F34E52-E18C-5243-BFF4-A6E3A5616D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0097" y="990600"/>
            <a:ext cx="8040503" cy="427402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36AC000-3868-3B4C-8914-187ECC565C7C}"/>
              </a:ext>
            </a:extLst>
          </p:cNvPr>
          <p:cNvSpPr txBox="1"/>
          <p:nvPr/>
        </p:nvSpPr>
        <p:spPr>
          <a:xfrm>
            <a:off x="3820947" y="5314890"/>
            <a:ext cx="180690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>
              <a:defRPr/>
            </a:pPr>
            <a:r>
              <a:rPr lang="en-US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Gaia-Enceladus</a:t>
            </a:r>
          </a:p>
        </p:txBody>
      </p:sp>
    </p:spTree>
    <p:extLst>
      <p:ext uri="{BB962C8B-B14F-4D97-AF65-F5344CB8AC3E}">
        <p14:creationId xmlns:p14="http://schemas.microsoft.com/office/powerpoint/2010/main" val="341473048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C16464C-9893-BC41-891B-7E3AFB45D3CF}"/>
              </a:ext>
            </a:extLst>
          </p:cNvPr>
          <p:cNvSpPr txBox="1"/>
          <p:nvPr/>
        </p:nvSpPr>
        <p:spPr>
          <a:xfrm>
            <a:off x="1615221" y="5105400"/>
            <a:ext cx="597888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Gaia-Enceladus = Gaia-Sausage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https://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www.youtube.com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/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watch?v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=9fTGPkp-CJg&amp;t=1s</a:t>
            </a:r>
          </a:p>
        </p:txBody>
      </p:sp>
      <p:pic>
        <p:nvPicPr>
          <p:cNvPr id="3" name="Picture 2" descr="Diagram, schematic&#10;&#10;Description automatically generated">
            <a:extLst>
              <a:ext uri="{FF2B5EF4-FFF2-40B4-BE49-F238E27FC236}">
                <a16:creationId xmlns:a16="http://schemas.microsoft.com/office/drawing/2014/main" id="{E10592CB-730D-EB4A-81CC-25BFB61A28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3103" y="838200"/>
            <a:ext cx="4111534" cy="4111534"/>
          </a:xfrm>
          <a:prstGeom prst="rect">
            <a:avLst/>
          </a:prstGeom>
        </p:spPr>
      </p:pic>
      <p:pic>
        <p:nvPicPr>
          <p:cNvPr id="5" name="Picture 4" descr="Chart&#10;&#10;Description automatically generated">
            <a:extLst>
              <a:ext uri="{FF2B5EF4-FFF2-40B4-BE49-F238E27FC236}">
                <a16:creationId xmlns:a16="http://schemas.microsoft.com/office/drawing/2014/main" id="{C9AE8932-14CC-5B44-A2DB-2D4DE76E36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04657" y="838200"/>
            <a:ext cx="4257722" cy="411153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4DB553C-2434-E042-8AC4-3E4843D5F198}"/>
              </a:ext>
            </a:extLst>
          </p:cNvPr>
          <p:cNvSpPr/>
          <p:nvPr/>
        </p:nvSpPr>
        <p:spPr>
          <a:xfrm>
            <a:off x="6797587" y="5791200"/>
            <a:ext cx="219401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Deason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+ (2018)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Myeong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+ (2018)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Belo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kurov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+ (2018)</a:t>
            </a: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B8F6E97A-2C1B-EA4B-944E-A5AA061365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91440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MW Construction</a:t>
            </a:r>
          </a:p>
        </p:txBody>
      </p:sp>
    </p:spTree>
    <p:extLst>
      <p:ext uri="{BB962C8B-B14F-4D97-AF65-F5344CB8AC3E}">
        <p14:creationId xmlns:p14="http://schemas.microsoft.com/office/powerpoint/2010/main" val="308917660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imeline&#10;&#10;Description automatically generated">
            <a:extLst>
              <a:ext uri="{FF2B5EF4-FFF2-40B4-BE49-F238E27FC236}">
                <a16:creationId xmlns:a16="http://schemas.microsoft.com/office/drawing/2014/main" id="{A2BFBC54-DC5C-1A42-99DC-58E133E76D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1550" y="822960"/>
            <a:ext cx="7258050" cy="5806440"/>
          </a:xfrm>
          <a:prstGeom prst="rect">
            <a:avLst/>
          </a:prstGeom>
        </p:spPr>
      </p:pic>
      <p:sp>
        <p:nvSpPr>
          <p:cNvPr id="5" name="Rectangle 2">
            <a:extLst>
              <a:ext uri="{FF2B5EF4-FFF2-40B4-BE49-F238E27FC236}">
                <a16:creationId xmlns:a16="http://schemas.microsoft.com/office/drawing/2014/main" id="{F774AB60-C3A4-1C4E-96E4-70B870EC25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91440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MW Construction</a:t>
            </a:r>
          </a:p>
        </p:txBody>
      </p:sp>
    </p:spTree>
    <p:extLst>
      <p:ext uri="{BB962C8B-B14F-4D97-AF65-F5344CB8AC3E}">
        <p14:creationId xmlns:p14="http://schemas.microsoft.com/office/powerpoint/2010/main" val="2193307843"/>
      </p:ext>
    </p:extLst>
  </p:cSld>
  <p:clrMapOvr>
    <a:masterClrMapping/>
  </p:clrMapOvr>
  <p:transition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3" name="Rectangle 2">
            <a:extLst>
              <a:ext uri="{FF2B5EF4-FFF2-40B4-BE49-F238E27FC236}">
                <a16:creationId xmlns:a16="http://schemas.microsoft.com/office/drawing/2014/main" id="{102307D6-0A21-4B76-78D5-08DB05722D49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609600" y="0"/>
            <a:ext cx="8001000" cy="762000"/>
          </a:xfrm>
        </p:spPr>
        <p:txBody>
          <a:bodyPr/>
          <a:lstStyle/>
          <a:p>
            <a:pPr eaLnBrk="1" hangingPunct="1"/>
            <a:r>
              <a:rPr lang="en-US" altLang="en-US" b="1">
                <a:ea typeface="ＭＳ Ｐゴシック" panose="020B0600070205080204" pitchFamily="34" charset="-128"/>
              </a:rPr>
              <a:t>Todd’s Top 10 Tips for Talks</a:t>
            </a:r>
          </a:p>
        </p:txBody>
      </p:sp>
      <p:sp>
        <p:nvSpPr>
          <p:cNvPr id="537603" name="Text Box 3">
            <a:extLst>
              <a:ext uri="{FF2B5EF4-FFF2-40B4-BE49-F238E27FC236}">
                <a16:creationId xmlns:a16="http://schemas.microsoft.com/office/drawing/2014/main" id="{0CF42CC8-56D0-4B44-4059-3B8122B2C8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822325"/>
            <a:ext cx="8305800" cy="594042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marL="457200" indent="-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Match the time of your talk to the time allocated.</a:t>
            </a:r>
          </a:p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endParaRPr kumimoji="0" lang="en-US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Watch the “</a:t>
            </a:r>
            <a:r>
              <a:rPr kumimoji="0" lang="en-US" altLang="ja-JP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um”s</a:t>
            </a:r>
            <a:r>
              <a:rPr kumimoji="0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 and other useless sounds/words.</a:t>
            </a:r>
          </a:p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endParaRPr kumimoji="0" lang="en-US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Use the fewest words possible per slide.</a:t>
            </a:r>
          </a:p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4.    Be sure that all Figure details are legible from the back of the room.</a:t>
            </a:r>
          </a:p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endParaRPr kumimoji="0" lang="en-US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5.    Be careful with red and green in deference to our color-challenged friends.</a:t>
            </a:r>
          </a:p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endParaRPr kumimoji="0" lang="en-US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6.    If you must have an equation, describe each variable clearly.</a:t>
            </a:r>
          </a:p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endParaRPr kumimoji="0" lang="en-US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7.    Use pauses to great effect.</a:t>
            </a:r>
          </a:p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endParaRPr kumimoji="0" lang="en-US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8.    Use gestures appropriately, but not frantically.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95000"/>
                  <a:lumOff val="5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9.    Move, and use lack of movement to great effect.</a:t>
            </a:r>
          </a:p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endParaRPr kumimoji="0" lang="en-US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10.  Enjoy your topic … or don’</a:t>
            </a:r>
            <a:r>
              <a:rPr kumimoji="0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t bother!</a:t>
            </a:r>
            <a:endParaRPr kumimoji="0" lang="en-US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76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376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76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376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76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376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760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3760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760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3760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760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53760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760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53760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760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53760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760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53760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7603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537603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17834305"/>
      </p:ext>
    </p:ext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imeline&#10;&#10;Description automatically generated">
            <a:extLst>
              <a:ext uri="{FF2B5EF4-FFF2-40B4-BE49-F238E27FC236}">
                <a16:creationId xmlns:a16="http://schemas.microsoft.com/office/drawing/2014/main" id="{A2BFBC54-DC5C-1A42-99DC-58E133E76D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1550" y="822960"/>
            <a:ext cx="7258050" cy="5806440"/>
          </a:xfrm>
          <a:prstGeom prst="rect">
            <a:avLst/>
          </a:prstGeom>
        </p:spPr>
      </p:pic>
      <p:sp>
        <p:nvSpPr>
          <p:cNvPr id="5" name="Rectangle 2">
            <a:extLst>
              <a:ext uri="{FF2B5EF4-FFF2-40B4-BE49-F238E27FC236}">
                <a16:creationId xmlns:a16="http://schemas.microsoft.com/office/drawing/2014/main" id="{F774AB60-C3A4-1C4E-96E4-70B870EC25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91440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MW Tidal Streams</a:t>
            </a:r>
          </a:p>
        </p:txBody>
      </p:sp>
    </p:spTree>
    <p:extLst>
      <p:ext uri="{BB962C8B-B14F-4D97-AF65-F5344CB8AC3E}">
        <p14:creationId xmlns:p14="http://schemas.microsoft.com/office/powerpoint/2010/main" val="693788951"/>
      </p:ext>
    </p:extLst>
  </p:cSld>
  <p:clrMapOvr>
    <a:masterClrMapping/>
  </p:clrMapOvr>
  <p:transition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>
            <a:extLst>
              <a:ext uri="{FF2B5EF4-FFF2-40B4-BE49-F238E27FC236}">
                <a16:creationId xmlns:a16="http://schemas.microsoft.com/office/drawing/2014/main" id="{FB1FD08B-EE9D-ED46-8F1E-9D9297A833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2430" y="0"/>
            <a:ext cx="91440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44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Tidal Forces</a:t>
            </a:r>
            <a:endParaRPr kumimoji="0" lang="en-US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7E4DBE3C-E048-9D4F-BFEA-7940CB3B02FE}"/>
                  </a:ext>
                </a:extLst>
              </p:cNvPr>
              <p:cNvSpPr txBox="1"/>
              <p:nvPr/>
            </p:nvSpPr>
            <p:spPr>
              <a:xfrm>
                <a:off x="4267200" y="914400"/>
                <a:ext cx="4126451" cy="163121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2000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gravitational force from cluster on star</a:t>
                </a:r>
              </a:p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lang="en-US" sz="20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2000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     F</a:t>
                </a:r>
                <a:r>
                  <a:rPr lang="en-US" sz="2000" baseline="-25000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*</a:t>
                </a:r>
                <a:r>
                  <a:rPr lang="en-US" sz="2000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= </a:t>
                </a:r>
                <a14:m>
                  <m:oMath xmlns:m="http://schemas.openxmlformats.org/officeDocument/2006/math">
                    <m:r>
                      <a:rPr lang="en-US" sz="20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−</m:t>
                    </m:r>
                  </m:oMath>
                </a14:m>
                <a:r>
                  <a:rPr lang="en-US" sz="2000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G M</a:t>
                </a:r>
                <a:r>
                  <a:rPr lang="en-US" sz="2000" baseline="-25000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en-US" sz="2000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m</a:t>
                </a:r>
                <a:r>
                  <a:rPr lang="en-US" sz="2000" baseline="-25000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*</a:t>
                </a:r>
                <a:r>
                  <a:rPr lang="en-US" sz="2000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/ r</a:t>
                </a:r>
                <a:r>
                  <a:rPr lang="en-US" sz="2000" baseline="-25000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</a:t>
                </a:r>
                <a:r>
                  <a:rPr lang="en-US" sz="2000" baseline="30000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endParaRPr kumimoji="0" lang="en-US" sz="2000" b="0" i="0" u="none" strike="noStrike" kern="1200" cap="none" spc="0" normalizeH="0" baseline="30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ＭＳ Ｐゴシック" panose="020B0600070205080204" pitchFamily="34" charset="-128"/>
                  <a:cs typeface="Times New Roman" panose="02020603050405020304" pitchFamily="18" charset="0"/>
                </a:endParaRPr>
              </a:p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lang="en-US" sz="20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lvl="0">
                  <a:defRPr/>
                </a:pPr>
                <a:r>
                  <a:rPr lang="en-US" sz="2000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</a:t>
                </a:r>
                <a:r>
                  <a:rPr lang="en-US" sz="2000" baseline="-25000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en-US" sz="2000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is mass inside tidal radius r</a:t>
                </a:r>
                <a:r>
                  <a:rPr lang="en-US" sz="2000" baseline="-25000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</a:t>
                </a: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7E4DBE3C-E048-9D4F-BFEA-7940CB3B02F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67200" y="914400"/>
                <a:ext cx="4126451" cy="1631216"/>
              </a:xfrm>
              <a:prstGeom prst="rect">
                <a:avLst/>
              </a:prstGeom>
              <a:blipFill>
                <a:blip r:embed="rId3"/>
                <a:stretch>
                  <a:fillRect l="-1538" t="-2326" r="-615" b="-54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 descr="Diagram&#10;&#10;Description automatically generated with low confidence">
            <a:extLst>
              <a:ext uri="{FF2B5EF4-FFF2-40B4-BE49-F238E27FC236}">
                <a16:creationId xmlns:a16="http://schemas.microsoft.com/office/drawing/2014/main" id="{12E9EE8F-6EE2-4446-8846-777E2C6CA1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" y="749299"/>
            <a:ext cx="3810000" cy="285074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E1368E5-4AAE-5E42-AFAE-FE54911EC1A7}"/>
              </a:ext>
            </a:extLst>
          </p:cNvPr>
          <p:cNvSpPr txBox="1"/>
          <p:nvPr/>
        </p:nvSpPr>
        <p:spPr>
          <a:xfrm>
            <a:off x="2277150" y="2615625"/>
            <a:ext cx="3898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B7B2AC4-99EE-3E4C-B380-2F183F08D18A}"/>
              </a:ext>
            </a:extLst>
          </p:cNvPr>
          <p:cNvSpPr txBox="1"/>
          <p:nvPr/>
        </p:nvSpPr>
        <p:spPr>
          <a:xfrm>
            <a:off x="436197" y="3949233"/>
            <a:ext cx="8485336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defRPr/>
            </a:pP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cluster at distance R</a:t>
            </a:r>
            <a:r>
              <a:rPr lang="en-US" sz="2000" baseline="-25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from MW with mass M</a:t>
            </a:r>
            <a:r>
              <a:rPr lang="en-US" sz="2000" baseline="-25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lvl="0">
              <a:defRPr/>
            </a:pP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		… for r</a:t>
            </a:r>
            <a:r>
              <a:rPr lang="en-US" sz="2000" baseline="-25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&lt;&lt; R</a:t>
            </a:r>
            <a:r>
              <a:rPr lang="en-US" sz="2000" baseline="-25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MW 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tidal force is differential</a:t>
            </a:r>
          </a:p>
          <a:p>
            <a:pPr lvl="0">
              <a:defRPr/>
            </a:pPr>
            <a:endParaRPr lang="en-US" sz="20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defRPr/>
            </a:pP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sz="2000" baseline="-25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tidal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2 G r</a:t>
            </a:r>
            <a:r>
              <a:rPr lang="en-US" sz="2000" baseline="-25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</a:t>
            </a:r>
            <a:r>
              <a:rPr lang="en-US" sz="2000" baseline="-25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</a:t>
            </a:r>
            <a:r>
              <a:rPr lang="en-US" sz="2000" baseline="-25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/ R</a:t>
            </a:r>
            <a:r>
              <a:rPr lang="en-US" sz="2000" baseline="-25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en-US" sz="2000" baseline="30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915404382"/>
      </p:ext>
    </p:extLst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44A3B75-CBC1-7942-AF40-9928A9C148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" y="838200"/>
            <a:ext cx="6959153" cy="5214774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8E3569DC-661A-AE40-A88E-42E7CDD114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91440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MW Tidal Streams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5230392-A7EB-044A-CC13-9F40540D57C5}"/>
              </a:ext>
            </a:extLst>
          </p:cNvPr>
          <p:cNvSpPr txBox="1"/>
          <p:nvPr/>
        </p:nvSpPr>
        <p:spPr>
          <a:xfrm>
            <a:off x="914400" y="6248400"/>
            <a:ext cx="701506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Satellite Galaxies and Globular Clusters produce Stellar Streams </a:t>
            </a:r>
          </a:p>
        </p:txBody>
      </p:sp>
    </p:spTree>
    <p:extLst>
      <p:ext uri="{BB962C8B-B14F-4D97-AF65-F5344CB8AC3E}">
        <p14:creationId xmlns:p14="http://schemas.microsoft.com/office/powerpoint/2010/main" val="3355691325"/>
      </p:ext>
    </p:extLst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1BE8A90-88BB-034B-AE08-AB5642F6B65C}"/>
              </a:ext>
            </a:extLst>
          </p:cNvPr>
          <p:cNvSpPr txBox="1"/>
          <p:nvPr/>
        </p:nvSpPr>
        <p:spPr>
          <a:xfrm>
            <a:off x="3509850" y="5543490"/>
            <a:ext cx="212429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Magellanic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 Stream</a:t>
            </a:r>
          </a:p>
        </p:txBody>
      </p:sp>
      <p:pic>
        <p:nvPicPr>
          <p:cNvPr id="4" name="Picture 3" descr="A view of the earth from space&#10;&#10;Description automatically generated with low confidence">
            <a:extLst>
              <a:ext uri="{FF2B5EF4-FFF2-40B4-BE49-F238E27FC236}">
                <a16:creationId xmlns:a16="http://schemas.microsoft.com/office/drawing/2014/main" id="{A188A2B3-6424-8842-B33F-D79231B789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85800"/>
            <a:ext cx="9144000" cy="4572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4C98BF0-E39C-684D-8088-4C2538F63634}"/>
              </a:ext>
            </a:extLst>
          </p:cNvPr>
          <p:cNvSpPr txBox="1"/>
          <p:nvPr/>
        </p:nvSpPr>
        <p:spPr>
          <a:xfrm>
            <a:off x="3290173" y="6000690"/>
            <a:ext cx="256365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000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What is a tidal stream?</a:t>
            </a:r>
          </a:p>
        </p:txBody>
      </p:sp>
      <p:sp>
        <p:nvSpPr>
          <p:cNvPr id="75778" name="Rectangle 2">
            <a:extLst>
              <a:ext uri="{FF2B5EF4-FFF2-40B4-BE49-F238E27FC236}">
                <a16:creationId xmlns:a16="http://schemas.microsoft.com/office/drawing/2014/main" id="{FB1FD08B-EE9D-ED46-8F1E-9D9297A833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91440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MW Tidal Streams</a:t>
            </a:r>
          </a:p>
        </p:txBody>
      </p:sp>
    </p:spTree>
    <p:extLst>
      <p:ext uri="{BB962C8B-B14F-4D97-AF65-F5344CB8AC3E}">
        <p14:creationId xmlns:p14="http://schemas.microsoft.com/office/powerpoint/2010/main" val="134707690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>
            <a:extLst>
              <a:ext uri="{FF2B5EF4-FFF2-40B4-BE49-F238E27FC236}">
                <a16:creationId xmlns:a16="http://schemas.microsoft.com/office/drawing/2014/main" id="{FB1FD08B-EE9D-ED46-8F1E-9D9297A833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91440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MW Tidal Streams: The Big 3+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7CCF6479-756D-A546-9F43-8C4E3948B392}"/>
                  </a:ext>
                </a:extLst>
              </p:cNvPr>
              <p:cNvSpPr txBox="1"/>
              <p:nvPr/>
            </p:nvSpPr>
            <p:spPr>
              <a:xfrm>
                <a:off x="152401" y="1158419"/>
                <a:ext cx="8991599" cy="47089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2000" dirty="0">
                    <a:solidFill>
                      <a:schemeClr val="bg1">
                        <a:lumMod val="60000"/>
                        <a:lumOff val="4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Arcturus Stream</a:t>
                </a:r>
                <a:r>
                  <a:rPr lang="en-US" sz="2000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	53 high vel / low metal stars	   dwarf/other galaxy?</a:t>
                </a:r>
              </a:p>
              <a:p>
                <a:pPr marL="0" marR="0" lvl="0" indent="0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2000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Eggen (1971)		maybe a moving group</a:t>
                </a:r>
              </a:p>
              <a:p>
                <a:pPr marL="0" marR="0" lvl="0" indent="0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lang="en-US" sz="20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marR="0" lvl="0" indent="0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2000" dirty="0" err="1">
                    <a:solidFill>
                      <a:srgbClr val="00B05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Magellanic</a:t>
                </a:r>
                <a:r>
                  <a:rPr lang="en-US" sz="2000" dirty="0">
                    <a:solidFill>
                      <a:srgbClr val="00B05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Stream</a:t>
                </a:r>
                <a:r>
                  <a:rPr lang="en-US" sz="2000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HI gas stretching 180</a:t>
                </a:r>
                <a14:m>
                  <m:oMath xmlns:m="http://schemas.openxmlformats.org/officeDocument/2006/math">
                    <m:r>
                      <a:rPr lang="en-US" sz="2000" i="1" baseline="3000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∘</m:t>
                    </m:r>
                  </m:oMath>
                </a14:m>
                <a:r>
                  <a:rPr lang="en-US" sz="2000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     	   LMC+SMC</a:t>
                </a:r>
              </a:p>
              <a:p>
                <a:pPr marL="0" marR="0" lvl="0" indent="0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2000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Mathewson+ (1974)</a:t>
                </a:r>
              </a:p>
              <a:p>
                <a:pPr marL="0" marR="0" lvl="0" indent="0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lang="en-US" sz="20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lvl="0">
                  <a:defRPr/>
                </a:pPr>
                <a:r>
                  <a:rPr lang="en-US" sz="2000" dirty="0">
                    <a:solidFill>
                      <a:srgbClr val="00B05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Helmi Stream</a:t>
                </a:r>
                <a:r>
                  <a:rPr lang="en-US" sz="2000" dirty="0">
                    <a:solidFill>
                      <a:schemeClr val="bg1">
                        <a:lumMod val="60000"/>
                        <a:lumOff val="4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	</a:t>
                </a:r>
                <a:r>
                  <a:rPr lang="en-US" sz="2000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old / low metal stars	     	   absorbed 6-9 </a:t>
                </a:r>
                <a:r>
                  <a:rPr lang="en-US" sz="20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Gyr</a:t>
                </a:r>
                <a:r>
                  <a:rPr lang="en-US" sz="2000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ago</a:t>
                </a:r>
              </a:p>
              <a:p>
                <a:pPr lvl="0">
                  <a:defRPr/>
                </a:pPr>
                <a:r>
                  <a:rPr lang="en-US" sz="2000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Helmi+ (1999)		⎯2.3 &lt; [Fe/H] &lt; ⎯1.0</a:t>
                </a:r>
              </a:p>
              <a:p>
                <a:pPr marL="0" marR="0" lvl="0" indent="0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lang="en-US" sz="20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marR="0" lvl="0" indent="0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2000" dirty="0">
                    <a:solidFill>
                      <a:srgbClr val="00B05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Sagittarius Stream</a:t>
                </a:r>
                <a:r>
                  <a:rPr lang="en-US" sz="2000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stars wrapping MW a few times	   Sagittarius dwarf</a:t>
                </a:r>
              </a:p>
              <a:p>
                <a:pPr marL="0" marR="0" lvl="0" indent="0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2000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Newburg+ (2002)</a:t>
                </a:r>
              </a:p>
              <a:p>
                <a:pPr marL="0" marR="0" lvl="0" indent="0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2000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Majewski+ (2003)</a:t>
                </a:r>
              </a:p>
              <a:p>
                <a:pPr marL="0" marR="0" lvl="0" indent="0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lang="en-US" sz="20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marR="0" lvl="0" indent="0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2000" dirty="0">
                    <a:solidFill>
                      <a:schemeClr val="bg1">
                        <a:lumMod val="60000"/>
                        <a:lumOff val="4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Monoceros Ring	</a:t>
                </a:r>
                <a:r>
                  <a:rPr lang="en-US" sz="2000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Canis Major stellar </a:t>
                </a:r>
                <a:r>
                  <a:rPr lang="en-US" sz="20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overdensity</a:t>
                </a:r>
                <a:r>
                  <a:rPr lang="en-US" sz="2000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   Canis Major dwarf?</a:t>
                </a:r>
              </a:p>
              <a:p>
                <a:pPr marL="0" marR="0" lvl="0" indent="0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2000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… probably		ring wrapping MW 3X / warped disk?</a:t>
                </a: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7CCF6479-756D-A546-9F43-8C4E3948B39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401" y="1158419"/>
                <a:ext cx="8991599" cy="4708981"/>
              </a:xfrm>
              <a:prstGeom prst="rect">
                <a:avLst/>
              </a:prstGeom>
              <a:blipFill>
                <a:blip r:embed="rId3"/>
                <a:stretch>
                  <a:fillRect l="-706" t="-806" r="-706" b="-13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>
            <a:extLst>
              <a:ext uri="{FF2B5EF4-FFF2-40B4-BE49-F238E27FC236}">
                <a16:creationId xmlns:a16="http://schemas.microsoft.com/office/drawing/2014/main" id="{F1754043-0C9C-B446-A36B-8B47694DFD5E}"/>
              </a:ext>
            </a:extLst>
          </p:cNvPr>
          <p:cNvSpPr txBox="1"/>
          <p:nvPr/>
        </p:nvSpPr>
        <p:spPr>
          <a:xfrm>
            <a:off x="-30480" y="6076890"/>
            <a:ext cx="91439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This is a complicated business …</a:t>
            </a:r>
          </a:p>
        </p:txBody>
      </p:sp>
    </p:spTree>
    <p:extLst>
      <p:ext uri="{BB962C8B-B14F-4D97-AF65-F5344CB8AC3E}">
        <p14:creationId xmlns:p14="http://schemas.microsoft.com/office/powerpoint/2010/main" val="387947766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1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1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11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000"/>
                                        <p:tgtEl>
                                          <p:spTgt spid="11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2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1BE8A90-88BB-034B-AE08-AB5642F6B65C}"/>
              </a:ext>
            </a:extLst>
          </p:cNvPr>
          <p:cNvSpPr txBox="1"/>
          <p:nvPr/>
        </p:nvSpPr>
        <p:spPr>
          <a:xfrm>
            <a:off x="457200" y="5181600"/>
            <a:ext cx="8279831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long ribbon of gas ~halfway around MW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discovered in radio in 1970s … LMC and SMC at head of stream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most gas from SMC ~2 </a:t>
            </a:r>
            <a:r>
              <a:rPr lang="en-US" sz="2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Gyr</a:t>
            </a:r>
            <a:r>
              <a:rPr lang="en-US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ago … second region recently from LMC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determined via gas absorption lines of O and S using background quasars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…..O/S levels match SMC</a:t>
            </a:r>
          </a:p>
        </p:txBody>
      </p:sp>
      <p:pic>
        <p:nvPicPr>
          <p:cNvPr id="4" name="Picture 3" descr="A view of the earth from space&#10;&#10;Description automatically generated with low confidence">
            <a:extLst>
              <a:ext uri="{FF2B5EF4-FFF2-40B4-BE49-F238E27FC236}">
                <a16:creationId xmlns:a16="http://schemas.microsoft.com/office/drawing/2014/main" id="{A188A2B3-6424-8842-B33F-D79231B789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09600"/>
            <a:ext cx="9144000" cy="4572000"/>
          </a:xfrm>
          <a:prstGeom prst="rect">
            <a:avLst/>
          </a:prstGeom>
        </p:spPr>
      </p:pic>
      <p:sp>
        <p:nvSpPr>
          <p:cNvPr id="75778" name="Rectangle 2">
            <a:extLst>
              <a:ext uri="{FF2B5EF4-FFF2-40B4-BE49-F238E27FC236}">
                <a16:creationId xmlns:a16="http://schemas.microsoft.com/office/drawing/2014/main" id="{FB1FD08B-EE9D-ED46-8F1E-9D9297A833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91440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Magellanic</a:t>
            </a: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 Stream (1974)</a:t>
            </a:r>
          </a:p>
        </p:txBody>
      </p:sp>
    </p:spTree>
    <p:extLst>
      <p:ext uri="{BB962C8B-B14F-4D97-AF65-F5344CB8AC3E}">
        <p14:creationId xmlns:p14="http://schemas.microsoft.com/office/powerpoint/2010/main" val="274165626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rgbClr val="00000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139FEC8-583A-F587-2ABB-4AA19BB998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>
            <a:extLst>
              <a:ext uri="{FF2B5EF4-FFF2-40B4-BE49-F238E27FC236}">
                <a16:creationId xmlns:a16="http://schemas.microsoft.com/office/drawing/2014/main" id="{9B60282D-4A47-BCF2-D229-0C1FDAA6CA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91440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Helmi Stream (1999)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A8A5357-AF42-A1D0-559C-D7E568907353}"/>
              </a:ext>
            </a:extLst>
          </p:cNvPr>
          <p:cNvSpPr txBox="1"/>
          <p:nvPr/>
        </p:nvSpPr>
        <p:spPr>
          <a:xfrm>
            <a:off x="762000" y="6076890"/>
            <a:ext cx="76962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movie: https://</a:t>
            </a:r>
            <a:r>
              <a:rPr lang="en-US" sz="2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www.astro.rug.nl</a:t>
            </a:r>
            <a:r>
              <a:rPr lang="en-US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/~</a:t>
            </a:r>
            <a:r>
              <a:rPr lang="en-US" sz="2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ahelmi</a:t>
            </a:r>
            <a:r>
              <a:rPr lang="en-US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/research/</a:t>
            </a:r>
            <a:r>
              <a:rPr lang="en-US" sz="2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debris_streams.html</a:t>
            </a:r>
            <a:endParaRPr lang="en-US" sz="20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 descr="A galaxy with stars and gasses&#10;&#10;AI-generated content may be incorrect.">
            <a:extLst>
              <a:ext uri="{FF2B5EF4-FFF2-40B4-BE49-F238E27FC236}">
                <a16:creationId xmlns:a16="http://schemas.microsoft.com/office/drawing/2014/main" id="{152167F1-13FF-1EDC-9921-B742428792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1177636"/>
            <a:ext cx="5827058" cy="450272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E9F2813-9A7C-A7E7-3F7A-5370F1170580}"/>
              </a:ext>
            </a:extLst>
          </p:cNvPr>
          <p:cNvSpPr txBox="1"/>
          <p:nvPr/>
        </p:nvSpPr>
        <p:spPr>
          <a:xfrm>
            <a:off x="6405622" y="1676400"/>
            <a:ext cx="2517036" cy="31700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used Hipparcos data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20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20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all over sky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20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20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mapped space motions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20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</a:t>
            </a:r>
          </a:p>
        </p:txBody>
      </p:sp>
    </p:spTree>
    <p:extLst>
      <p:ext uri="{BB962C8B-B14F-4D97-AF65-F5344CB8AC3E}">
        <p14:creationId xmlns:p14="http://schemas.microsoft.com/office/powerpoint/2010/main" val="111978767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rgbClr val="00000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7907685-60DD-6A5B-CA2D-9462215B41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>
            <a:extLst>
              <a:ext uri="{FF2B5EF4-FFF2-40B4-BE49-F238E27FC236}">
                <a16:creationId xmlns:a16="http://schemas.microsoft.com/office/drawing/2014/main" id="{AA6A6531-2748-5B7A-1B4E-4393027595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91440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Helmi Stream (1999)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0F61369-889C-1DAA-C827-02DE5C981A83}"/>
              </a:ext>
            </a:extLst>
          </p:cNvPr>
          <p:cNvSpPr txBox="1"/>
          <p:nvPr/>
        </p:nvSpPr>
        <p:spPr>
          <a:xfrm>
            <a:off x="3810000" y="3235519"/>
            <a:ext cx="220980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SIMULATIONS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20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Times New Roman" panose="02020603050405020304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20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Times New Roman" panose="02020603050405020304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20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Times New Roman" panose="02020603050405020304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Times New Roman" panose="02020603050405020304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Times New Roman" panose="02020603050405020304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OBSERVATIONS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         </a:t>
            </a:r>
          </a:p>
        </p:txBody>
      </p:sp>
      <p:pic>
        <p:nvPicPr>
          <p:cNvPr id="3" name="Picture 2" descr="A diagram of a graph&#10;&#10;AI-generated content may be incorrect.">
            <a:extLst>
              <a:ext uri="{FF2B5EF4-FFF2-40B4-BE49-F238E27FC236}">
                <a16:creationId xmlns:a16="http://schemas.microsoft.com/office/drawing/2014/main" id="{A6D2FF75-F389-0739-469D-D2D3F3FCE3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3063" y="940074"/>
            <a:ext cx="6273137" cy="2091046"/>
          </a:xfrm>
          <a:prstGeom prst="rect">
            <a:avLst/>
          </a:prstGeom>
        </p:spPr>
      </p:pic>
      <p:pic>
        <p:nvPicPr>
          <p:cNvPr id="6" name="Picture 5" descr="A diagram of a graph&#10;&#10;AI-generated content may be incorrect.">
            <a:extLst>
              <a:ext uri="{FF2B5EF4-FFF2-40B4-BE49-F238E27FC236}">
                <a16:creationId xmlns:a16="http://schemas.microsoft.com/office/drawing/2014/main" id="{D05A3AFB-0A46-3732-4396-8E04046E62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45198" y="3803691"/>
            <a:ext cx="6287841" cy="209594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820DB0A-BC67-2C5A-15E7-746EADFB9EC5}"/>
              </a:ext>
            </a:extLst>
          </p:cNvPr>
          <p:cNvSpPr txBox="1"/>
          <p:nvPr/>
        </p:nvSpPr>
        <p:spPr>
          <a:xfrm>
            <a:off x="7391400" y="6236341"/>
            <a:ext cx="14141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Helmi+ (1999)</a:t>
            </a:r>
          </a:p>
        </p:txBody>
      </p:sp>
    </p:spTree>
    <p:extLst>
      <p:ext uri="{BB962C8B-B14F-4D97-AF65-F5344CB8AC3E}">
        <p14:creationId xmlns:p14="http://schemas.microsoft.com/office/powerpoint/2010/main" val="25924740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3_Default Design">
  <a:themeElements>
    <a:clrScheme name="2_Default Design 13">
      <a:dk1>
        <a:srgbClr val="808080"/>
      </a:dk1>
      <a:lt1>
        <a:srgbClr val="FFFFFF"/>
      </a:lt1>
      <a:dk2>
        <a:srgbClr val="000099"/>
      </a:dk2>
      <a:lt2>
        <a:srgbClr val="FFFFFF"/>
      </a:lt2>
      <a:accent1>
        <a:srgbClr val="BBE0E3"/>
      </a:accent1>
      <a:accent2>
        <a:srgbClr val="FF0000"/>
      </a:accent2>
      <a:accent3>
        <a:srgbClr val="AAAACA"/>
      </a:accent3>
      <a:accent4>
        <a:srgbClr val="DADADA"/>
      </a:accent4>
      <a:accent5>
        <a:srgbClr val="DAEDEF"/>
      </a:accent5>
      <a:accent6>
        <a:srgbClr val="E70000"/>
      </a:accent6>
      <a:hlink>
        <a:srgbClr val="009999"/>
      </a:hlink>
      <a:folHlink>
        <a:srgbClr val="99CC00"/>
      </a:folHlink>
    </a:clrScheme>
    <a:fontScheme name="2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2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3">
        <a:dk1>
          <a:srgbClr val="808080"/>
        </a:dk1>
        <a:lt1>
          <a:srgbClr val="FFFFFF"/>
        </a:lt1>
        <a:dk2>
          <a:srgbClr val="000099"/>
        </a:dk2>
        <a:lt2>
          <a:srgbClr val="FFFFFF"/>
        </a:lt2>
        <a:accent1>
          <a:srgbClr val="BBE0E3"/>
        </a:accent1>
        <a:accent2>
          <a:srgbClr val="FF0000"/>
        </a:accent2>
        <a:accent3>
          <a:srgbClr val="AAAACA"/>
        </a:accent3>
        <a:accent4>
          <a:srgbClr val="DADADA"/>
        </a:accent4>
        <a:accent5>
          <a:srgbClr val="DAEDEF"/>
        </a:accent5>
        <a:accent6>
          <a:srgbClr val="E70000"/>
        </a:accent6>
        <a:hlink>
          <a:srgbClr val="009999"/>
        </a:hlink>
        <a:folHlink>
          <a:srgbClr val="99CC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4_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-2500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-2500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5_Default Design">
  <a:themeElements>
    <a:clrScheme name="2_Default Design 13">
      <a:dk1>
        <a:srgbClr val="808080"/>
      </a:dk1>
      <a:lt1>
        <a:srgbClr val="FFFFFF"/>
      </a:lt1>
      <a:dk2>
        <a:srgbClr val="000099"/>
      </a:dk2>
      <a:lt2>
        <a:srgbClr val="FFFFFF"/>
      </a:lt2>
      <a:accent1>
        <a:srgbClr val="BBE0E3"/>
      </a:accent1>
      <a:accent2>
        <a:srgbClr val="FF0000"/>
      </a:accent2>
      <a:accent3>
        <a:srgbClr val="AAAACA"/>
      </a:accent3>
      <a:accent4>
        <a:srgbClr val="DADADA"/>
      </a:accent4>
      <a:accent5>
        <a:srgbClr val="DAEDEF"/>
      </a:accent5>
      <a:accent6>
        <a:srgbClr val="E70000"/>
      </a:accent6>
      <a:hlink>
        <a:srgbClr val="009999"/>
      </a:hlink>
      <a:folHlink>
        <a:srgbClr val="99CC00"/>
      </a:folHlink>
    </a:clrScheme>
    <a:fontScheme name="2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2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3">
        <a:dk1>
          <a:srgbClr val="808080"/>
        </a:dk1>
        <a:lt1>
          <a:srgbClr val="FFFFFF"/>
        </a:lt1>
        <a:dk2>
          <a:srgbClr val="000099"/>
        </a:dk2>
        <a:lt2>
          <a:srgbClr val="FFFFFF"/>
        </a:lt2>
        <a:accent1>
          <a:srgbClr val="BBE0E3"/>
        </a:accent1>
        <a:accent2>
          <a:srgbClr val="FF0000"/>
        </a:accent2>
        <a:accent3>
          <a:srgbClr val="AAAACA"/>
        </a:accent3>
        <a:accent4>
          <a:srgbClr val="DADADA"/>
        </a:accent4>
        <a:accent5>
          <a:srgbClr val="DAEDEF"/>
        </a:accent5>
        <a:accent6>
          <a:srgbClr val="E70000"/>
        </a:accent6>
        <a:hlink>
          <a:srgbClr val="009999"/>
        </a:hlink>
        <a:folHlink>
          <a:srgbClr val="99CC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25113</TotalTime>
  <Words>1681</Words>
  <Application>Microsoft Macintosh PowerPoint</Application>
  <PresentationFormat>On-screen Show (4:3)</PresentationFormat>
  <Paragraphs>287</Paragraphs>
  <Slides>30</Slides>
  <Notes>30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30</vt:i4>
      </vt:variant>
    </vt:vector>
  </HeadingPairs>
  <TitlesOfParts>
    <vt:vector size="37" baseType="lpstr">
      <vt:lpstr>ＭＳ Ｐゴシック</vt:lpstr>
      <vt:lpstr>Arial</vt:lpstr>
      <vt:lpstr>Cambria Math</vt:lpstr>
      <vt:lpstr>Times New Roman</vt:lpstr>
      <vt:lpstr>3_Default Design</vt:lpstr>
      <vt:lpstr>4_Default Design</vt:lpstr>
      <vt:lpstr>5_Default Design</vt:lpstr>
      <vt:lpstr>PowerPoint Presentation</vt:lpstr>
      <vt:lpstr>Assignments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Todd’s Top 10 Tips for Talks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Henry</dc:creator>
  <cp:lastModifiedBy>Manzano Pisco</cp:lastModifiedBy>
  <cp:revision>1484</cp:revision>
  <cp:lastPrinted>2020-02-11T04:43:19Z</cp:lastPrinted>
  <dcterms:created xsi:type="dcterms:W3CDTF">2013-03-14T16:04:26Z</dcterms:created>
  <dcterms:modified xsi:type="dcterms:W3CDTF">2026-04-14T14:56:58Z</dcterms:modified>
</cp:coreProperties>
</file>