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4130" r:id="rId2"/>
    <p:sldMasterId id="2147484270" r:id="rId3"/>
    <p:sldMasterId id="2147484294" r:id="rId4"/>
  </p:sldMasterIdLst>
  <p:notesMasterIdLst>
    <p:notesMasterId r:id="rId46"/>
  </p:notesMasterIdLst>
  <p:handoutMasterIdLst>
    <p:handoutMasterId r:id="rId47"/>
  </p:handoutMasterIdLst>
  <p:sldIdLst>
    <p:sldId id="441" r:id="rId5"/>
    <p:sldId id="556" r:id="rId6"/>
    <p:sldId id="561" r:id="rId7"/>
    <p:sldId id="490" r:id="rId8"/>
    <p:sldId id="491" r:id="rId9"/>
    <p:sldId id="492" r:id="rId10"/>
    <p:sldId id="535" r:id="rId11"/>
    <p:sldId id="564" r:id="rId12"/>
    <p:sldId id="536" r:id="rId13"/>
    <p:sldId id="493" r:id="rId14"/>
    <p:sldId id="554" r:id="rId15"/>
    <p:sldId id="477" r:id="rId16"/>
    <p:sldId id="557" r:id="rId17"/>
    <p:sldId id="502" r:id="rId18"/>
    <p:sldId id="575" r:id="rId19"/>
    <p:sldId id="573" r:id="rId20"/>
    <p:sldId id="497" r:id="rId21"/>
    <p:sldId id="498" r:id="rId22"/>
    <p:sldId id="499" r:id="rId23"/>
    <p:sldId id="500" r:id="rId24"/>
    <p:sldId id="501" r:id="rId25"/>
    <p:sldId id="565" r:id="rId26"/>
    <p:sldId id="503" r:id="rId27"/>
    <p:sldId id="504" r:id="rId28"/>
    <p:sldId id="505" r:id="rId29"/>
    <p:sldId id="537" r:id="rId30"/>
    <p:sldId id="506" r:id="rId31"/>
    <p:sldId id="507" r:id="rId32"/>
    <p:sldId id="540" r:id="rId33"/>
    <p:sldId id="541" r:id="rId34"/>
    <p:sldId id="542" r:id="rId35"/>
    <p:sldId id="574" r:id="rId36"/>
    <p:sldId id="543" r:id="rId37"/>
    <p:sldId id="544" r:id="rId38"/>
    <p:sldId id="545" r:id="rId39"/>
    <p:sldId id="546" r:id="rId40"/>
    <p:sldId id="562" r:id="rId41"/>
    <p:sldId id="563" r:id="rId42"/>
    <p:sldId id="466" r:id="rId43"/>
    <p:sldId id="452" r:id="rId44"/>
    <p:sldId id="400" r:id="rId45"/>
  </p:sldIdLst>
  <p:sldSz cx="9144000" cy="6858000" type="screen4x3"/>
  <p:notesSz cx="6858000" cy="9144000"/>
  <p:defaultTextStyle>
    <a:defPPr>
      <a:defRPr lang="en-US"/>
    </a:defPPr>
    <a:lvl1pPr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52"/>
    <p:restoredTop sz="95872"/>
  </p:normalViewPr>
  <p:slideViewPr>
    <p:cSldViewPr>
      <p:cViewPr varScale="1">
        <p:scale>
          <a:sx n="121" d="100"/>
          <a:sy n="121" d="100"/>
        </p:scale>
        <p:origin x="1464" y="184"/>
      </p:cViewPr>
      <p:guideLst>
        <p:guide orient="horz" pos="2112"/>
        <p:guide pos="2880"/>
      </p:guideLst>
    </p:cSldViewPr>
  </p:slideViewPr>
  <p:outlineViewPr>
    <p:cViewPr>
      <p:scale>
        <a:sx n="25" d="100"/>
        <a:sy n="25"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C45D8462-12EC-71FC-2177-8894AFAEF08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F101D8A3-6DD9-AB42-E505-5D4378D57A7D}"/>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C7305861-40FC-6616-6C90-2F4EF98A11E3}"/>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E73DC18B-CB58-3A28-1B18-DD43B68DCD01}"/>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95888EA1-5587-6E4A-BAA9-81E0CC1E1AD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5D4E6DA-78A2-5F36-20C6-4EA42FE65CD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0F512A9B-87AC-A79E-58E5-B35527432E1F}"/>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74756" name="Rectangle 4">
            <a:extLst>
              <a:ext uri="{FF2B5EF4-FFF2-40B4-BE49-F238E27FC236}">
                <a16:creationId xmlns:a16="http://schemas.microsoft.com/office/drawing/2014/main" id="{E7884BFC-C653-40BF-724D-071C07969C6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6BB8BB9A-1932-3A9D-89BF-FD2A1CA7F55F}"/>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E4C1A249-9947-BE40-4089-27721F738DBF}"/>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6C50880B-5E97-D2D0-9930-0C00991345FA}"/>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6554FA89-9C98-FC47-9B38-A02A96D2A30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Methan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space.com/15139-northern-lights-auroras-earth-facts-sdcmp.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25D2968A-1D8C-85AE-292E-BAB61C3B30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DBAECAF-D5EC-5E4B-BC66-140238408955}" type="slidenum">
              <a:rPr lang="en-US" altLang="en-US" smtClean="0"/>
              <a:pPr>
                <a:spcBef>
                  <a:spcPct val="0"/>
                </a:spcBef>
              </a:pPr>
              <a:t>1</a:t>
            </a:fld>
            <a:endParaRPr lang="en-US" altLang="en-US"/>
          </a:p>
        </p:txBody>
      </p:sp>
      <p:sp>
        <p:nvSpPr>
          <p:cNvPr id="77826" name="Rectangle 2">
            <a:extLst>
              <a:ext uri="{FF2B5EF4-FFF2-40B4-BE49-F238E27FC236}">
                <a16:creationId xmlns:a16="http://schemas.microsoft.com/office/drawing/2014/main" id="{C6FE244B-27B8-FD24-581A-F6348F735927}"/>
              </a:ext>
            </a:extLst>
          </p:cNvPr>
          <p:cNvSpPr>
            <a:spLocks noGrp="1" noRot="1" noChangeAspect="1" noChangeArrowheads="1" noTextEdit="1"/>
          </p:cNvSpPr>
          <p:nvPr>
            <p:ph type="sldImg"/>
          </p:nvPr>
        </p:nvSpPr>
        <p:spPr>
          <a:solidFill>
            <a:srgbClr val="FFFFFF"/>
          </a:solidFill>
          <a:ln/>
        </p:spPr>
      </p:sp>
      <p:sp>
        <p:nvSpPr>
          <p:cNvPr id="77827" name="Rectangle 3">
            <a:extLst>
              <a:ext uri="{FF2B5EF4-FFF2-40B4-BE49-F238E27FC236}">
                <a16:creationId xmlns:a16="http://schemas.microsoft.com/office/drawing/2014/main" id="{D67F20E8-0214-486A-054C-4079D9417E6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2 h 30 min in atm, then ~30 min on ground</a:t>
            </a:r>
          </a:p>
          <a:p>
            <a:pPr eaLnBrk="1" hangingPunct="1"/>
            <a:r>
              <a:rPr lang="en-US" altLang="en-US">
                <a:latin typeface="Times New Roman" panose="02020603050405020304" pitchFamily="18" charset="0"/>
                <a:ea typeface="ＭＳ Ｐゴシック" panose="020B0600070205080204" pitchFamily="34" charset="-128"/>
              </a:rPr>
              <a:t>500X brighter than full Moon on surface … about 10 min after sunset on Earth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9626E-0427-8055-1907-B72C84865BA6}"/>
            </a:ext>
          </a:extLst>
        </p:cNvPr>
        <p:cNvGrpSpPr/>
        <p:nvPr/>
      </p:nvGrpSpPr>
      <p:grpSpPr>
        <a:xfrm>
          <a:off x="0" y="0"/>
          <a:ext cx="0" cy="0"/>
          <a:chOff x="0" y="0"/>
          <a:chExt cx="0" cy="0"/>
        </a:xfrm>
      </p:grpSpPr>
      <p:sp>
        <p:nvSpPr>
          <p:cNvPr id="77825" name="Rectangle 7">
            <a:extLst>
              <a:ext uri="{FF2B5EF4-FFF2-40B4-BE49-F238E27FC236}">
                <a16:creationId xmlns:a16="http://schemas.microsoft.com/office/drawing/2014/main" id="{FE263296-2ED0-EE78-0616-E83B741F1A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BAECAF-D5EC-5E4B-BC66-14023840895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3CB2CB41-FB1D-C560-60E6-2E3240213703}"/>
              </a:ext>
            </a:extLst>
          </p:cNvPr>
          <p:cNvSpPr>
            <a:spLocks noGrp="1" noRot="1" noChangeAspect="1" noChangeArrowheads="1" noTextEdit="1"/>
          </p:cNvSpPr>
          <p:nvPr>
            <p:ph type="sldImg"/>
          </p:nvPr>
        </p:nvSpPr>
        <p:spPr>
          <a:solidFill>
            <a:srgbClr val="FFFFFF"/>
          </a:solidFill>
          <a:ln/>
        </p:spPr>
      </p:sp>
      <p:sp>
        <p:nvSpPr>
          <p:cNvPr id="77827" name="Rectangle 3">
            <a:extLst>
              <a:ext uri="{FF2B5EF4-FFF2-40B4-BE49-F238E27FC236}">
                <a16:creationId xmlns:a16="http://schemas.microsoft.com/office/drawing/2014/main" id="{E0E8F56B-A691-8F0B-D906-B7241FBD4EC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dirty="0"/>
              <a:t>seasonal “atmospheric surges” in Charon’s very thin atmosphere, ultraviolet radiation and </a:t>
            </a:r>
            <a:r>
              <a:rPr lang="en-US" dirty="0">
                <a:hlinkClick r:id="rId3"/>
              </a:rPr>
              <a:t>methane</a:t>
            </a:r>
            <a:r>
              <a:rPr lang="en-US" dirty="0"/>
              <a:t> form the distinctive red marking</a:t>
            </a:r>
          </a:p>
          <a:p>
            <a:pPr marL="228600" indent="-228600" eaLnBrk="1" hangingPunct="1">
              <a:buAutoNum type="arabicPeriod"/>
            </a:pPr>
            <a:r>
              <a:rPr lang="en-US" dirty="0"/>
              <a:t>molecules originate from Pluto and freeze on Charon’s surface at the moon’s North Pole</a:t>
            </a:r>
          </a:p>
          <a:p>
            <a:pPr marL="228600" indent="-228600" eaLnBrk="1" hangingPunct="1">
              <a:buAutoNum type="arabicPeriod"/>
            </a:pPr>
            <a:r>
              <a:rPr lang="en-US" dirty="0"/>
              <a:t>methane sublimates off Charon when warmest and chemistry turns it and ethane red at the pole</a:t>
            </a:r>
          </a:p>
        </p:txBody>
      </p:sp>
    </p:spTree>
    <p:extLst>
      <p:ext uri="{BB962C8B-B14F-4D97-AF65-F5344CB8AC3E}">
        <p14:creationId xmlns:p14="http://schemas.microsoft.com/office/powerpoint/2010/main" val="743423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BE01EB5D-1035-8694-0689-2A91A4AFE4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9C96D0-A3B4-5F42-9D6B-00DC02C106E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9394" name="Rectangle 2">
            <a:extLst>
              <a:ext uri="{FF2B5EF4-FFF2-40B4-BE49-F238E27FC236}">
                <a16:creationId xmlns:a16="http://schemas.microsoft.com/office/drawing/2014/main" id="{32A7CF70-C237-B527-235B-EA5559F52060}"/>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917B4292-DF67-DA2E-5E6E-E70BD84979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495F06C6-9021-91D0-6C73-D15D61836C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B72E3CA-1F42-A542-8B2A-FFD6A442D95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8786" name="Rectangle 2">
            <a:extLst>
              <a:ext uri="{FF2B5EF4-FFF2-40B4-BE49-F238E27FC236}">
                <a16:creationId xmlns:a16="http://schemas.microsoft.com/office/drawing/2014/main" id="{3E0E6EED-72BD-82CC-D431-B4330A5F336F}"/>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DFC0747A-0A5E-9101-AAFF-801FF1DBCE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ea typeface="ＭＳ Ｐゴシック" panose="020B0600070205080204" pitchFamily="34" charset="-128"/>
              </a:rPr>
              <a:t>central peaks are formed by rock rebounding, being pushed back up by the strength of the underlying rock after the initial impact event … happens within minutes of the impact itself, even in craters 10s-km across</a:t>
            </a:r>
          </a:p>
          <a:p>
            <a:endParaRPr lang="en-US" altLang="en-US">
              <a:latin typeface="Times New Roman" panose="02020603050405020304" pitchFamily="18" charset="0"/>
              <a:ea typeface="ＭＳ Ｐゴシック" panose="020B0600070205080204" pitchFamily="34" charset="-128"/>
            </a:endParaRPr>
          </a:p>
          <a:p>
            <a:r>
              <a:rPr lang="en-US" altLang="en-US">
                <a:latin typeface="Times New Roman" panose="02020603050405020304" pitchFamily="18" charset="0"/>
                <a:ea typeface="ＭＳ Ｐゴシック" panose="020B0600070205080204" pitchFamily="34" charset="-128"/>
              </a:rPr>
              <a:t>world’s gravity and composition determine transition sizes for different types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8FF71FF2-7DEC-BB5D-66AC-4AC08ADACC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906121-BE7E-1C4C-9D1F-113755A6178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0834" name="Rectangle 2">
            <a:extLst>
              <a:ext uri="{FF2B5EF4-FFF2-40B4-BE49-F238E27FC236}">
                <a16:creationId xmlns:a16="http://schemas.microsoft.com/office/drawing/2014/main" id="{B5771820-9C7F-DC71-DBAA-16E3304DA4B3}"/>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73E0AF5F-FE48-93A7-01F4-F672D772E9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ea typeface="ＭＳ Ｐゴシック" panose="020B0600070205080204" pitchFamily="34" charset="-128"/>
              </a:rPr>
              <a:t>palimpsest = a manuscript or piece of writing material on which the original writing has been effaced to make room for later writing but of which traces remain … something reused or altered but still bearing visible traces of its earlier form.</a:t>
            </a:r>
          </a:p>
          <a:p>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950A142B-0EFF-21F3-602D-659EB3AA57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825BE57-15AE-0743-B0AD-C7AFC04AC79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2882" name="Rectangle 2">
            <a:extLst>
              <a:ext uri="{FF2B5EF4-FFF2-40B4-BE49-F238E27FC236}">
                <a16:creationId xmlns:a16="http://schemas.microsoft.com/office/drawing/2014/main" id="{A8EB593A-A812-A26C-116B-4770112C4C5B}"/>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CB493C0C-21AC-976D-9417-54C19C9C96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950A142B-0EFF-21F3-602D-659EB3AA57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825BE57-15AE-0743-B0AD-C7AFC04AC79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2882" name="Rectangle 2">
            <a:extLst>
              <a:ext uri="{FF2B5EF4-FFF2-40B4-BE49-F238E27FC236}">
                <a16:creationId xmlns:a16="http://schemas.microsoft.com/office/drawing/2014/main" id="{A8EB593A-A812-A26C-116B-4770112C4C5B}"/>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CB493C0C-21AC-976D-9417-54C19C9C96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ea typeface="ＭＳ Ｐゴシック" panose="020B0600070205080204" pitchFamily="34" charset="-128"/>
              </a:rPr>
              <a:t>weird terrain on Mercury … rugged terrain that is hilly and lineated</a:t>
            </a:r>
          </a:p>
        </p:txBody>
      </p:sp>
    </p:spTree>
    <p:extLst>
      <p:ext uri="{BB962C8B-B14F-4D97-AF65-F5344CB8AC3E}">
        <p14:creationId xmlns:p14="http://schemas.microsoft.com/office/powerpoint/2010/main" val="3568528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DAB73-D41D-2699-D6E2-B41A9B38FF00}"/>
            </a:ext>
          </a:extLst>
        </p:cNvPr>
        <p:cNvGrpSpPr/>
        <p:nvPr/>
      </p:nvGrpSpPr>
      <p:grpSpPr>
        <a:xfrm>
          <a:off x="0" y="0"/>
          <a:ext cx="0" cy="0"/>
          <a:chOff x="0" y="0"/>
          <a:chExt cx="0" cy="0"/>
        </a:xfrm>
      </p:grpSpPr>
      <p:sp>
        <p:nvSpPr>
          <p:cNvPr id="122881" name="Rectangle 7">
            <a:extLst>
              <a:ext uri="{FF2B5EF4-FFF2-40B4-BE49-F238E27FC236}">
                <a16:creationId xmlns:a16="http://schemas.microsoft.com/office/drawing/2014/main" id="{F982E0CB-F6E9-C8B3-A0F8-8209388CD8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825BE57-15AE-0743-B0AD-C7AFC04AC79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2882" name="Rectangle 2">
            <a:extLst>
              <a:ext uri="{FF2B5EF4-FFF2-40B4-BE49-F238E27FC236}">
                <a16:creationId xmlns:a16="http://schemas.microsoft.com/office/drawing/2014/main" id="{781D41FA-E9B2-5CD4-62E2-5CC6073CE7E6}"/>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9BD5A1BA-E9A4-33B5-F9C3-13931B6545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anose="02020603050405020304" pitchFamily="18" charset="0"/>
                <a:ea typeface="ＭＳ Ｐゴシック" panose="020B0600070205080204" pitchFamily="34" charset="-128"/>
              </a:rPr>
              <a:t>SEP 2026: </a:t>
            </a:r>
            <a:r>
              <a:rPr lang="en-US" dirty="0"/>
              <a:t>When Mercury formed about 4.5 billion years ago in the raucous collisions of the early solar system, it was a much hotter planet. Over many millennia, however, its metallic core has cooled and contracted, causing the planet’s surface to warp and wrinkle.</a:t>
            </a:r>
          </a:p>
          <a:p>
            <a:r>
              <a:rPr lang="en-US" dirty="0"/>
              <a:t>Previous estimates suggested that Mercury had shrunk by just a few miles since its formation. Now, scientists say it is shrinking up to 30 percent faster than expected. It might have even shrunk by as much as 14.5 miles, which is nearly one percent of its current radius of 1,516 miles.</a:t>
            </a:r>
          </a:p>
          <a:p>
            <a:r>
              <a:rPr lang="en-US" dirty="0"/>
              <a:t>Many bodies, like the moon and Mars, are shrinking but Mercury can shrink more because of its large metal core.</a:t>
            </a:r>
          </a:p>
          <a:p>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605389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950A142B-0EFF-21F3-602D-659EB3AA57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825BE57-15AE-0743-B0AD-C7AFC04AC79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2882" name="Rectangle 2">
            <a:extLst>
              <a:ext uri="{FF2B5EF4-FFF2-40B4-BE49-F238E27FC236}">
                <a16:creationId xmlns:a16="http://schemas.microsoft.com/office/drawing/2014/main" id="{A8EB593A-A812-A26C-116B-4770112C4C5B}"/>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CB493C0C-21AC-976D-9417-54C19C9C96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ea typeface="ＭＳ Ｐゴシック" panose="020B0600070205080204" pitchFamily="34" charset="-128"/>
              </a:rPr>
              <a:t>weird terrain on Mercury … rugged terrain that is hilly and lineated</a:t>
            </a:r>
          </a:p>
        </p:txBody>
      </p:sp>
    </p:spTree>
    <p:extLst>
      <p:ext uri="{BB962C8B-B14F-4D97-AF65-F5344CB8AC3E}">
        <p14:creationId xmlns:p14="http://schemas.microsoft.com/office/powerpoint/2010/main" val="1569986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a:extLst>
              <a:ext uri="{FF2B5EF4-FFF2-40B4-BE49-F238E27FC236}">
                <a16:creationId xmlns:a16="http://schemas.microsoft.com/office/drawing/2014/main" id="{4D144F1D-F00D-7F75-BDB8-4A34F138FA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39E2AED-FA13-1343-823E-9061325AC11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4930" name="Rectangle 2">
            <a:extLst>
              <a:ext uri="{FF2B5EF4-FFF2-40B4-BE49-F238E27FC236}">
                <a16:creationId xmlns:a16="http://schemas.microsoft.com/office/drawing/2014/main" id="{B9DA005A-17B6-5575-8449-250BF9EB5662}"/>
              </a:ext>
            </a:extLst>
          </p:cNvPr>
          <p:cNvSpPr>
            <a:spLocks noGrp="1" noRot="1" noChangeAspect="1" noChangeArrowheads="1" noTextEdit="1"/>
          </p:cNvSpPr>
          <p:nvPr>
            <p:ph type="sldImg"/>
          </p:nvPr>
        </p:nvSpPr>
        <p:spPr>
          <a:ln/>
        </p:spPr>
      </p:sp>
      <p:sp>
        <p:nvSpPr>
          <p:cNvPr id="124931" name="Rectangle 3">
            <a:extLst>
              <a:ext uri="{FF2B5EF4-FFF2-40B4-BE49-F238E27FC236}">
                <a16:creationId xmlns:a16="http://schemas.microsoft.com/office/drawing/2014/main" id="{E101A869-DA7E-1B9E-171D-3AC382238A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ea typeface="ＭＳ Ｐゴシック" panose="020B0600070205080204" pitchFamily="34" charset="-128"/>
              </a:rPr>
              <a:t>add another picture of buried crater walls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a:extLst>
              <a:ext uri="{FF2B5EF4-FFF2-40B4-BE49-F238E27FC236}">
                <a16:creationId xmlns:a16="http://schemas.microsoft.com/office/drawing/2014/main" id="{481250D1-E962-8FDC-A253-1D89F76D15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550961C-2863-BC43-94FC-5AFDC975B55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6978" name="Rectangle 2">
            <a:extLst>
              <a:ext uri="{FF2B5EF4-FFF2-40B4-BE49-F238E27FC236}">
                <a16:creationId xmlns:a16="http://schemas.microsoft.com/office/drawing/2014/main" id="{8E42AD11-886F-76A5-B842-663449639C05}"/>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F8A03EEE-E8B3-9FCA-2FEA-0ADFD4A215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841E9009-8BF2-5A77-4AF9-9924349D48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9F1F14-E143-D942-9BC2-74B26954DE2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9026" name="Rectangle 2">
            <a:extLst>
              <a:ext uri="{FF2B5EF4-FFF2-40B4-BE49-F238E27FC236}">
                <a16:creationId xmlns:a16="http://schemas.microsoft.com/office/drawing/2014/main" id="{2ED4B60E-8DE6-E398-BEA8-7DC710B10585}"/>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7F934F98-B933-165D-7B6A-AE9BB76193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ea typeface="ＭＳ Ｐゴシック" panose="020B0600070205080204" pitchFamily="34" charset="-128"/>
              </a:rPr>
              <a:t>olives and eggs!</a:t>
            </a:r>
          </a:p>
          <a:p>
            <a:r>
              <a:rPr lang="en-US" altLang="en-US">
                <a:latin typeface="Times New Roman" panose="02020603050405020304" pitchFamily="18" charset="0"/>
                <a:ea typeface="ＭＳ Ｐゴシック" panose="020B0600070205080204" pitchFamily="34" charset="-128"/>
              </a:rPr>
              <a:t>romantic sunsets … increase birth rate</a:t>
            </a:r>
          </a:p>
          <a:p>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EE6D3-FDD1-9153-A997-CBD1FD794C15}"/>
            </a:ext>
          </a:extLst>
        </p:cNvPr>
        <p:cNvGrpSpPr/>
        <p:nvPr/>
      </p:nvGrpSpPr>
      <p:grpSpPr>
        <a:xfrm>
          <a:off x="0" y="0"/>
          <a:ext cx="0" cy="0"/>
          <a:chOff x="0" y="0"/>
          <a:chExt cx="0" cy="0"/>
        </a:xfrm>
      </p:grpSpPr>
      <p:sp>
        <p:nvSpPr>
          <p:cNvPr id="143361" name="Rectangle 7">
            <a:extLst>
              <a:ext uri="{FF2B5EF4-FFF2-40B4-BE49-F238E27FC236}">
                <a16:creationId xmlns:a16="http://schemas.microsoft.com/office/drawing/2014/main" id="{63FA6CB5-7E36-4F9A-28AD-CE40A5261F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60A2B1E-B11B-B246-946A-582E30CBA11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3362" name="Rectangle 2">
            <a:extLst>
              <a:ext uri="{FF2B5EF4-FFF2-40B4-BE49-F238E27FC236}">
                <a16:creationId xmlns:a16="http://schemas.microsoft.com/office/drawing/2014/main" id="{F8CAC030-79D9-2DCD-4354-B0BBB1FD7CAC}"/>
              </a:ext>
            </a:extLst>
          </p:cNvPr>
          <p:cNvSpPr>
            <a:spLocks noGrp="1" noRot="1" noChangeAspect="1" noChangeArrowheads="1" noTextEdit="1"/>
          </p:cNvSpPr>
          <p:nvPr>
            <p:ph type="sldImg"/>
          </p:nvPr>
        </p:nvSpPr>
        <p:spPr>
          <a:solidFill>
            <a:srgbClr val="FFFFFF"/>
          </a:solidFill>
          <a:ln/>
        </p:spPr>
      </p:sp>
      <p:sp>
        <p:nvSpPr>
          <p:cNvPr id="143363" name="Rectangle 3">
            <a:extLst>
              <a:ext uri="{FF2B5EF4-FFF2-40B4-BE49-F238E27FC236}">
                <a16:creationId xmlns:a16="http://schemas.microsoft.com/office/drawing/2014/main" id="{FFC5A806-0AD5-64AB-A639-F9541E6CF22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999830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a:extLst>
              <a:ext uri="{FF2B5EF4-FFF2-40B4-BE49-F238E27FC236}">
                <a16:creationId xmlns:a16="http://schemas.microsoft.com/office/drawing/2014/main" id="{38BF7C75-EA42-B0A9-A07C-3C92032F98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60A2B1E-B11B-B246-946A-582E30CBA116}" type="slidenum">
              <a:rPr lang="en-US" altLang="en-US" smtClean="0">
                <a:solidFill>
                  <a:srgbClr val="000000"/>
                </a:solidFill>
              </a:rPr>
              <a:pPr>
                <a:spcBef>
                  <a:spcPct val="0"/>
                </a:spcBef>
              </a:pPr>
              <a:t>14</a:t>
            </a:fld>
            <a:endParaRPr lang="en-US" altLang="en-US">
              <a:solidFill>
                <a:srgbClr val="000000"/>
              </a:solidFill>
            </a:endParaRPr>
          </a:p>
        </p:txBody>
      </p:sp>
      <p:sp>
        <p:nvSpPr>
          <p:cNvPr id="143362" name="Rectangle 2">
            <a:extLst>
              <a:ext uri="{FF2B5EF4-FFF2-40B4-BE49-F238E27FC236}">
                <a16:creationId xmlns:a16="http://schemas.microsoft.com/office/drawing/2014/main" id="{6B518783-083C-2AB3-9813-25DF522C3A21}"/>
              </a:ext>
            </a:extLst>
          </p:cNvPr>
          <p:cNvSpPr>
            <a:spLocks noGrp="1" noRot="1" noChangeAspect="1" noChangeArrowheads="1" noTextEdit="1"/>
          </p:cNvSpPr>
          <p:nvPr>
            <p:ph type="sldImg"/>
          </p:nvPr>
        </p:nvSpPr>
        <p:spPr>
          <a:solidFill>
            <a:srgbClr val="FFFFFF"/>
          </a:solidFill>
          <a:ln/>
        </p:spPr>
      </p:sp>
      <p:sp>
        <p:nvSpPr>
          <p:cNvPr id="143363" name="Rectangle 3">
            <a:extLst>
              <a:ext uri="{FF2B5EF4-FFF2-40B4-BE49-F238E27FC236}">
                <a16:creationId xmlns:a16="http://schemas.microsoft.com/office/drawing/2014/main" id="{B249DCD5-31BF-9FED-E0D7-A9FC3DDE02F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29ED1D94-D58F-1430-7B39-B79426CA35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98A2AF-8483-D341-9571-E2624FB82A4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1442" name="Rectangle 2">
            <a:extLst>
              <a:ext uri="{FF2B5EF4-FFF2-40B4-BE49-F238E27FC236}">
                <a16:creationId xmlns:a16="http://schemas.microsoft.com/office/drawing/2014/main" id="{599F9CB5-5395-4FA7-4D7A-CD6F361164FA}"/>
              </a:ext>
            </a:extLst>
          </p:cNvPr>
          <p:cNvSpPr>
            <a:spLocks noGrp="1" noRot="1" noChangeAspect="1" noChangeArrowheads="1" noTextEdit="1"/>
          </p:cNvSpPr>
          <p:nvPr>
            <p:ph type="sldImg"/>
          </p:nvPr>
        </p:nvSpPr>
        <p:spPr>
          <a:solidFill>
            <a:srgbClr val="FFFFFF"/>
          </a:solidFill>
          <a:ln/>
        </p:spPr>
      </p:sp>
      <p:sp>
        <p:nvSpPr>
          <p:cNvPr id="61443" name="Rectangle 3">
            <a:extLst>
              <a:ext uri="{FF2B5EF4-FFF2-40B4-BE49-F238E27FC236}">
                <a16:creationId xmlns:a16="http://schemas.microsoft.com/office/drawing/2014/main" id="{3A5DF40B-65E1-7A72-C8A2-76C68512D3D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BCDF5-42E8-B260-FF71-6B5A8C632756}"/>
            </a:ext>
          </a:extLst>
        </p:cNvPr>
        <p:cNvGrpSpPr/>
        <p:nvPr/>
      </p:nvGrpSpPr>
      <p:grpSpPr>
        <a:xfrm>
          <a:off x="0" y="0"/>
          <a:ext cx="0" cy="0"/>
          <a:chOff x="0" y="0"/>
          <a:chExt cx="0" cy="0"/>
        </a:xfrm>
      </p:grpSpPr>
      <p:sp>
        <p:nvSpPr>
          <p:cNvPr id="61441" name="Rectangle 7">
            <a:extLst>
              <a:ext uri="{FF2B5EF4-FFF2-40B4-BE49-F238E27FC236}">
                <a16:creationId xmlns:a16="http://schemas.microsoft.com/office/drawing/2014/main" id="{1A02AA9E-B055-53BE-644F-EE8EFEF63D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98A2AF-8483-D341-9571-E2624FB82A4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1442" name="Rectangle 2">
            <a:extLst>
              <a:ext uri="{FF2B5EF4-FFF2-40B4-BE49-F238E27FC236}">
                <a16:creationId xmlns:a16="http://schemas.microsoft.com/office/drawing/2014/main" id="{A5794A8E-0B51-BE44-68EF-6D08CE9CB51D}"/>
              </a:ext>
            </a:extLst>
          </p:cNvPr>
          <p:cNvSpPr>
            <a:spLocks noGrp="1" noRot="1" noChangeAspect="1" noChangeArrowheads="1" noTextEdit="1"/>
          </p:cNvSpPr>
          <p:nvPr>
            <p:ph type="sldImg"/>
          </p:nvPr>
        </p:nvSpPr>
        <p:spPr>
          <a:solidFill>
            <a:srgbClr val="FFFFFF"/>
          </a:solidFill>
          <a:ln/>
        </p:spPr>
      </p:sp>
      <p:sp>
        <p:nvSpPr>
          <p:cNvPr id="61443" name="Rectangle 3">
            <a:extLst>
              <a:ext uri="{FF2B5EF4-FFF2-40B4-BE49-F238E27FC236}">
                <a16:creationId xmlns:a16="http://schemas.microsoft.com/office/drawing/2014/main" id="{78ECEA24-9D6A-D4D4-693B-CE99DABD16D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665268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a:extLst>
              <a:ext uri="{FF2B5EF4-FFF2-40B4-BE49-F238E27FC236}">
                <a16:creationId xmlns:a16="http://schemas.microsoft.com/office/drawing/2014/main" id="{84D53BDA-DC68-276F-B3EB-588772AA92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1227EB0-133A-B449-92A5-6534FCB5F14D}" type="slidenum">
              <a:rPr lang="en-US" altLang="en-US" smtClean="0">
                <a:solidFill>
                  <a:srgbClr val="000000"/>
                </a:solidFill>
              </a:rPr>
              <a:pPr>
                <a:spcBef>
                  <a:spcPct val="0"/>
                </a:spcBef>
              </a:pPr>
              <a:t>17</a:t>
            </a:fld>
            <a:endParaRPr lang="en-US" altLang="en-US">
              <a:solidFill>
                <a:srgbClr val="000000"/>
              </a:solidFill>
            </a:endParaRPr>
          </a:p>
        </p:txBody>
      </p:sp>
      <p:sp>
        <p:nvSpPr>
          <p:cNvPr id="133122" name="Rectangle 2">
            <a:extLst>
              <a:ext uri="{FF2B5EF4-FFF2-40B4-BE49-F238E27FC236}">
                <a16:creationId xmlns:a16="http://schemas.microsoft.com/office/drawing/2014/main" id="{8D1402CF-3C9B-A788-A0EE-EB315FF9C91E}"/>
              </a:ext>
            </a:extLst>
          </p:cNvPr>
          <p:cNvSpPr>
            <a:spLocks noGrp="1" noRot="1" noChangeAspect="1" noChangeArrowheads="1" noTextEdit="1"/>
          </p:cNvSpPr>
          <p:nvPr>
            <p:ph type="sldImg"/>
          </p:nvPr>
        </p:nvSpPr>
        <p:spPr>
          <a:solidFill>
            <a:srgbClr val="FFFFFF"/>
          </a:solidFill>
          <a:ln/>
        </p:spPr>
      </p:sp>
      <p:sp>
        <p:nvSpPr>
          <p:cNvPr id="133123" name="Rectangle 3">
            <a:extLst>
              <a:ext uri="{FF2B5EF4-FFF2-40B4-BE49-F238E27FC236}">
                <a16:creationId xmlns:a16="http://schemas.microsoft.com/office/drawing/2014/main" id="{6985710C-637A-8769-7A7A-6F900015CD6F}"/>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lenticulae = “freckles” from convective upwelling of warm ice, like lava lamps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57D5EC62-4940-B767-1B00-0FDEAF88F2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3C7ED8E-9BB1-1E41-A0BF-BCAA9444F378}" type="slidenum">
              <a:rPr lang="en-US" altLang="en-US" smtClean="0">
                <a:solidFill>
                  <a:srgbClr val="000000"/>
                </a:solidFill>
              </a:rPr>
              <a:pPr>
                <a:spcBef>
                  <a:spcPct val="0"/>
                </a:spcBef>
              </a:pPr>
              <a:t>18</a:t>
            </a:fld>
            <a:endParaRPr lang="en-US" altLang="en-US">
              <a:solidFill>
                <a:srgbClr val="000000"/>
              </a:solidFill>
            </a:endParaRPr>
          </a:p>
        </p:txBody>
      </p:sp>
      <p:sp>
        <p:nvSpPr>
          <p:cNvPr id="135170" name="Rectangle 2">
            <a:extLst>
              <a:ext uri="{FF2B5EF4-FFF2-40B4-BE49-F238E27FC236}">
                <a16:creationId xmlns:a16="http://schemas.microsoft.com/office/drawing/2014/main" id="{D04165CA-E1D6-83A3-8A69-65DEC301F94B}"/>
              </a:ext>
            </a:extLst>
          </p:cNvPr>
          <p:cNvSpPr>
            <a:spLocks noGrp="1" noRot="1" noChangeAspect="1" noChangeArrowheads="1" noTextEdit="1"/>
          </p:cNvSpPr>
          <p:nvPr>
            <p:ph type="sldImg"/>
          </p:nvPr>
        </p:nvSpPr>
        <p:spPr>
          <a:solidFill>
            <a:srgbClr val="FFFFFF"/>
          </a:solidFill>
          <a:ln/>
        </p:spPr>
      </p:sp>
      <p:sp>
        <p:nvSpPr>
          <p:cNvPr id="135171" name="Rectangle 3">
            <a:extLst>
              <a:ext uri="{FF2B5EF4-FFF2-40B4-BE49-F238E27FC236}">
                <a16:creationId xmlns:a16="http://schemas.microsoft.com/office/drawing/2014/main" id="{4476E0C8-E8D8-9DEF-A852-57F9488840C9}"/>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light areas are sulfur compounds … dark areas are pyroxene and olivine</a:t>
            </a:r>
          </a:p>
          <a:p>
            <a:pPr eaLnBrk="1" hangingPunct="1"/>
            <a:r>
              <a:rPr lang="en-US" altLang="en-US">
                <a:latin typeface="Times New Roman" panose="02020603050405020304" pitchFamily="18" charset="0"/>
                <a:ea typeface="ＭＳ Ｐゴシック" panose="020B0600070205080204" pitchFamily="34" charset="-128"/>
              </a:rPr>
              <a:t>red ring from Pele (?) via polymeralization of S2 … fades over months, so must be recent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a:extLst>
              <a:ext uri="{FF2B5EF4-FFF2-40B4-BE49-F238E27FC236}">
                <a16:creationId xmlns:a16="http://schemas.microsoft.com/office/drawing/2014/main" id="{91F6F74B-E9BC-E037-C5B7-0174A18849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B1B8D5C-C111-F34D-A6BF-104CE604230A}" type="slidenum">
              <a:rPr lang="en-US" altLang="en-US" smtClean="0">
                <a:solidFill>
                  <a:srgbClr val="000000"/>
                </a:solidFill>
              </a:rPr>
              <a:pPr>
                <a:spcBef>
                  <a:spcPct val="0"/>
                </a:spcBef>
              </a:pPr>
              <a:t>19</a:t>
            </a:fld>
            <a:endParaRPr lang="en-US" altLang="en-US">
              <a:solidFill>
                <a:srgbClr val="000000"/>
              </a:solidFill>
            </a:endParaRPr>
          </a:p>
        </p:txBody>
      </p:sp>
      <p:sp>
        <p:nvSpPr>
          <p:cNvPr id="137218" name="Rectangle 2">
            <a:extLst>
              <a:ext uri="{FF2B5EF4-FFF2-40B4-BE49-F238E27FC236}">
                <a16:creationId xmlns:a16="http://schemas.microsoft.com/office/drawing/2014/main" id="{A6700BC1-23C4-4ABD-5E22-28322FD07737}"/>
              </a:ext>
            </a:extLst>
          </p:cNvPr>
          <p:cNvSpPr>
            <a:spLocks noGrp="1" noRot="1" noChangeAspect="1" noChangeArrowheads="1" noTextEdit="1"/>
          </p:cNvSpPr>
          <p:nvPr>
            <p:ph type="sldImg"/>
          </p:nvPr>
        </p:nvSpPr>
        <p:spPr>
          <a:solidFill>
            <a:srgbClr val="FFFFFF"/>
          </a:solidFill>
          <a:ln/>
        </p:spPr>
      </p:sp>
      <p:sp>
        <p:nvSpPr>
          <p:cNvPr id="137219" name="Rectangle 3">
            <a:extLst>
              <a:ext uri="{FF2B5EF4-FFF2-40B4-BE49-F238E27FC236}">
                <a16:creationId xmlns:a16="http://schemas.microsoft.com/office/drawing/2014/main" id="{B2617DC5-8770-3D76-B06B-106B392F677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The only way to get such an induced magnetic field is if there's some substance that is globally connected, and conductive — and only salty water fits the bill. Phillips noted you wouldn't get the same readings with isolated pools of water, like what's found under ice sheets on Earth. Slushy water-ice mixtures don't work, either. "Maybe graphite could get you that, but that would be ridiculous." </a:t>
            </a:r>
          </a:p>
          <a:p>
            <a:pPr eaLnBrk="1" hangingPunct="1"/>
            <a:r>
              <a:rPr lang="en-US" altLang="en-US">
                <a:latin typeface="Times New Roman" panose="02020603050405020304" pitchFamily="18" charset="0"/>
                <a:ea typeface="ＭＳ Ｐゴシック" panose="020B0600070205080204" pitchFamily="34" charset="-128"/>
              </a:rPr>
              <a:t>POSSIBLE PLUMES SEEN!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a:extLst>
              <a:ext uri="{FF2B5EF4-FFF2-40B4-BE49-F238E27FC236}">
                <a16:creationId xmlns:a16="http://schemas.microsoft.com/office/drawing/2014/main" id="{A47934D9-07F0-2205-161F-D267796065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7F877DC-EF07-8D45-B8F9-6BB1124A05EB}" type="slidenum">
              <a:rPr lang="en-US" altLang="en-US" smtClean="0">
                <a:solidFill>
                  <a:srgbClr val="000000"/>
                </a:solidFill>
              </a:rPr>
              <a:pPr>
                <a:spcBef>
                  <a:spcPct val="0"/>
                </a:spcBef>
              </a:pPr>
              <a:t>20</a:t>
            </a:fld>
            <a:endParaRPr lang="en-US" altLang="en-US">
              <a:solidFill>
                <a:srgbClr val="000000"/>
              </a:solidFill>
            </a:endParaRPr>
          </a:p>
        </p:txBody>
      </p:sp>
      <p:sp>
        <p:nvSpPr>
          <p:cNvPr id="139266" name="Rectangle 2">
            <a:extLst>
              <a:ext uri="{FF2B5EF4-FFF2-40B4-BE49-F238E27FC236}">
                <a16:creationId xmlns:a16="http://schemas.microsoft.com/office/drawing/2014/main" id="{B41F43D3-A758-5306-98BA-AF108AAD8650}"/>
              </a:ext>
            </a:extLst>
          </p:cNvPr>
          <p:cNvSpPr>
            <a:spLocks noGrp="1" noRot="1" noChangeAspect="1" noChangeArrowheads="1" noTextEdit="1"/>
          </p:cNvSpPr>
          <p:nvPr>
            <p:ph type="sldImg"/>
          </p:nvPr>
        </p:nvSpPr>
        <p:spPr>
          <a:solidFill>
            <a:srgbClr val="FFFFFF"/>
          </a:solidFill>
          <a:ln/>
        </p:spPr>
      </p:sp>
      <p:sp>
        <p:nvSpPr>
          <p:cNvPr id="139267" name="Rectangle 3">
            <a:extLst>
              <a:ext uri="{FF2B5EF4-FFF2-40B4-BE49-F238E27FC236}">
                <a16:creationId xmlns:a16="http://schemas.microsoft.com/office/drawing/2014/main" id="{580E1FB2-D57E-71C2-A89C-325F9BD0CF88}"/>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latin typeface="Times New Roman" panose="02020603050405020304" pitchFamily="18" charset="0"/>
                <a:ea typeface="ＭＳ Ｐゴシック" panose="020B0600070205080204" pitchFamily="34" charset="-128"/>
              </a:rPr>
              <a:t>inserts: single large impact that sent rings around Ganymede?</a:t>
            </a:r>
          </a:p>
          <a:p>
            <a:r>
              <a:rPr lang="en-US" altLang="en-US" dirty="0">
                <a:latin typeface="Times New Roman" panose="02020603050405020304" pitchFamily="18" charset="0"/>
                <a:ea typeface="ＭＳ Ｐゴシック" panose="020B0600070205080204" pitchFamily="34" charset="-128"/>
              </a:rPr>
              <a:t>1. The Galileo probe measured Ganymede's magnetic field in 2002, providing some data supporting the theory that the moon has an ocean.</a:t>
            </a:r>
          </a:p>
          <a:p>
            <a:r>
              <a:rPr lang="en-US" altLang="en-US" dirty="0">
                <a:latin typeface="Times New Roman" panose="02020603050405020304" pitchFamily="18" charset="0"/>
                <a:ea typeface="ＭＳ Ｐゴシック" panose="020B0600070205080204" pitchFamily="34" charset="-128"/>
              </a:rPr>
              <a:t>2. Scientists used Hubble to monitor Ganymede's auroras, ribbons of light at the poles created by the moon's magnetic field. The moon's </a:t>
            </a:r>
            <a:r>
              <a:rPr lang="en-US" altLang="en-US" dirty="0">
                <a:latin typeface="Times New Roman" panose="02020603050405020304" pitchFamily="18" charset="0"/>
                <a:ea typeface="ＭＳ Ｐゴシック" panose="020B0600070205080204" pitchFamily="34" charset="-128"/>
                <a:hlinkClick r:id="rId3"/>
              </a:rPr>
              <a:t>auroras</a:t>
            </a:r>
            <a:r>
              <a:rPr lang="en-US" altLang="en-US" dirty="0">
                <a:latin typeface="Times New Roman" panose="02020603050405020304" pitchFamily="18" charset="0"/>
                <a:ea typeface="ＭＳ Ｐゴシック" panose="020B0600070205080204" pitchFamily="34" charset="-128"/>
              </a:rPr>
              <a:t> are also affected by Jupiter's magnetic field because of the moon's proximity to the huge planet. When Jupiter's magnetic field changes, so does Ganymede's. Researchers were able to watch the two auroras "rock" back and forth with Hubble. Ganymede's aurora didn't rock as much as expected, so by monitoring that motion, the researchers concluded that a subsurface ocean was likely responsible for dampening the change in Ganymede's aurora created by Jupiter.</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a:extLst>
              <a:ext uri="{FF2B5EF4-FFF2-40B4-BE49-F238E27FC236}">
                <a16:creationId xmlns:a16="http://schemas.microsoft.com/office/drawing/2014/main" id="{A5A7A8E5-4769-45C4-25E8-58119DF164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DA7D581-94A7-7C48-91FB-7DC851649CD4}" type="slidenum">
              <a:rPr lang="en-US" altLang="en-US" smtClean="0">
                <a:solidFill>
                  <a:srgbClr val="000000"/>
                </a:solidFill>
              </a:rPr>
              <a:pPr>
                <a:spcBef>
                  <a:spcPct val="0"/>
                </a:spcBef>
              </a:pPr>
              <a:t>21</a:t>
            </a:fld>
            <a:endParaRPr lang="en-US" altLang="en-US">
              <a:solidFill>
                <a:srgbClr val="000000"/>
              </a:solidFill>
            </a:endParaRPr>
          </a:p>
        </p:txBody>
      </p:sp>
      <p:sp>
        <p:nvSpPr>
          <p:cNvPr id="141314" name="Rectangle 2">
            <a:extLst>
              <a:ext uri="{FF2B5EF4-FFF2-40B4-BE49-F238E27FC236}">
                <a16:creationId xmlns:a16="http://schemas.microsoft.com/office/drawing/2014/main" id="{DAF2D39E-EBBD-89DB-6DBC-D95BFCD72F99}"/>
              </a:ext>
            </a:extLst>
          </p:cNvPr>
          <p:cNvSpPr>
            <a:spLocks noGrp="1" noRot="1" noChangeAspect="1" noChangeArrowheads="1" noTextEdit="1"/>
          </p:cNvSpPr>
          <p:nvPr>
            <p:ph type="sldImg"/>
          </p:nvPr>
        </p:nvSpPr>
        <p:spPr>
          <a:solidFill>
            <a:srgbClr val="FFFFFF"/>
          </a:solidFill>
          <a:ln/>
        </p:spPr>
      </p:sp>
      <p:sp>
        <p:nvSpPr>
          <p:cNvPr id="141315" name="Rectangle 3">
            <a:extLst>
              <a:ext uri="{FF2B5EF4-FFF2-40B4-BE49-F238E27FC236}">
                <a16:creationId xmlns:a16="http://schemas.microsoft.com/office/drawing/2014/main" id="{A9843248-BA85-C759-F0C4-25B9698599B6}"/>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Signs </a:t>
            </a:r>
            <a:r>
              <a:rPr lang="en-US" altLang="en-US" dirty="0">
                <a:latin typeface="Times New Roman" panose="02020603050405020304" pitchFamily="18" charset="0"/>
                <a:ea typeface="ＭＳ Ｐゴシック" panose="020B0600070205080204" pitchFamily="34" charset="-128"/>
              </a:rPr>
              <a:t>that Callisto's magnetic field, like Europa's, is variable, which can be explained by the presence of varying electrical currents associated with Jupiter that flow near Callisto's surface. Their next challenge was to discover the source of the currents. </a:t>
            </a:r>
            <a:br>
              <a:rPr lang="en-US" altLang="en-US" dirty="0">
                <a:latin typeface="Times New Roman" panose="02020603050405020304" pitchFamily="18" charset="0"/>
                <a:ea typeface="ＭＳ Ｐゴシック" panose="020B0600070205080204" pitchFamily="34" charset="-128"/>
              </a:rPr>
            </a:b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"Because </a:t>
            </a:r>
            <a:r>
              <a:rPr lang="en-US" altLang="en-US" dirty="0" err="1">
                <a:latin typeface="Times New Roman" panose="02020603050405020304" pitchFamily="18" charset="0"/>
                <a:ea typeface="ＭＳ Ｐゴシック" panose="020B0600070205080204" pitchFamily="34" charset="-128"/>
              </a:rPr>
              <a:t>Callisto's</a:t>
            </a:r>
            <a:r>
              <a:rPr lang="en-US" altLang="en-US" dirty="0">
                <a:latin typeface="Times New Roman" panose="02020603050405020304" pitchFamily="18" charset="0"/>
                <a:ea typeface="ＭＳ Ｐゴシック" panose="020B0600070205080204" pitchFamily="34" charset="-128"/>
              </a:rPr>
              <a:t> atmosphere is extremely tenuous and lacking in charged particles, it would not be sufficient to generate </a:t>
            </a:r>
            <a:r>
              <a:rPr lang="en-US" altLang="en-US" dirty="0" err="1">
                <a:latin typeface="Times New Roman" panose="02020603050405020304" pitchFamily="18" charset="0"/>
                <a:ea typeface="ＭＳ Ｐゴシック" panose="020B0600070205080204" pitchFamily="34" charset="-128"/>
              </a:rPr>
              <a:t>Callisto's</a:t>
            </a:r>
            <a:r>
              <a:rPr lang="en-US" altLang="en-US" dirty="0">
                <a:latin typeface="Times New Roman" panose="02020603050405020304" pitchFamily="18" charset="0"/>
                <a:ea typeface="ＭＳ Ｐゴシック" panose="020B0600070205080204" pitchFamily="34" charset="-128"/>
              </a:rPr>
              <a:t> magnetic field; nor would </a:t>
            </a:r>
            <a:r>
              <a:rPr lang="en-US" altLang="en-US" dirty="0" err="1">
                <a:latin typeface="Times New Roman" panose="02020603050405020304" pitchFamily="18" charset="0"/>
                <a:ea typeface="ＭＳ Ｐゴシック" panose="020B0600070205080204" pitchFamily="34" charset="-128"/>
              </a:rPr>
              <a:t>Callisto's</a:t>
            </a:r>
            <a:r>
              <a:rPr lang="en-US" altLang="en-US" dirty="0">
                <a:latin typeface="Times New Roman" panose="02020603050405020304" pitchFamily="18" charset="0"/>
                <a:ea typeface="ＭＳ Ｐゴシック" panose="020B0600070205080204" pitchFamily="34" charset="-128"/>
              </a:rPr>
              <a:t> icy crust be a good conductor, but there very well could be a layer of melted ice underneath," </a:t>
            </a:r>
            <a:r>
              <a:rPr lang="en-US" altLang="en-US" dirty="0" err="1">
                <a:latin typeface="Times New Roman" panose="02020603050405020304" pitchFamily="18" charset="0"/>
                <a:ea typeface="ＭＳ Ｐゴシック" panose="020B0600070205080204" pitchFamily="34" charset="-128"/>
              </a:rPr>
              <a:t>Kivelson</a:t>
            </a:r>
            <a:r>
              <a:rPr lang="en-US" altLang="en-US" dirty="0">
                <a:latin typeface="Times New Roman" panose="02020603050405020304" pitchFamily="18" charset="0"/>
                <a:ea typeface="ＭＳ Ｐゴシック" panose="020B0600070205080204" pitchFamily="34" charset="-128"/>
              </a:rPr>
              <a:t> said. "If this liquid were salty like Earth's oceans, it could carry sufficient electrical currents to produce the magnetic field." </a:t>
            </a:r>
            <a:br>
              <a:rPr lang="en-US" altLang="en-US" dirty="0">
                <a:latin typeface="Times New Roman" panose="02020603050405020304" pitchFamily="18" charset="0"/>
                <a:ea typeface="ＭＳ Ｐゴシック" panose="020B0600070205080204" pitchFamily="34" charset="-128"/>
              </a:rPr>
            </a:b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Lending further credence to the premise of a subsurface ocean on </a:t>
            </a:r>
            <a:r>
              <a:rPr lang="en-US" altLang="en-US" dirty="0" err="1">
                <a:latin typeface="Times New Roman" panose="02020603050405020304" pitchFamily="18" charset="0"/>
                <a:ea typeface="ＭＳ Ｐゴシック" panose="020B0600070205080204" pitchFamily="34" charset="-128"/>
              </a:rPr>
              <a:t>Callisto</a:t>
            </a:r>
            <a:r>
              <a:rPr lang="en-US" altLang="en-US" dirty="0">
                <a:latin typeface="Times New Roman" panose="02020603050405020304" pitchFamily="18" charset="0"/>
                <a:ea typeface="ＭＳ Ｐゴシック" panose="020B0600070205080204" pitchFamily="34" charset="-128"/>
              </a:rPr>
              <a:t>, Galileo data showed that electrical currents were flowing in opposite directions at different times. "This is a key signature consistent with the idea of a salty ocean," Khurana added, "because it shows that </a:t>
            </a:r>
            <a:r>
              <a:rPr lang="en-US" altLang="en-US" dirty="0" err="1">
                <a:latin typeface="Times New Roman" panose="02020603050405020304" pitchFamily="18" charset="0"/>
                <a:ea typeface="ＭＳ Ｐゴシック" panose="020B0600070205080204" pitchFamily="34" charset="-128"/>
              </a:rPr>
              <a:t>Callisto's</a:t>
            </a:r>
            <a:r>
              <a:rPr lang="en-US" altLang="en-US" dirty="0">
                <a:latin typeface="Times New Roman" panose="02020603050405020304" pitchFamily="18" charset="0"/>
                <a:ea typeface="ＭＳ Ｐゴシック" panose="020B0600070205080204" pitchFamily="34" charset="-128"/>
              </a:rPr>
              <a:t> response, like Europa's, is synchronized with the effects of Jupiter's rotation."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1A11D-581A-12A6-6E40-70B2B154932A}"/>
            </a:ext>
          </a:extLst>
        </p:cNvPr>
        <p:cNvGrpSpPr/>
        <p:nvPr/>
      </p:nvGrpSpPr>
      <p:grpSpPr>
        <a:xfrm>
          <a:off x="0" y="0"/>
          <a:ext cx="0" cy="0"/>
          <a:chOff x="0" y="0"/>
          <a:chExt cx="0" cy="0"/>
        </a:xfrm>
      </p:grpSpPr>
      <p:sp>
        <p:nvSpPr>
          <p:cNvPr id="77825" name="Rectangle 7">
            <a:extLst>
              <a:ext uri="{FF2B5EF4-FFF2-40B4-BE49-F238E27FC236}">
                <a16:creationId xmlns:a16="http://schemas.microsoft.com/office/drawing/2014/main" id="{10300D2E-2E47-D868-0B68-5AFFEAE16D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BAECAF-D5EC-5E4B-BC66-14023840895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210DC29B-4B9B-C353-AEE1-C240D32DD293}"/>
              </a:ext>
            </a:extLst>
          </p:cNvPr>
          <p:cNvSpPr>
            <a:spLocks noGrp="1" noRot="1" noChangeAspect="1" noChangeArrowheads="1" noTextEdit="1"/>
          </p:cNvSpPr>
          <p:nvPr>
            <p:ph type="sldImg"/>
          </p:nvPr>
        </p:nvSpPr>
        <p:spPr>
          <a:solidFill>
            <a:srgbClr val="FFFFFF"/>
          </a:solidFill>
          <a:ln/>
        </p:spPr>
      </p:sp>
      <p:sp>
        <p:nvSpPr>
          <p:cNvPr id="77827" name="Rectangle 3">
            <a:extLst>
              <a:ext uri="{FF2B5EF4-FFF2-40B4-BE49-F238E27FC236}">
                <a16:creationId xmlns:a16="http://schemas.microsoft.com/office/drawing/2014/main" id="{FF1C2C55-40DA-51ED-6849-D8303C80DBE1}"/>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2 h 30 min in atm, then ~30 min on ground</a:t>
            </a:r>
          </a:p>
          <a:p>
            <a:pPr eaLnBrk="1" hangingPunct="1"/>
            <a:r>
              <a:rPr lang="en-US" altLang="en-US">
                <a:latin typeface="Times New Roman" panose="02020603050405020304" pitchFamily="18" charset="0"/>
                <a:ea typeface="ＭＳ Ｐゴシック" panose="020B0600070205080204" pitchFamily="34" charset="-128"/>
              </a:rPr>
              <a:t>500X brighter than full Moon on surface … about 10 min after sunset on Earth</a:t>
            </a:r>
          </a:p>
        </p:txBody>
      </p:sp>
    </p:spTree>
    <p:extLst>
      <p:ext uri="{BB962C8B-B14F-4D97-AF65-F5344CB8AC3E}">
        <p14:creationId xmlns:p14="http://schemas.microsoft.com/office/powerpoint/2010/main" val="1760868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a:extLst>
              <a:ext uri="{FF2B5EF4-FFF2-40B4-BE49-F238E27FC236}">
                <a16:creationId xmlns:a16="http://schemas.microsoft.com/office/drawing/2014/main" id="{1284295A-BE39-FFC7-6A7F-83FCD7D46B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7E4FE3F-6811-AA49-86AC-ABFBCA073357}" type="slidenum">
              <a:rPr lang="en-US" altLang="en-US" smtClean="0">
                <a:solidFill>
                  <a:srgbClr val="000000"/>
                </a:solidFill>
              </a:rPr>
              <a:pPr>
                <a:spcBef>
                  <a:spcPct val="0"/>
                </a:spcBef>
              </a:pPr>
              <a:t>23</a:t>
            </a:fld>
            <a:endParaRPr lang="en-US" altLang="en-US">
              <a:solidFill>
                <a:srgbClr val="000000"/>
              </a:solidFill>
            </a:endParaRPr>
          </a:p>
        </p:txBody>
      </p:sp>
      <p:sp>
        <p:nvSpPr>
          <p:cNvPr id="145410" name="Rectangle 2">
            <a:extLst>
              <a:ext uri="{FF2B5EF4-FFF2-40B4-BE49-F238E27FC236}">
                <a16:creationId xmlns:a16="http://schemas.microsoft.com/office/drawing/2014/main" id="{B8732DE0-8BB5-0904-6988-A8BD6D91B071}"/>
              </a:ext>
            </a:extLst>
          </p:cNvPr>
          <p:cNvSpPr>
            <a:spLocks noGrp="1" noRot="1" noChangeAspect="1" noChangeArrowheads="1" noTextEdit="1"/>
          </p:cNvSpPr>
          <p:nvPr>
            <p:ph type="sldImg"/>
          </p:nvPr>
        </p:nvSpPr>
        <p:spPr>
          <a:solidFill>
            <a:srgbClr val="FFFFFF"/>
          </a:solidFill>
          <a:ln/>
        </p:spPr>
      </p:sp>
      <p:sp>
        <p:nvSpPr>
          <p:cNvPr id="145411" name="Rectangle 3">
            <a:extLst>
              <a:ext uri="{FF2B5EF4-FFF2-40B4-BE49-F238E27FC236}">
                <a16:creationId xmlns:a16="http://schemas.microsoft.com/office/drawing/2014/main" id="{D6C6F68B-5538-8D4C-812C-91AD69C7153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a:extLst>
              <a:ext uri="{FF2B5EF4-FFF2-40B4-BE49-F238E27FC236}">
                <a16:creationId xmlns:a16="http://schemas.microsoft.com/office/drawing/2014/main" id="{BADE0AA4-8A33-76FC-DACF-36AEA15660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8AE6773-74B2-4B4A-BA6A-78717279FE43}" type="slidenum">
              <a:rPr lang="en-US" altLang="en-US" smtClean="0">
                <a:solidFill>
                  <a:srgbClr val="000000"/>
                </a:solidFill>
              </a:rPr>
              <a:pPr>
                <a:spcBef>
                  <a:spcPct val="0"/>
                </a:spcBef>
              </a:pPr>
              <a:t>24</a:t>
            </a:fld>
            <a:endParaRPr lang="en-US" altLang="en-US">
              <a:solidFill>
                <a:srgbClr val="000000"/>
              </a:solidFill>
            </a:endParaRPr>
          </a:p>
        </p:txBody>
      </p:sp>
      <p:sp>
        <p:nvSpPr>
          <p:cNvPr id="147458" name="Rectangle 2">
            <a:extLst>
              <a:ext uri="{FF2B5EF4-FFF2-40B4-BE49-F238E27FC236}">
                <a16:creationId xmlns:a16="http://schemas.microsoft.com/office/drawing/2014/main" id="{C930D4E8-8E73-A748-F615-20FB35922FAD}"/>
              </a:ext>
            </a:extLst>
          </p:cNvPr>
          <p:cNvSpPr>
            <a:spLocks noGrp="1" noRot="1" noChangeAspect="1" noChangeArrowheads="1" noTextEdit="1"/>
          </p:cNvSpPr>
          <p:nvPr>
            <p:ph type="sldImg"/>
          </p:nvPr>
        </p:nvSpPr>
        <p:spPr>
          <a:solidFill>
            <a:srgbClr val="FFFFFF"/>
          </a:solidFill>
          <a:ln/>
        </p:spPr>
      </p:sp>
      <p:sp>
        <p:nvSpPr>
          <p:cNvPr id="147459" name="Rectangle 3">
            <a:extLst>
              <a:ext uri="{FF2B5EF4-FFF2-40B4-BE49-F238E27FC236}">
                <a16:creationId xmlns:a16="http://schemas.microsoft.com/office/drawing/2014/main" id="{6D1A1E59-FED4-3066-164F-A797A0FB45B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a:extLst>
              <a:ext uri="{FF2B5EF4-FFF2-40B4-BE49-F238E27FC236}">
                <a16:creationId xmlns:a16="http://schemas.microsoft.com/office/drawing/2014/main" id="{D6E7969C-876C-1AB1-4FCE-6D83C0AA32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9F1F015-8CBE-564C-B62D-A44A8CD2FBCB}" type="slidenum">
              <a:rPr lang="en-US" altLang="en-US" smtClean="0">
                <a:solidFill>
                  <a:srgbClr val="000000"/>
                </a:solidFill>
              </a:rPr>
              <a:pPr>
                <a:spcBef>
                  <a:spcPct val="0"/>
                </a:spcBef>
              </a:pPr>
              <a:t>25</a:t>
            </a:fld>
            <a:endParaRPr lang="en-US" altLang="en-US">
              <a:solidFill>
                <a:srgbClr val="000000"/>
              </a:solidFill>
            </a:endParaRPr>
          </a:p>
        </p:txBody>
      </p:sp>
      <p:sp>
        <p:nvSpPr>
          <p:cNvPr id="149506" name="Rectangle 2">
            <a:extLst>
              <a:ext uri="{FF2B5EF4-FFF2-40B4-BE49-F238E27FC236}">
                <a16:creationId xmlns:a16="http://schemas.microsoft.com/office/drawing/2014/main" id="{651AAE02-F20E-6962-C9B9-9472B8DF713F}"/>
              </a:ext>
            </a:extLst>
          </p:cNvPr>
          <p:cNvSpPr>
            <a:spLocks noGrp="1" noRot="1" noChangeAspect="1" noChangeArrowheads="1" noTextEdit="1"/>
          </p:cNvSpPr>
          <p:nvPr>
            <p:ph type="sldImg"/>
          </p:nvPr>
        </p:nvSpPr>
        <p:spPr>
          <a:solidFill>
            <a:srgbClr val="FFFFFF"/>
          </a:solidFill>
          <a:ln/>
        </p:spPr>
      </p:sp>
      <p:sp>
        <p:nvSpPr>
          <p:cNvPr id="149507" name="Rectangle 3">
            <a:extLst>
              <a:ext uri="{FF2B5EF4-FFF2-40B4-BE49-F238E27FC236}">
                <a16:creationId xmlns:a16="http://schemas.microsoft.com/office/drawing/2014/main" id="{C7E361B3-A284-1E02-5721-C852030E9AE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a:extLst>
              <a:ext uri="{FF2B5EF4-FFF2-40B4-BE49-F238E27FC236}">
                <a16:creationId xmlns:a16="http://schemas.microsoft.com/office/drawing/2014/main" id="{D6E7969C-876C-1AB1-4FCE-6D83C0AA32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9F1F015-8CBE-564C-B62D-A44A8CD2FBCB}" type="slidenum">
              <a:rPr lang="en-US" altLang="en-US" smtClean="0">
                <a:solidFill>
                  <a:srgbClr val="000000"/>
                </a:solidFill>
              </a:rPr>
              <a:pPr>
                <a:spcBef>
                  <a:spcPct val="0"/>
                </a:spcBef>
              </a:pPr>
              <a:t>26</a:t>
            </a:fld>
            <a:endParaRPr lang="en-US" altLang="en-US">
              <a:solidFill>
                <a:srgbClr val="000000"/>
              </a:solidFill>
            </a:endParaRPr>
          </a:p>
        </p:txBody>
      </p:sp>
      <p:sp>
        <p:nvSpPr>
          <p:cNvPr id="149506" name="Rectangle 2">
            <a:extLst>
              <a:ext uri="{FF2B5EF4-FFF2-40B4-BE49-F238E27FC236}">
                <a16:creationId xmlns:a16="http://schemas.microsoft.com/office/drawing/2014/main" id="{651AAE02-F20E-6962-C9B9-9472B8DF713F}"/>
              </a:ext>
            </a:extLst>
          </p:cNvPr>
          <p:cNvSpPr>
            <a:spLocks noGrp="1" noRot="1" noChangeAspect="1" noChangeArrowheads="1" noTextEdit="1"/>
          </p:cNvSpPr>
          <p:nvPr>
            <p:ph type="sldImg"/>
          </p:nvPr>
        </p:nvSpPr>
        <p:spPr>
          <a:solidFill>
            <a:srgbClr val="FFFFFF"/>
          </a:solidFill>
          <a:ln/>
        </p:spPr>
      </p:sp>
      <p:sp>
        <p:nvSpPr>
          <p:cNvPr id="149507" name="Rectangle 3">
            <a:extLst>
              <a:ext uri="{FF2B5EF4-FFF2-40B4-BE49-F238E27FC236}">
                <a16:creationId xmlns:a16="http://schemas.microsoft.com/office/drawing/2014/main" id="{C7E361B3-A284-1E02-5721-C852030E9AE8}"/>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latin typeface="Times New Roman" panose="02020603050405020304" pitchFamily="18" charset="0"/>
                <a:ea typeface="ＭＳ Ｐゴシック" panose="020B0600070205080204" pitchFamily="34" charset="-128"/>
              </a:rPr>
              <a:t>Shangri-La = beautiful imaginary place, from novel Lost Horizon by James Hilton</a:t>
            </a:r>
          </a:p>
          <a:p>
            <a:pPr eaLnBrk="1" hangingPunct="1"/>
            <a:r>
              <a:rPr lang="en-US" altLang="en-US" dirty="0">
                <a:latin typeface="Times New Roman" panose="02020603050405020304" pitchFamily="18" charset="0"/>
                <a:ea typeface="ＭＳ Ｐゴシック" panose="020B0600070205080204" pitchFamily="34" charset="-128"/>
              </a:rPr>
              <a:t>Xanadu = idyllic place inspired by the summer residence of Kublai Kahn (grandson of Genghis Khan)</a:t>
            </a:r>
          </a:p>
          <a:p>
            <a:pPr eaLnBrk="1" hangingPunct="1"/>
            <a:r>
              <a:rPr lang="en-US" altLang="en-US" dirty="0">
                <a:latin typeface="Times New Roman" panose="02020603050405020304" pitchFamily="18" charset="0"/>
                <a:ea typeface="ＭＳ Ｐゴシック" panose="020B0600070205080204" pitchFamily="34" charset="-128"/>
              </a:rPr>
              <a:t>Kraken Mare</a:t>
            </a:r>
          </a:p>
        </p:txBody>
      </p:sp>
    </p:spTree>
    <p:extLst>
      <p:ext uri="{BB962C8B-B14F-4D97-AF65-F5344CB8AC3E}">
        <p14:creationId xmlns:p14="http://schemas.microsoft.com/office/powerpoint/2010/main" val="1644968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a:extLst>
              <a:ext uri="{FF2B5EF4-FFF2-40B4-BE49-F238E27FC236}">
                <a16:creationId xmlns:a16="http://schemas.microsoft.com/office/drawing/2014/main" id="{875444DA-7CCF-33F9-6E38-3BBD2B985A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1C35DD9-8656-464F-9609-8D15848C0766}" type="slidenum">
              <a:rPr lang="en-US" altLang="en-US" smtClean="0">
                <a:solidFill>
                  <a:srgbClr val="000000"/>
                </a:solidFill>
              </a:rPr>
              <a:pPr>
                <a:spcBef>
                  <a:spcPct val="0"/>
                </a:spcBef>
              </a:pPr>
              <a:t>27</a:t>
            </a:fld>
            <a:endParaRPr lang="en-US" altLang="en-US">
              <a:solidFill>
                <a:srgbClr val="000000"/>
              </a:solidFill>
            </a:endParaRPr>
          </a:p>
        </p:txBody>
      </p:sp>
      <p:sp>
        <p:nvSpPr>
          <p:cNvPr id="151554" name="Rectangle 2">
            <a:extLst>
              <a:ext uri="{FF2B5EF4-FFF2-40B4-BE49-F238E27FC236}">
                <a16:creationId xmlns:a16="http://schemas.microsoft.com/office/drawing/2014/main" id="{54F05E14-48A3-241A-BDDE-CABBD0A02751}"/>
              </a:ext>
            </a:extLst>
          </p:cNvPr>
          <p:cNvSpPr>
            <a:spLocks noGrp="1" noRot="1" noChangeAspect="1" noChangeArrowheads="1" noTextEdit="1"/>
          </p:cNvSpPr>
          <p:nvPr>
            <p:ph type="sldImg"/>
          </p:nvPr>
        </p:nvSpPr>
        <p:spPr>
          <a:solidFill>
            <a:srgbClr val="FFFFFF"/>
          </a:solidFill>
          <a:ln/>
        </p:spPr>
      </p:sp>
      <p:sp>
        <p:nvSpPr>
          <p:cNvPr id="151555" name="Rectangle 3">
            <a:extLst>
              <a:ext uri="{FF2B5EF4-FFF2-40B4-BE49-F238E27FC236}">
                <a16:creationId xmlns:a16="http://schemas.microsoft.com/office/drawing/2014/main" id="{8FA3E3D4-700C-A8B2-9C42-AD7AB4EB85F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active riverbeds with CH4, or dry arroyos?  unknown</a:t>
            </a:r>
          </a:p>
          <a:p>
            <a:pPr eaLnBrk="1" hangingPunct="1"/>
            <a:r>
              <a:rPr lang="en-US" altLang="en-US">
                <a:latin typeface="Times New Roman" panose="02020603050405020304" pitchFamily="18" charset="0"/>
                <a:ea typeface="ＭＳ Ｐゴシック" panose="020B0600070205080204" pitchFamily="34" charset="-128"/>
              </a:rPr>
              <a:t>resolution ~ 1 km</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a:extLst>
              <a:ext uri="{FF2B5EF4-FFF2-40B4-BE49-F238E27FC236}">
                <a16:creationId xmlns:a16="http://schemas.microsoft.com/office/drawing/2014/main" id="{3E3DB83B-1FAC-8CF1-B292-0AF6FC9804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F8854C7-2797-B24A-BD0D-680CFEAF5EC8}" type="slidenum">
              <a:rPr lang="en-US" altLang="en-US" smtClean="0">
                <a:solidFill>
                  <a:srgbClr val="000000"/>
                </a:solidFill>
              </a:rPr>
              <a:pPr>
                <a:spcBef>
                  <a:spcPct val="0"/>
                </a:spcBef>
              </a:pPr>
              <a:t>28</a:t>
            </a:fld>
            <a:endParaRPr lang="en-US" altLang="en-US">
              <a:solidFill>
                <a:srgbClr val="000000"/>
              </a:solidFill>
            </a:endParaRPr>
          </a:p>
        </p:txBody>
      </p:sp>
      <p:sp>
        <p:nvSpPr>
          <p:cNvPr id="153602" name="Rectangle 2">
            <a:extLst>
              <a:ext uri="{FF2B5EF4-FFF2-40B4-BE49-F238E27FC236}">
                <a16:creationId xmlns:a16="http://schemas.microsoft.com/office/drawing/2014/main" id="{4D56E065-2542-8C0A-3DDB-BA72277E64E9}"/>
              </a:ext>
            </a:extLst>
          </p:cNvPr>
          <p:cNvSpPr>
            <a:spLocks noGrp="1" noRot="1" noChangeAspect="1" noChangeArrowheads="1" noTextEdit="1"/>
          </p:cNvSpPr>
          <p:nvPr>
            <p:ph type="sldImg"/>
          </p:nvPr>
        </p:nvSpPr>
        <p:spPr>
          <a:solidFill>
            <a:srgbClr val="FFFFFF"/>
          </a:solidFill>
          <a:ln/>
        </p:spPr>
      </p:sp>
      <p:sp>
        <p:nvSpPr>
          <p:cNvPr id="153603" name="Rectangle 3">
            <a:extLst>
              <a:ext uri="{FF2B5EF4-FFF2-40B4-BE49-F238E27FC236}">
                <a16:creationId xmlns:a16="http://schemas.microsoft.com/office/drawing/2014/main" id="{FF521142-0542-0B76-FC59-050E03A685A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a:extLst>
              <a:ext uri="{FF2B5EF4-FFF2-40B4-BE49-F238E27FC236}">
                <a16:creationId xmlns:a16="http://schemas.microsoft.com/office/drawing/2014/main" id="{3264DAE6-9733-79DF-D935-D4E836E5F2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C267075-35EE-C946-9585-521AA5F6A03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55650" name="Rectangle 2">
            <a:extLst>
              <a:ext uri="{FF2B5EF4-FFF2-40B4-BE49-F238E27FC236}">
                <a16:creationId xmlns:a16="http://schemas.microsoft.com/office/drawing/2014/main" id="{2D42EA04-1008-D60B-D2AD-EBBD18AC4BF5}"/>
              </a:ext>
            </a:extLst>
          </p:cNvPr>
          <p:cNvSpPr>
            <a:spLocks noGrp="1" noRot="1" noChangeAspect="1" noChangeArrowheads="1" noTextEdit="1"/>
          </p:cNvSpPr>
          <p:nvPr>
            <p:ph type="sldImg"/>
          </p:nvPr>
        </p:nvSpPr>
        <p:spPr>
          <a:solidFill>
            <a:srgbClr val="FFFFFF"/>
          </a:solidFill>
          <a:ln/>
        </p:spPr>
      </p:sp>
      <p:sp>
        <p:nvSpPr>
          <p:cNvPr id="155651" name="Rectangle 3">
            <a:extLst>
              <a:ext uri="{FF2B5EF4-FFF2-40B4-BE49-F238E27FC236}">
                <a16:creationId xmlns:a16="http://schemas.microsoft.com/office/drawing/2014/main" id="{6BB0CCA1-CC2D-C1F0-38CC-5876DB8CBA9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a:extLst>
              <a:ext uri="{FF2B5EF4-FFF2-40B4-BE49-F238E27FC236}">
                <a16:creationId xmlns:a16="http://schemas.microsoft.com/office/drawing/2014/main" id="{E303A7A2-6833-9D97-8F1B-3B7D56A7F3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0BCC4ED-F270-8442-8B36-21523A5E7DC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57698" name="Rectangle 2">
            <a:extLst>
              <a:ext uri="{FF2B5EF4-FFF2-40B4-BE49-F238E27FC236}">
                <a16:creationId xmlns:a16="http://schemas.microsoft.com/office/drawing/2014/main" id="{58ADD74F-5EF3-C73B-1997-609D45951465}"/>
              </a:ext>
            </a:extLst>
          </p:cNvPr>
          <p:cNvSpPr>
            <a:spLocks noGrp="1" noRot="1" noChangeAspect="1" noChangeArrowheads="1" noTextEdit="1"/>
          </p:cNvSpPr>
          <p:nvPr>
            <p:ph type="sldImg"/>
          </p:nvPr>
        </p:nvSpPr>
        <p:spPr>
          <a:solidFill>
            <a:srgbClr val="FFFFFF"/>
          </a:solidFill>
          <a:ln/>
        </p:spPr>
      </p:sp>
      <p:sp>
        <p:nvSpPr>
          <p:cNvPr id="157699" name="Rectangle 3">
            <a:extLst>
              <a:ext uri="{FF2B5EF4-FFF2-40B4-BE49-F238E27FC236}">
                <a16:creationId xmlns:a16="http://schemas.microsoft.com/office/drawing/2014/main" id="{D1E3CDC6-E3B1-0065-554A-2A4127AA7A8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Tethys much more distant … note that it</a:t>
            </a:r>
            <a:r>
              <a:rPr lang="ja-JP" altLang="en-US">
                <a:latin typeface="Times New Roman" panose="02020603050405020304" pitchFamily="18" charset="0"/>
                <a:ea typeface="ＭＳ Ｐゴシック" panose="020B0600070205080204" pitchFamily="34" charset="-128"/>
              </a:rPr>
              <a:t>’</a:t>
            </a:r>
            <a:r>
              <a:rPr lang="en-US" altLang="ja-JP">
                <a:latin typeface="Times New Roman" panose="02020603050405020304" pitchFamily="18" charset="0"/>
                <a:ea typeface="ＭＳ Ｐゴシック" panose="020B0600070205080204" pitchFamily="34" charset="-128"/>
              </a:rPr>
              <a:t>s lit up by Sun/Saturn</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a:extLst>
              <a:ext uri="{FF2B5EF4-FFF2-40B4-BE49-F238E27FC236}">
                <a16:creationId xmlns:a16="http://schemas.microsoft.com/office/drawing/2014/main" id="{C821719A-260E-295F-CA38-B2DA0BC1C6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E518884-D443-6743-80AE-3B1A1352E3E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59746" name="Rectangle 2">
            <a:extLst>
              <a:ext uri="{FF2B5EF4-FFF2-40B4-BE49-F238E27FC236}">
                <a16:creationId xmlns:a16="http://schemas.microsoft.com/office/drawing/2014/main" id="{11A7A323-A752-9C89-6BB4-6DDCBB8E5C7C}"/>
              </a:ext>
            </a:extLst>
          </p:cNvPr>
          <p:cNvSpPr>
            <a:spLocks noGrp="1" noRot="1" noChangeAspect="1" noChangeArrowheads="1" noTextEdit="1"/>
          </p:cNvSpPr>
          <p:nvPr>
            <p:ph type="sldImg"/>
          </p:nvPr>
        </p:nvSpPr>
        <p:spPr>
          <a:solidFill>
            <a:srgbClr val="FFFFFF"/>
          </a:solidFill>
          <a:ln/>
        </p:spPr>
      </p:sp>
      <p:sp>
        <p:nvSpPr>
          <p:cNvPr id="159747" name="Rectangle 3">
            <a:extLst>
              <a:ext uri="{FF2B5EF4-FFF2-40B4-BE49-F238E27FC236}">
                <a16:creationId xmlns:a16="http://schemas.microsoft.com/office/drawing/2014/main" id="{0A544BD7-FCDC-1C30-A5B4-5791403AA1D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latin typeface="Times New Roman" panose="02020603050405020304" pitchFamily="18" charset="0"/>
                <a:ea typeface="ＭＳ Ｐゴシック" panose="020B0600070205080204" pitchFamily="34" charset="-128"/>
              </a:rPr>
              <a:t>dark region is leading hemisphere … organics including HCN-polymers … origin from Phoebe, which orbits retrograde --- debris ring has been seen!</a:t>
            </a:r>
          </a:p>
          <a:p>
            <a:pPr eaLnBrk="1" hangingPunct="1"/>
            <a:r>
              <a:rPr lang="en-US" altLang="en-US" dirty="0">
                <a:latin typeface="Times New Roman" panose="02020603050405020304" pitchFamily="18" charset="0"/>
                <a:ea typeface="ＭＳ Ｐゴシック" panose="020B0600070205080204" pitchFamily="34" charset="-128"/>
              </a:rPr>
              <a:t>ridge is 20 km wide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A0C6B-4B65-E046-1707-F507AB61E1E8}"/>
            </a:ext>
          </a:extLst>
        </p:cNvPr>
        <p:cNvGrpSpPr/>
        <p:nvPr/>
      </p:nvGrpSpPr>
      <p:grpSpPr>
        <a:xfrm>
          <a:off x="0" y="0"/>
          <a:ext cx="0" cy="0"/>
          <a:chOff x="0" y="0"/>
          <a:chExt cx="0" cy="0"/>
        </a:xfrm>
      </p:grpSpPr>
      <p:sp>
        <p:nvSpPr>
          <p:cNvPr id="61441" name="Rectangle 7">
            <a:extLst>
              <a:ext uri="{FF2B5EF4-FFF2-40B4-BE49-F238E27FC236}">
                <a16:creationId xmlns:a16="http://schemas.microsoft.com/office/drawing/2014/main" id="{821C0F5B-7D41-D946-CD27-9208D89777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98A2AF-8483-D341-9571-E2624FB82A4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1442" name="Rectangle 2">
            <a:extLst>
              <a:ext uri="{FF2B5EF4-FFF2-40B4-BE49-F238E27FC236}">
                <a16:creationId xmlns:a16="http://schemas.microsoft.com/office/drawing/2014/main" id="{D6C3D363-B5CB-1F11-71C2-F075C24E4AF8}"/>
              </a:ext>
            </a:extLst>
          </p:cNvPr>
          <p:cNvSpPr>
            <a:spLocks noGrp="1" noRot="1" noChangeAspect="1" noChangeArrowheads="1" noTextEdit="1"/>
          </p:cNvSpPr>
          <p:nvPr>
            <p:ph type="sldImg"/>
          </p:nvPr>
        </p:nvSpPr>
        <p:spPr>
          <a:solidFill>
            <a:srgbClr val="FFFFFF"/>
          </a:solidFill>
          <a:ln/>
        </p:spPr>
      </p:sp>
      <p:sp>
        <p:nvSpPr>
          <p:cNvPr id="61443" name="Rectangle 3">
            <a:extLst>
              <a:ext uri="{FF2B5EF4-FFF2-40B4-BE49-F238E27FC236}">
                <a16:creationId xmlns:a16="http://schemas.microsoft.com/office/drawing/2014/main" id="{0DEFF74B-1998-13AA-E347-B4DED9CCC56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5026466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a:extLst>
              <a:ext uri="{FF2B5EF4-FFF2-40B4-BE49-F238E27FC236}">
                <a16:creationId xmlns:a16="http://schemas.microsoft.com/office/drawing/2014/main" id="{6EDC109C-6876-7CC4-D379-36965C1E31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59D97A3-ABCF-5B4C-8DEB-2B44FE8F969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61794" name="Rectangle 2">
            <a:extLst>
              <a:ext uri="{FF2B5EF4-FFF2-40B4-BE49-F238E27FC236}">
                <a16:creationId xmlns:a16="http://schemas.microsoft.com/office/drawing/2014/main" id="{189F6790-92EA-A94E-5412-8B3C02E4E6F2}"/>
              </a:ext>
            </a:extLst>
          </p:cNvPr>
          <p:cNvSpPr>
            <a:spLocks noGrp="1" noRot="1" noChangeAspect="1" noChangeArrowheads="1" noTextEdit="1"/>
          </p:cNvSpPr>
          <p:nvPr>
            <p:ph type="sldImg"/>
          </p:nvPr>
        </p:nvSpPr>
        <p:spPr>
          <a:solidFill>
            <a:srgbClr val="FFFFFF"/>
          </a:solidFill>
          <a:ln/>
        </p:spPr>
      </p:sp>
      <p:sp>
        <p:nvSpPr>
          <p:cNvPr id="161795" name="Rectangle 3">
            <a:extLst>
              <a:ext uri="{FF2B5EF4-FFF2-40B4-BE49-F238E27FC236}">
                <a16:creationId xmlns:a16="http://schemas.microsoft.com/office/drawing/2014/main" id="{6B9477D0-B5D9-3ABA-8291-8184DEA4ADE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a:extLst>
              <a:ext uri="{FF2B5EF4-FFF2-40B4-BE49-F238E27FC236}">
                <a16:creationId xmlns:a16="http://schemas.microsoft.com/office/drawing/2014/main" id="{AE64AFF0-7A2F-7F79-70EA-7A7EEF4E78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840FEBB-84EB-E948-8721-7E04DD05B9C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63842" name="Rectangle 2">
            <a:extLst>
              <a:ext uri="{FF2B5EF4-FFF2-40B4-BE49-F238E27FC236}">
                <a16:creationId xmlns:a16="http://schemas.microsoft.com/office/drawing/2014/main" id="{C21DE771-D86B-317D-FE8F-D37D59D76B1E}"/>
              </a:ext>
            </a:extLst>
          </p:cNvPr>
          <p:cNvSpPr>
            <a:spLocks noGrp="1" noRot="1" noChangeAspect="1" noChangeArrowheads="1" noTextEdit="1"/>
          </p:cNvSpPr>
          <p:nvPr>
            <p:ph type="sldImg"/>
          </p:nvPr>
        </p:nvSpPr>
        <p:spPr>
          <a:solidFill>
            <a:srgbClr val="FFFFFF"/>
          </a:solidFill>
          <a:ln/>
        </p:spPr>
      </p:sp>
      <p:sp>
        <p:nvSpPr>
          <p:cNvPr id="163843" name="Rectangle 3">
            <a:extLst>
              <a:ext uri="{FF2B5EF4-FFF2-40B4-BE49-F238E27FC236}">
                <a16:creationId xmlns:a16="http://schemas.microsoft.com/office/drawing/2014/main" id="{EF4C47E9-03FE-5AB9-D224-6F06A765ECE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Uranian moon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a:extLst>
              <a:ext uri="{FF2B5EF4-FFF2-40B4-BE49-F238E27FC236}">
                <a16:creationId xmlns:a16="http://schemas.microsoft.com/office/drawing/2014/main" id="{34898830-5F03-0905-C847-37F17C5B7F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3F29F97-2949-F74C-AFE0-A7BA9766C6C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65890" name="Rectangle 2">
            <a:extLst>
              <a:ext uri="{FF2B5EF4-FFF2-40B4-BE49-F238E27FC236}">
                <a16:creationId xmlns:a16="http://schemas.microsoft.com/office/drawing/2014/main" id="{251AA606-78DA-4256-DE60-316A29BCE112}"/>
              </a:ext>
            </a:extLst>
          </p:cNvPr>
          <p:cNvSpPr>
            <a:spLocks noGrp="1" noRot="1" noChangeAspect="1" noChangeArrowheads="1" noTextEdit="1"/>
          </p:cNvSpPr>
          <p:nvPr>
            <p:ph type="sldImg"/>
          </p:nvPr>
        </p:nvSpPr>
        <p:spPr>
          <a:solidFill>
            <a:srgbClr val="FFFFFF"/>
          </a:solidFill>
          <a:ln/>
        </p:spPr>
      </p:sp>
      <p:sp>
        <p:nvSpPr>
          <p:cNvPr id="165891" name="Rectangle 3">
            <a:extLst>
              <a:ext uri="{FF2B5EF4-FFF2-40B4-BE49-F238E27FC236}">
                <a16:creationId xmlns:a16="http://schemas.microsoft.com/office/drawing/2014/main" id="{7FC45EFD-D41A-7FA3-7EA9-DA68BC0A9D9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a:extLst>
              <a:ext uri="{FF2B5EF4-FFF2-40B4-BE49-F238E27FC236}">
                <a16:creationId xmlns:a16="http://schemas.microsoft.com/office/drawing/2014/main" id="{076422A9-CAF6-CF15-3AC0-F504FDB780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1BCD08E-9359-024E-8826-4B4A35E9149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67938" name="Rectangle 2">
            <a:extLst>
              <a:ext uri="{FF2B5EF4-FFF2-40B4-BE49-F238E27FC236}">
                <a16:creationId xmlns:a16="http://schemas.microsoft.com/office/drawing/2014/main" id="{49D81792-E1B0-7F9A-A1D3-08FBB09B07F4}"/>
              </a:ext>
            </a:extLst>
          </p:cNvPr>
          <p:cNvSpPr>
            <a:spLocks noGrp="1" noRot="1" noChangeAspect="1" noChangeArrowheads="1" noTextEdit="1"/>
          </p:cNvSpPr>
          <p:nvPr>
            <p:ph type="sldImg"/>
          </p:nvPr>
        </p:nvSpPr>
        <p:spPr>
          <a:solidFill>
            <a:srgbClr val="FFFFFF"/>
          </a:solidFill>
          <a:ln/>
        </p:spPr>
      </p:sp>
      <p:sp>
        <p:nvSpPr>
          <p:cNvPr id="167939" name="Rectangle 3">
            <a:extLst>
              <a:ext uri="{FF2B5EF4-FFF2-40B4-BE49-F238E27FC236}">
                <a16:creationId xmlns:a16="http://schemas.microsoft.com/office/drawing/2014/main" id="{5954598C-739E-774F-471E-B610502B260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Amalthea: red from Io</a:t>
            </a:r>
            <a:r>
              <a:rPr lang="ja-JP" altLang="en-US">
                <a:latin typeface="Times New Roman" panose="02020603050405020304" pitchFamily="18" charset="0"/>
                <a:ea typeface="ＭＳ Ｐゴシック" panose="020B0600070205080204" pitchFamily="34" charset="-128"/>
              </a:rPr>
              <a:t>’</a:t>
            </a:r>
            <a:r>
              <a:rPr lang="en-US" altLang="ja-JP">
                <a:latin typeface="Times New Roman" panose="02020603050405020304" pitchFamily="18" charset="0"/>
                <a:ea typeface="ＭＳ Ｐゴシック" panose="020B0600070205080204" pitchFamily="34" charset="-128"/>
              </a:rPr>
              <a:t>s sulfur … green unknown … heat from electric currents in core or tidal stresses?</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D6819-4F85-6399-F4C4-0006E17ABF4C}"/>
            </a:ext>
          </a:extLst>
        </p:cNvPr>
        <p:cNvGrpSpPr/>
        <p:nvPr/>
      </p:nvGrpSpPr>
      <p:grpSpPr>
        <a:xfrm>
          <a:off x="0" y="0"/>
          <a:ext cx="0" cy="0"/>
          <a:chOff x="0" y="0"/>
          <a:chExt cx="0" cy="0"/>
        </a:xfrm>
      </p:grpSpPr>
      <p:sp>
        <p:nvSpPr>
          <p:cNvPr id="57345" name="Rectangle 7">
            <a:extLst>
              <a:ext uri="{FF2B5EF4-FFF2-40B4-BE49-F238E27FC236}">
                <a16:creationId xmlns:a16="http://schemas.microsoft.com/office/drawing/2014/main" id="{F2D023AC-8B68-D065-5D84-282A5222E1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95FAC66-297B-404D-9F86-311FD0361CF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7346" name="Rectangle 2">
            <a:extLst>
              <a:ext uri="{FF2B5EF4-FFF2-40B4-BE49-F238E27FC236}">
                <a16:creationId xmlns:a16="http://schemas.microsoft.com/office/drawing/2014/main" id="{09385098-524E-1ACC-750C-5873F1F5D7B0}"/>
              </a:ext>
            </a:extLst>
          </p:cNvPr>
          <p:cNvSpPr>
            <a:spLocks noGrp="1" noRot="1" noChangeAspect="1" noChangeArrowheads="1" noTextEdit="1"/>
          </p:cNvSpPr>
          <p:nvPr>
            <p:ph type="sldImg"/>
          </p:nvPr>
        </p:nvSpPr>
        <p:spPr>
          <a:solidFill>
            <a:srgbClr val="FFFFFF"/>
          </a:solidFill>
          <a:ln/>
        </p:spPr>
      </p:sp>
      <p:sp>
        <p:nvSpPr>
          <p:cNvPr id="57347" name="Rectangle 3">
            <a:extLst>
              <a:ext uri="{FF2B5EF4-FFF2-40B4-BE49-F238E27FC236}">
                <a16:creationId xmlns:a16="http://schemas.microsoft.com/office/drawing/2014/main" id="{50B0FB12-ECE6-39AB-B92E-0597438FCFA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342100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29ED1D94-D58F-1430-7B39-B79426CA35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98A2AF-8483-D341-9571-E2624FB82A4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1442" name="Rectangle 2">
            <a:extLst>
              <a:ext uri="{FF2B5EF4-FFF2-40B4-BE49-F238E27FC236}">
                <a16:creationId xmlns:a16="http://schemas.microsoft.com/office/drawing/2014/main" id="{599F9CB5-5395-4FA7-4D7A-CD6F361164FA}"/>
              </a:ext>
            </a:extLst>
          </p:cNvPr>
          <p:cNvSpPr>
            <a:spLocks noGrp="1" noRot="1" noChangeAspect="1" noChangeArrowheads="1" noTextEdit="1"/>
          </p:cNvSpPr>
          <p:nvPr>
            <p:ph type="sldImg"/>
          </p:nvPr>
        </p:nvSpPr>
        <p:spPr>
          <a:solidFill>
            <a:srgbClr val="FFFFFF"/>
          </a:solidFill>
          <a:ln/>
        </p:spPr>
      </p:sp>
      <p:sp>
        <p:nvSpPr>
          <p:cNvPr id="61443" name="Rectangle 3">
            <a:extLst>
              <a:ext uri="{FF2B5EF4-FFF2-40B4-BE49-F238E27FC236}">
                <a16:creationId xmlns:a16="http://schemas.microsoft.com/office/drawing/2014/main" id="{3A5DF40B-65E1-7A72-C8A2-76C68512D3D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a:extLst>
              <a:ext uri="{FF2B5EF4-FFF2-40B4-BE49-F238E27FC236}">
                <a16:creationId xmlns:a16="http://schemas.microsoft.com/office/drawing/2014/main" id="{04A4D31E-0986-F1B4-0102-D131D39CDB90}"/>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D374C25-C155-3C4E-BB3B-7B003A0C48FD}" type="slidenum">
              <a:rPr lang="en-US" altLang="en-US" baseline="0">
                <a:solidFill>
                  <a:srgbClr val="000000"/>
                </a:solidFill>
              </a:rPr>
              <a:pPr algn="r" eaLnBrk="1" hangingPunct="1">
                <a:spcBef>
                  <a:spcPct val="0"/>
                </a:spcBef>
              </a:pPr>
              <a:t>40</a:t>
            </a:fld>
            <a:endParaRPr lang="en-US" altLang="en-US" baseline="0">
              <a:solidFill>
                <a:srgbClr val="000000"/>
              </a:solidFill>
            </a:endParaRPr>
          </a:p>
        </p:txBody>
      </p:sp>
      <p:sp>
        <p:nvSpPr>
          <p:cNvPr id="174082" name="Rectangle 2">
            <a:extLst>
              <a:ext uri="{FF2B5EF4-FFF2-40B4-BE49-F238E27FC236}">
                <a16:creationId xmlns:a16="http://schemas.microsoft.com/office/drawing/2014/main" id="{EFDF9AC3-D52E-AC42-7974-59DA6B4E83E5}"/>
              </a:ext>
            </a:extLst>
          </p:cNvPr>
          <p:cNvSpPr>
            <a:spLocks noGrp="1" noRot="1" noChangeAspect="1" noChangeArrowheads="1" noTextEdit="1"/>
          </p:cNvSpPr>
          <p:nvPr>
            <p:ph type="sldImg"/>
          </p:nvPr>
        </p:nvSpPr>
        <p:spPr>
          <a:solidFill>
            <a:srgbClr val="FFFFFF"/>
          </a:solidFill>
          <a:ln/>
        </p:spPr>
      </p:sp>
      <p:sp>
        <p:nvSpPr>
          <p:cNvPr id="174083" name="Rectangle 3">
            <a:extLst>
              <a:ext uri="{FF2B5EF4-FFF2-40B4-BE49-F238E27FC236}">
                <a16:creationId xmlns:a16="http://schemas.microsoft.com/office/drawing/2014/main" id="{F445B0C8-0226-9DC0-7034-FBE42B7F6696}"/>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2B27886C-4B46-0C10-F0D3-7A3A6832DB8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9919459-318A-BF4D-B434-B9BAD03AC69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0834" name="Rectangle 2">
            <a:extLst>
              <a:ext uri="{FF2B5EF4-FFF2-40B4-BE49-F238E27FC236}">
                <a16:creationId xmlns:a16="http://schemas.microsoft.com/office/drawing/2014/main" id="{C3EB3FB0-EC8C-FF53-9E18-0B53992921B4}"/>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FD4DC693-B7E9-BA10-9426-29577EB5AB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ea typeface="ＭＳ Ｐゴシック" panose="020B0600070205080204" pitchFamily="34" charset="-128"/>
              </a:rPr>
              <a:t>they do this in lab, so it</a:t>
            </a:r>
            <a:r>
              <a:rPr lang="ja-JP" altLang="en-US">
                <a:latin typeface="Times New Roman" panose="02020603050405020304" pitchFamily="18" charset="0"/>
                <a:ea typeface="ＭＳ Ｐゴシック" panose="020B0600070205080204" pitchFamily="34" charset="-128"/>
              </a:rPr>
              <a:t>’</a:t>
            </a:r>
            <a:r>
              <a:rPr lang="en-US" altLang="ja-JP" dirty="0">
                <a:latin typeface="Times New Roman" panose="02020603050405020304" pitchFamily="18" charset="0"/>
                <a:ea typeface="ＭＳ Ｐゴシック" panose="020B0600070205080204" pitchFamily="34" charset="-128"/>
              </a:rPr>
              <a:t>s sort of a repeat … answer turns out to be about 1km with factors of 2 related to </a:t>
            </a:r>
            <a:r>
              <a:rPr lang="en-US" altLang="ja-JP">
                <a:latin typeface="Times New Roman" panose="02020603050405020304" pitchFamily="18" charset="0"/>
                <a:ea typeface="ＭＳ Ｐゴシック" panose="020B0600070205080204" pitchFamily="34" charset="-128"/>
              </a:rPr>
              <a:t>incoming velocity</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1CC65DB-543B-0C91-0433-CF45C0C109C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5E8C3D6-4E5C-0064-A756-3727BB3AB7A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0B0EEF3-5BEB-1208-3D98-75D352D992FB}"/>
              </a:ext>
            </a:extLst>
          </p:cNvPr>
          <p:cNvSpPr>
            <a:spLocks noGrp="1" noChangeArrowheads="1"/>
          </p:cNvSpPr>
          <p:nvPr>
            <p:ph type="sldNum" sz="quarter" idx="12"/>
          </p:nvPr>
        </p:nvSpPr>
        <p:spPr>
          <a:ln/>
        </p:spPr>
        <p:txBody>
          <a:bodyPr/>
          <a:lstStyle>
            <a:lvl1pPr>
              <a:defRPr/>
            </a:lvl1pPr>
          </a:lstStyle>
          <a:p>
            <a:pPr>
              <a:defRPr/>
            </a:pPr>
            <a:fld id="{4F414A91-A2CF-484E-8CE9-D26B9A281649}" type="slidenum">
              <a:rPr lang="en-US" altLang="en-US"/>
              <a:pPr>
                <a:defRPr/>
              </a:pPr>
              <a:t>‹#›</a:t>
            </a:fld>
            <a:endParaRPr lang="en-US" altLang="en-US"/>
          </a:p>
        </p:txBody>
      </p:sp>
    </p:spTree>
    <p:extLst>
      <p:ext uri="{BB962C8B-B14F-4D97-AF65-F5344CB8AC3E}">
        <p14:creationId xmlns:p14="http://schemas.microsoft.com/office/powerpoint/2010/main" val="1071029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0B330B7-7086-EC7B-7489-A1562EC31AE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B9B61C-50B8-172D-8E4E-5D432959EBE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63B3217-5757-1D0F-2634-F3994605A1D2}"/>
              </a:ext>
            </a:extLst>
          </p:cNvPr>
          <p:cNvSpPr>
            <a:spLocks noGrp="1" noChangeArrowheads="1"/>
          </p:cNvSpPr>
          <p:nvPr>
            <p:ph type="sldNum" sz="quarter" idx="12"/>
          </p:nvPr>
        </p:nvSpPr>
        <p:spPr>
          <a:ln/>
        </p:spPr>
        <p:txBody>
          <a:bodyPr/>
          <a:lstStyle>
            <a:lvl1pPr>
              <a:defRPr/>
            </a:lvl1pPr>
          </a:lstStyle>
          <a:p>
            <a:pPr>
              <a:defRPr/>
            </a:pPr>
            <a:fld id="{E3A9D9AA-8039-D146-A86E-93C389C78AB7}" type="slidenum">
              <a:rPr lang="en-US" altLang="en-US"/>
              <a:pPr>
                <a:defRPr/>
              </a:pPr>
              <a:t>‹#›</a:t>
            </a:fld>
            <a:endParaRPr lang="en-US" altLang="en-US"/>
          </a:p>
        </p:txBody>
      </p:sp>
    </p:spTree>
    <p:extLst>
      <p:ext uri="{BB962C8B-B14F-4D97-AF65-F5344CB8AC3E}">
        <p14:creationId xmlns:p14="http://schemas.microsoft.com/office/powerpoint/2010/main" val="1295321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790CC97-8471-CCE8-8EC9-1C6AE719998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0592211-CB5A-9694-C6BD-F86D4F20FCC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2677B93-1A4E-8711-2F44-59703A096507}"/>
              </a:ext>
            </a:extLst>
          </p:cNvPr>
          <p:cNvSpPr>
            <a:spLocks noGrp="1" noChangeArrowheads="1"/>
          </p:cNvSpPr>
          <p:nvPr>
            <p:ph type="sldNum" sz="quarter" idx="12"/>
          </p:nvPr>
        </p:nvSpPr>
        <p:spPr>
          <a:ln/>
        </p:spPr>
        <p:txBody>
          <a:bodyPr/>
          <a:lstStyle>
            <a:lvl1pPr>
              <a:defRPr/>
            </a:lvl1pPr>
          </a:lstStyle>
          <a:p>
            <a:pPr>
              <a:defRPr/>
            </a:pPr>
            <a:fld id="{33F7162F-F549-1042-BD8A-9B305ECBCD79}" type="slidenum">
              <a:rPr lang="en-US" altLang="en-US"/>
              <a:pPr>
                <a:defRPr/>
              </a:pPr>
              <a:t>‹#›</a:t>
            </a:fld>
            <a:endParaRPr lang="en-US" altLang="en-US"/>
          </a:p>
        </p:txBody>
      </p:sp>
    </p:spTree>
    <p:extLst>
      <p:ext uri="{BB962C8B-B14F-4D97-AF65-F5344CB8AC3E}">
        <p14:creationId xmlns:p14="http://schemas.microsoft.com/office/powerpoint/2010/main" val="1781073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2D33C77-1C79-EE8B-37A1-697429102B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974867B-9982-58C4-569D-7F5E78DF0DF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F4B74E6-A72A-15E0-3F20-7E48AA4A0C81}"/>
              </a:ext>
            </a:extLst>
          </p:cNvPr>
          <p:cNvSpPr>
            <a:spLocks noGrp="1" noChangeArrowheads="1"/>
          </p:cNvSpPr>
          <p:nvPr>
            <p:ph type="sldNum" sz="quarter" idx="12"/>
          </p:nvPr>
        </p:nvSpPr>
        <p:spPr>
          <a:ln/>
        </p:spPr>
        <p:txBody>
          <a:bodyPr/>
          <a:lstStyle>
            <a:lvl1pPr>
              <a:defRPr/>
            </a:lvl1pPr>
          </a:lstStyle>
          <a:p>
            <a:pPr>
              <a:defRPr/>
            </a:pPr>
            <a:fld id="{1D9113A8-96DE-A649-B8C5-E80C768BB427}" type="slidenum">
              <a:rPr lang="en-US" altLang="en-US"/>
              <a:pPr>
                <a:defRPr/>
              </a:pPr>
              <a:t>‹#›</a:t>
            </a:fld>
            <a:endParaRPr lang="en-US" altLang="en-US"/>
          </a:p>
        </p:txBody>
      </p:sp>
    </p:spTree>
    <p:extLst>
      <p:ext uri="{BB962C8B-B14F-4D97-AF65-F5344CB8AC3E}">
        <p14:creationId xmlns:p14="http://schemas.microsoft.com/office/powerpoint/2010/main" val="3013874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4A7ABE4-7E4E-E816-A772-881799511FB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DF677110-117A-C5E2-D8D6-07A1D4C445B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ABC89790-82FB-AF60-2654-F372A0A907E1}"/>
              </a:ext>
            </a:extLst>
          </p:cNvPr>
          <p:cNvSpPr>
            <a:spLocks noGrp="1" noChangeArrowheads="1"/>
          </p:cNvSpPr>
          <p:nvPr>
            <p:ph type="sldNum" sz="quarter" idx="12"/>
          </p:nvPr>
        </p:nvSpPr>
        <p:spPr>
          <a:ln/>
        </p:spPr>
        <p:txBody>
          <a:bodyPr/>
          <a:lstStyle>
            <a:lvl1pPr>
              <a:defRPr/>
            </a:lvl1pPr>
          </a:lstStyle>
          <a:p>
            <a:pPr>
              <a:defRPr/>
            </a:pPr>
            <a:fld id="{EBBCA130-69FF-5841-BBB7-2407217BDDC9}" type="slidenum">
              <a:rPr lang="en-US" altLang="en-US"/>
              <a:pPr>
                <a:defRPr/>
              </a:pPr>
              <a:t>‹#›</a:t>
            </a:fld>
            <a:endParaRPr lang="en-US" altLang="en-US"/>
          </a:p>
        </p:txBody>
      </p:sp>
    </p:spTree>
    <p:extLst>
      <p:ext uri="{BB962C8B-B14F-4D97-AF65-F5344CB8AC3E}">
        <p14:creationId xmlns:p14="http://schemas.microsoft.com/office/powerpoint/2010/main" val="1597451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C632BCE-031F-C8F1-ED7A-2D18C89E5B3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EC102F9-081D-A6FB-0D24-2B320005B5A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3B21ADF2-8C2A-DE0F-B34D-A8F960B4510D}"/>
              </a:ext>
            </a:extLst>
          </p:cNvPr>
          <p:cNvSpPr>
            <a:spLocks noGrp="1" noChangeArrowheads="1"/>
          </p:cNvSpPr>
          <p:nvPr>
            <p:ph type="sldNum" sz="quarter" idx="12"/>
          </p:nvPr>
        </p:nvSpPr>
        <p:spPr>
          <a:ln/>
        </p:spPr>
        <p:txBody>
          <a:bodyPr/>
          <a:lstStyle>
            <a:lvl1pPr>
              <a:defRPr/>
            </a:lvl1pPr>
          </a:lstStyle>
          <a:p>
            <a:pPr>
              <a:defRPr/>
            </a:pPr>
            <a:fld id="{757B6FE0-1AB7-E24B-8486-D8B97F8F14EC}" type="slidenum">
              <a:rPr lang="en-US" altLang="en-US"/>
              <a:pPr>
                <a:defRPr/>
              </a:pPr>
              <a:t>‹#›</a:t>
            </a:fld>
            <a:endParaRPr lang="en-US" altLang="en-US"/>
          </a:p>
        </p:txBody>
      </p:sp>
    </p:spTree>
    <p:extLst>
      <p:ext uri="{BB962C8B-B14F-4D97-AF65-F5344CB8AC3E}">
        <p14:creationId xmlns:p14="http://schemas.microsoft.com/office/powerpoint/2010/main" val="2760792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CC07257-8475-DCC0-5D62-F67C89C50AC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D0B8619-F391-21F9-065D-B979AB01493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246C8024-1804-80AD-059A-7198A9FC7CAD}"/>
              </a:ext>
            </a:extLst>
          </p:cNvPr>
          <p:cNvSpPr>
            <a:spLocks noGrp="1" noChangeArrowheads="1"/>
          </p:cNvSpPr>
          <p:nvPr>
            <p:ph type="sldNum" sz="quarter" idx="12"/>
          </p:nvPr>
        </p:nvSpPr>
        <p:spPr>
          <a:ln/>
        </p:spPr>
        <p:txBody>
          <a:bodyPr/>
          <a:lstStyle>
            <a:lvl1pPr>
              <a:defRPr/>
            </a:lvl1pPr>
          </a:lstStyle>
          <a:p>
            <a:pPr>
              <a:defRPr/>
            </a:pPr>
            <a:fld id="{602231FA-C36A-DE42-A88E-71B890172098}" type="slidenum">
              <a:rPr lang="en-US" altLang="en-US"/>
              <a:pPr>
                <a:defRPr/>
              </a:pPr>
              <a:t>‹#›</a:t>
            </a:fld>
            <a:endParaRPr lang="en-US" altLang="en-US"/>
          </a:p>
        </p:txBody>
      </p:sp>
    </p:spTree>
    <p:extLst>
      <p:ext uri="{BB962C8B-B14F-4D97-AF65-F5344CB8AC3E}">
        <p14:creationId xmlns:p14="http://schemas.microsoft.com/office/powerpoint/2010/main" val="698862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DE10954-00DA-B9AB-63B8-792A93F7D19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CEDD342-662C-5B8E-D1EE-073314B0694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9F7D9639-8E8C-FB91-ACBE-CBA93A365526}"/>
              </a:ext>
            </a:extLst>
          </p:cNvPr>
          <p:cNvSpPr>
            <a:spLocks noGrp="1" noChangeArrowheads="1"/>
          </p:cNvSpPr>
          <p:nvPr>
            <p:ph type="sldNum" sz="quarter" idx="12"/>
          </p:nvPr>
        </p:nvSpPr>
        <p:spPr>
          <a:ln/>
        </p:spPr>
        <p:txBody>
          <a:bodyPr/>
          <a:lstStyle>
            <a:lvl1pPr>
              <a:defRPr/>
            </a:lvl1pPr>
          </a:lstStyle>
          <a:p>
            <a:pPr>
              <a:defRPr/>
            </a:pPr>
            <a:fld id="{4D2E6BF1-E20B-9240-980B-E3F8B48FD3AB}" type="slidenum">
              <a:rPr lang="en-US" altLang="en-US"/>
              <a:pPr>
                <a:defRPr/>
              </a:pPr>
              <a:t>‹#›</a:t>
            </a:fld>
            <a:endParaRPr lang="en-US" altLang="en-US"/>
          </a:p>
        </p:txBody>
      </p:sp>
    </p:spTree>
    <p:extLst>
      <p:ext uri="{BB962C8B-B14F-4D97-AF65-F5344CB8AC3E}">
        <p14:creationId xmlns:p14="http://schemas.microsoft.com/office/powerpoint/2010/main" val="1353474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7568546-E40A-000D-A8DF-F4A6B58A95C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ABE0611-4367-DD1D-B2F9-FD7442FF37F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28590CE6-9859-0314-CCE5-E64EE0B506DE}"/>
              </a:ext>
            </a:extLst>
          </p:cNvPr>
          <p:cNvSpPr>
            <a:spLocks noGrp="1" noChangeArrowheads="1"/>
          </p:cNvSpPr>
          <p:nvPr>
            <p:ph type="sldNum" sz="quarter" idx="12"/>
          </p:nvPr>
        </p:nvSpPr>
        <p:spPr>
          <a:ln/>
        </p:spPr>
        <p:txBody>
          <a:bodyPr/>
          <a:lstStyle>
            <a:lvl1pPr>
              <a:defRPr/>
            </a:lvl1pPr>
          </a:lstStyle>
          <a:p>
            <a:pPr>
              <a:defRPr/>
            </a:pPr>
            <a:fld id="{12E1FCA8-A8A2-0945-A53D-B624DC4D4A2C}" type="slidenum">
              <a:rPr lang="en-US" altLang="en-US"/>
              <a:pPr>
                <a:defRPr/>
              </a:pPr>
              <a:t>‹#›</a:t>
            </a:fld>
            <a:endParaRPr lang="en-US" altLang="en-US"/>
          </a:p>
        </p:txBody>
      </p:sp>
    </p:spTree>
    <p:extLst>
      <p:ext uri="{BB962C8B-B14F-4D97-AF65-F5344CB8AC3E}">
        <p14:creationId xmlns:p14="http://schemas.microsoft.com/office/powerpoint/2010/main" val="296743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3574FFF-E363-B23A-B599-16C7C5BCD94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877F7B0-F6D4-2390-0290-6598D28B459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109532B-5E9A-00F4-E155-30FE71694203}"/>
              </a:ext>
            </a:extLst>
          </p:cNvPr>
          <p:cNvSpPr>
            <a:spLocks noGrp="1" noChangeArrowheads="1"/>
          </p:cNvSpPr>
          <p:nvPr>
            <p:ph type="sldNum" sz="quarter" idx="12"/>
          </p:nvPr>
        </p:nvSpPr>
        <p:spPr>
          <a:ln/>
        </p:spPr>
        <p:txBody>
          <a:bodyPr/>
          <a:lstStyle>
            <a:lvl1pPr>
              <a:defRPr/>
            </a:lvl1pPr>
          </a:lstStyle>
          <a:p>
            <a:pPr>
              <a:defRPr/>
            </a:pPr>
            <a:fld id="{2550C000-9926-1645-9D8B-DEB15A9B9D3C}" type="slidenum">
              <a:rPr lang="en-US" altLang="en-US"/>
              <a:pPr>
                <a:defRPr/>
              </a:pPr>
              <a:t>‹#›</a:t>
            </a:fld>
            <a:endParaRPr lang="en-US" altLang="en-US"/>
          </a:p>
        </p:txBody>
      </p:sp>
    </p:spTree>
    <p:extLst>
      <p:ext uri="{BB962C8B-B14F-4D97-AF65-F5344CB8AC3E}">
        <p14:creationId xmlns:p14="http://schemas.microsoft.com/office/powerpoint/2010/main" val="525416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1EFBF34-E31F-0C96-4402-8B894157857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7F03F0-434C-CD65-2078-7AF95561488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4B98974-FE86-584B-B38F-8E31E02EE42B}"/>
              </a:ext>
            </a:extLst>
          </p:cNvPr>
          <p:cNvSpPr>
            <a:spLocks noGrp="1" noChangeArrowheads="1"/>
          </p:cNvSpPr>
          <p:nvPr>
            <p:ph type="sldNum" sz="quarter" idx="12"/>
          </p:nvPr>
        </p:nvSpPr>
        <p:spPr>
          <a:ln/>
        </p:spPr>
        <p:txBody>
          <a:bodyPr/>
          <a:lstStyle>
            <a:lvl1pPr>
              <a:defRPr/>
            </a:lvl1pPr>
          </a:lstStyle>
          <a:p>
            <a:pPr>
              <a:defRPr/>
            </a:pPr>
            <a:fld id="{A607383A-5A7C-4246-B447-805B84B18BA7}" type="slidenum">
              <a:rPr lang="en-US" altLang="en-US"/>
              <a:pPr>
                <a:defRPr/>
              </a:pPr>
              <a:t>‹#›</a:t>
            </a:fld>
            <a:endParaRPr lang="en-US" altLang="en-US"/>
          </a:p>
        </p:txBody>
      </p:sp>
    </p:spTree>
    <p:extLst>
      <p:ext uri="{BB962C8B-B14F-4D97-AF65-F5344CB8AC3E}">
        <p14:creationId xmlns:p14="http://schemas.microsoft.com/office/powerpoint/2010/main" val="1110138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F99A723-6B1C-14F7-8077-ADCB35C50BC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EDA0479-736D-BC80-2272-DA256CD0A39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624F039-5739-0DE1-FCA1-A50EE34831EC}"/>
              </a:ext>
            </a:extLst>
          </p:cNvPr>
          <p:cNvSpPr>
            <a:spLocks noGrp="1" noChangeArrowheads="1"/>
          </p:cNvSpPr>
          <p:nvPr>
            <p:ph type="sldNum" sz="quarter" idx="12"/>
          </p:nvPr>
        </p:nvSpPr>
        <p:spPr>
          <a:ln/>
        </p:spPr>
        <p:txBody>
          <a:bodyPr/>
          <a:lstStyle>
            <a:lvl1pPr>
              <a:defRPr/>
            </a:lvl1pPr>
          </a:lstStyle>
          <a:p>
            <a:pPr>
              <a:defRPr/>
            </a:pPr>
            <a:fld id="{20A18A99-73E5-634E-B7B9-1E04A8EEC408}" type="slidenum">
              <a:rPr lang="en-US" altLang="en-US"/>
              <a:pPr>
                <a:defRPr/>
              </a:pPr>
              <a:t>‹#›</a:t>
            </a:fld>
            <a:endParaRPr lang="en-US" altLang="en-US"/>
          </a:p>
        </p:txBody>
      </p:sp>
    </p:spTree>
    <p:extLst>
      <p:ext uri="{BB962C8B-B14F-4D97-AF65-F5344CB8AC3E}">
        <p14:creationId xmlns:p14="http://schemas.microsoft.com/office/powerpoint/2010/main" val="2205644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62147DE-DF4F-789A-61B5-4098519608B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D08BF6D-5AFA-89BE-0259-F35CC60C6AF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A919384-791B-02CB-5BA1-73C087DB2D82}"/>
              </a:ext>
            </a:extLst>
          </p:cNvPr>
          <p:cNvSpPr>
            <a:spLocks noGrp="1" noChangeArrowheads="1"/>
          </p:cNvSpPr>
          <p:nvPr>
            <p:ph type="sldNum" sz="quarter" idx="12"/>
          </p:nvPr>
        </p:nvSpPr>
        <p:spPr>
          <a:ln/>
        </p:spPr>
        <p:txBody>
          <a:bodyPr/>
          <a:lstStyle>
            <a:lvl1pPr>
              <a:defRPr/>
            </a:lvl1pPr>
          </a:lstStyle>
          <a:p>
            <a:pPr>
              <a:defRPr/>
            </a:pPr>
            <a:fld id="{1F799EFD-8D54-AA43-91A0-E4E3D0CB3A4D}" type="slidenum">
              <a:rPr lang="en-US" altLang="en-US"/>
              <a:pPr>
                <a:defRPr/>
              </a:pPr>
              <a:t>‹#›</a:t>
            </a:fld>
            <a:endParaRPr lang="en-US" altLang="en-US"/>
          </a:p>
        </p:txBody>
      </p:sp>
    </p:spTree>
    <p:extLst>
      <p:ext uri="{BB962C8B-B14F-4D97-AF65-F5344CB8AC3E}">
        <p14:creationId xmlns:p14="http://schemas.microsoft.com/office/powerpoint/2010/main" val="3467455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4364910-F018-B7AD-91E8-C28D8BBAC3C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914D397-187A-CFD4-AB1C-D9CF1ADE1B3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1BCA990-3E91-9A77-47CF-B9289A5719A9}"/>
              </a:ext>
            </a:extLst>
          </p:cNvPr>
          <p:cNvSpPr>
            <a:spLocks noGrp="1" noChangeArrowheads="1"/>
          </p:cNvSpPr>
          <p:nvPr>
            <p:ph type="sldNum" sz="quarter" idx="12"/>
          </p:nvPr>
        </p:nvSpPr>
        <p:spPr>
          <a:ln/>
        </p:spPr>
        <p:txBody>
          <a:bodyPr/>
          <a:lstStyle>
            <a:lvl1pPr>
              <a:defRPr/>
            </a:lvl1pPr>
          </a:lstStyle>
          <a:p>
            <a:pPr>
              <a:defRPr/>
            </a:pPr>
            <a:fld id="{21D92D99-6EC9-B342-9522-B25B7EB700B1}" type="slidenum">
              <a:rPr lang="en-US" altLang="en-US"/>
              <a:pPr>
                <a:defRPr/>
              </a:pPr>
              <a:t>‹#›</a:t>
            </a:fld>
            <a:endParaRPr lang="en-US" altLang="en-US"/>
          </a:p>
        </p:txBody>
      </p:sp>
    </p:spTree>
    <p:extLst>
      <p:ext uri="{BB962C8B-B14F-4D97-AF65-F5344CB8AC3E}">
        <p14:creationId xmlns:p14="http://schemas.microsoft.com/office/powerpoint/2010/main" val="398208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D53DEFF-73C5-1F65-6AF9-08A5C834F02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838487F-445D-1610-86F4-CF295F1BDB6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EF9C457-0258-5FD9-8148-D481B5F80204}"/>
              </a:ext>
            </a:extLst>
          </p:cNvPr>
          <p:cNvSpPr>
            <a:spLocks noGrp="1" noChangeArrowheads="1"/>
          </p:cNvSpPr>
          <p:nvPr>
            <p:ph type="sldNum" sz="quarter" idx="12"/>
          </p:nvPr>
        </p:nvSpPr>
        <p:spPr>
          <a:ln/>
        </p:spPr>
        <p:txBody>
          <a:bodyPr/>
          <a:lstStyle>
            <a:lvl1pPr>
              <a:defRPr/>
            </a:lvl1pPr>
          </a:lstStyle>
          <a:p>
            <a:pPr>
              <a:defRPr/>
            </a:pPr>
            <a:fld id="{CB783780-8B6A-6749-83C5-47622381FCD8}" type="slidenum">
              <a:rPr lang="en-US" altLang="en-US"/>
              <a:pPr>
                <a:defRPr/>
              </a:pPr>
              <a:t>‹#›</a:t>
            </a:fld>
            <a:endParaRPr lang="en-US" altLang="en-US"/>
          </a:p>
        </p:txBody>
      </p:sp>
    </p:spTree>
    <p:extLst>
      <p:ext uri="{BB962C8B-B14F-4D97-AF65-F5344CB8AC3E}">
        <p14:creationId xmlns:p14="http://schemas.microsoft.com/office/powerpoint/2010/main" val="2215740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CE3C8CC-EFAA-FAD4-295B-0EAE788E815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F92BA429-2F15-CF9E-11A0-62DB550DBDD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C1022985-F224-E36E-836E-9F102DAD49F4}"/>
              </a:ext>
            </a:extLst>
          </p:cNvPr>
          <p:cNvSpPr>
            <a:spLocks noGrp="1" noChangeArrowheads="1"/>
          </p:cNvSpPr>
          <p:nvPr>
            <p:ph type="sldNum" sz="quarter" idx="12"/>
          </p:nvPr>
        </p:nvSpPr>
        <p:spPr>
          <a:ln/>
        </p:spPr>
        <p:txBody>
          <a:bodyPr/>
          <a:lstStyle>
            <a:lvl1pPr>
              <a:defRPr/>
            </a:lvl1pPr>
          </a:lstStyle>
          <a:p>
            <a:pPr>
              <a:defRPr/>
            </a:pPr>
            <a:fld id="{04A95756-CC78-A247-AD75-26BC83C39310}" type="slidenum">
              <a:rPr lang="en-US" altLang="en-US"/>
              <a:pPr>
                <a:defRPr/>
              </a:pPr>
              <a:t>‹#›</a:t>
            </a:fld>
            <a:endParaRPr lang="en-US" altLang="en-US"/>
          </a:p>
        </p:txBody>
      </p:sp>
    </p:spTree>
    <p:extLst>
      <p:ext uri="{BB962C8B-B14F-4D97-AF65-F5344CB8AC3E}">
        <p14:creationId xmlns:p14="http://schemas.microsoft.com/office/powerpoint/2010/main" val="4000125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F22D083-541A-E80E-6167-B239A2FB4B2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739945A9-852D-BF37-0170-1706E44F447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A695CE35-9868-C0BE-8312-51DF9088C90F}"/>
              </a:ext>
            </a:extLst>
          </p:cNvPr>
          <p:cNvSpPr>
            <a:spLocks noGrp="1" noChangeArrowheads="1"/>
          </p:cNvSpPr>
          <p:nvPr>
            <p:ph type="sldNum" sz="quarter" idx="12"/>
          </p:nvPr>
        </p:nvSpPr>
        <p:spPr>
          <a:ln/>
        </p:spPr>
        <p:txBody>
          <a:bodyPr/>
          <a:lstStyle>
            <a:lvl1pPr>
              <a:defRPr/>
            </a:lvl1pPr>
          </a:lstStyle>
          <a:p>
            <a:pPr>
              <a:defRPr/>
            </a:pPr>
            <a:fld id="{605E25E4-DBEF-FB4E-AE09-8E050365FBF7}" type="slidenum">
              <a:rPr lang="en-US" altLang="en-US"/>
              <a:pPr>
                <a:defRPr/>
              </a:pPr>
              <a:t>‹#›</a:t>
            </a:fld>
            <a:endParaRPr lang="en-US" altLang="en-US"/>
          </a:p>
        </p:txBody>
      </p:sp>
    </p:spTree>
    <p:extLst>
      <p:ext uri="{BB962C8B-B14F-4D97-AF65-F5344CB8AC3E}">
        <p14:creationId xmlns:p14="http://schemas.microsoft.com/office/powerpoint/2010/main" val="1050145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657BF15-3DDC-F496-F0B4-49A4B5A3F4C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47D5EFC-9A24-78CC-44B7-174D17638BC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C1A716F0-5BBD-9154-080F-376153B4DD7A}"/>
              </a:ext>
            </a:extLst>
          </p:cNvPr>
          <p:cNvSpPr>
            <a:spLocks noGrp="1" noChangeArrowheads="1"/>
          </p:cNvSpPr>
          <p:nvPr>
            <p:ph type="sldNum" sz="quarter" idx="12"/>
          </p:nvPr>
        </p:nvSpPr>
        <p:spPr>
          <a:ln/>
        </p:spPr>
        <p:txBody>
          <a:bodyPr/>
          <a:lstStyle>
            <a:lvl1pPr>
              <a:defRPr/>
            </a:lvl1pPr>
          </a:lstStyle>
          <a:p>
            <a:pPr>
              <a:defRPr/>
            </a:pPr>
            <a:fld id="{77216591-F283-0E4F-AC7E-A8A240A3B985}" type="slidenum">
              <a:rPr lang="en-US" altLang="en-US"/>
              <a:pPr>
                <a:defRPr/>
              </a:pPr>
              <a:t>‹#›</a:t>
            </a:fld>
            <a:endParaRPr lang="en-US" altLang="en-US"/>
          </a:p>
        </p:txBody>
      </p:sp>
    </p:spTree>
    <p:extLst>
      <p:ext uri="{BB962C8B-B14F-4D97-AF65-F5344CB8AC3E}">
        <p14:creationId xmlns:p14="http://schemas.microsoft.com/office/powerpoint/2010/main" val="31027807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67026D9-E96C-9919-2C85-E47E22830D9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71C9DB5-D865-2029-6CFC-6219944BAB1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9022154-3C3B-21A4-FFED-FE26E6529573}"/>
              </a:ext>
            </a:extLst>
          </p:cNvPr>
          <p:cNvSpPr>
            <a:spLocks noGrp="1" noChangeArrowheads="1"/>
          </p:cNvSpPr>
          <p:nvPr>
            <p:ph type="sldNum" sz="quarter" idx="12"/>
          </p:nvPr>
        </p:nvSpPr>
        <p:spPr>
          <a:ln/>
        </p:spPr>
        <p:txBody>
          <a:bodyPr/>
          <a:lstStyle>
            <a:lvl1pPr>
              <a:defRPr/>
            </a:lvl1pPr>
          </a:lstStyle>
          <a:p>
            <a:pPr>
              <a:defRPr/>
            </a:pPr>
            <a:fld id="{8D894207-C22B-5543-AA75-1FC567B93089}" type="slidenum">
              <a:rPr lang="en-US" altLang="en-US"/>
              <a:pPr>
                <a:defRPr/>
              </a:pPr>
              <a:t>‹#›</a:t>
            </a:fld>
            <a:endParaRPr lang="en-US" altLang="en-US"/>
          </a:p>
        </p:txBody>
      </p:sp>
    </p:spTree>
    <p:extLst>
      <p:ext uri="{BB962C8B-B14F-4D97-AF65-F5344CB8AC3E}">
        <p14:creationId xmlns:p14="http://schemas.microsoft.com/office/powerpoint/2010/main" val="3167632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ECD1335-E4F4-8655-13BA-1054F1D544A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C9C45B-783B-15D3-058E-C34F6AFBA65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40AEF2A3-2E68-9C6E-DFAD-401D73B63539}"/>
              </a:ext>
            </a:extLst>
          </p:cNvPr>
          <p:cNvSpPr>
            <a:spLocks noGrp="1" noChangeArrowheads="1"/>
          </p:cNvSpPr>
          <p:nvPr>
            <p:ph type="sldNum" sz="quarter" idx="12"/>
          </p:nvPr>
        </p:nvSpPr>
        <p:spPr>
          <a:ln/>
        </p:spPr>
        <p:txBody>
          <a:bodyPr/>
          <a:lstStyle>
            <a:lvl1pPr>
              <a:defRPr/>
            </a:lvl1pPr>
          </a:lstStyle>
          <a:p>
            <a:pPr>
              <a:defRPr/>
            </a:pPr>
            <a:fld id="{1ED78BBE-F0D2-D445-93F8-5969FDC3C9B7}" type="slidenum">
              <a:rPr lang="en-US" altLang="en-US"/>
              <a:pPr>
                <a:defRPr/>
              </a:pPr>
              <a:t>‹#›</a:t>
            </a:fld>
            <a:endParaRPr lang="en-US" altLang="en-US"/>
          </a:p>
        </p:txBody>
      </p:sp>
    </p:spTree>
    <p:extLst>
      <p:ext uri="{BB962C8B-B14F-4D97-AF65-F5344CB8AC3E}">
        <p14:creationId xmlns:p14="http://schemas.microsoft.com/office/powerpoint/2010/main" val="870133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1211DB-F99C-55A8-6B0C-949D331FF5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2E1D774-36F3-DCAD-853D-B042DC3ACE3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77E9723-716C-2574-29E1-5F99AA4A6B1F}"/>
              </a:ext>
            </a:extLst>
          </p:cNvPr>
          <p:cNvSpPr>
            <a:spLocks noGrp="1" noChangeArrowheads="1"/>
          </p:cNvSpPr>
          <p:nvPr>
            <p:ph type="sldNum" sz="quarter" idx="12"/>
          </p:nvPr>
        </p:nvSpPr>
        <p:spPr>
          <a:ln/>
        </p:spPr>
        <p:txBody>
          <a:bodyPr/>
          <a:lstStyle>
            <a:lvl1pPr>
              <a:defRPr/>
            </a:lvl1pPr>
          </a:lstStyle>
          <a:p>
            <a:pPr>
              <a:defRPr/>
            </a:pPr>
            <a:fld id="{F338328A-F4AF-E84D-9159-76711AECCE0F}" type="slidenum">
              <a:rPr lang="en-US" altLang="en-US"/>
              <a:pPr>
                <a:defRPr/>
              </a:pPr>
              <a:t>‹#›</a:t>
            </a:fld>
            <a:endParaRPr lang="en-US" altLang="en-US"/>
          </a:p>
        </p:txBody>
      </p:sp>
    </p:spTree>
    <p:extLst>
      <p:ext uri="{BB962C8B-B14F-4D97-AF65-F5344CB8AC3E}">
        <p14:creationId xmlns:p14="http://schemas.microsoft.com/office/powerpoint/2010/main" val="326144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C8C177-0490-1C37-8B19-516CE69F42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E11E62-EF16-FCB6-FB1F-790B2B810F9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D3A8682-DC9E-8509-57C3-ADE4E31E4732}"/>
              </a:ext>
            </a:extLst>
          </p:cNvPr>
          <p:cNvSpPr>
            <a:spLocks noGrp="1" noChangeArrowheads="1"/>
          </p:cNvSpPr>
          <p:nvPr>
            <p:ph type="sldNum" sz="quarter" idx="12"/>
          </p:nvPr>
        </p:nvSpPr>
        <p:spPr>
          <a:ln/>
        </p:spPr>
        <p:txBody>
          <a:bodyPr/>
          <a:lstStyle>
            <a:lvl1pPr>
              <a:defRPr/>
            </a:lvl1pPr>
          </a:lstStyle>
          <a:p>
            <a:pPr>
              <a:defRPr/>
            </a:pPr>
            <a:fld id="{1CA055F4-F222-A547-A39E-30CAFC814FC9}" type="slidenum">
              <a:rPr lang="en-US" altLang="en-US"/>
              <a:pPr>
                <a:defRPr/>
              </a:pPr>
              <a:t>‹#›</a:t>
            </a:fld>
            <a:endParaRPr lang="en-US" altLang="en-US"/>
          </a:p>
        </p:txBody>
      </p:sp>
    </p:spTree>
    <p:extLst>
      <p:ext uri="{BB962C8B-B14F-4D97-AF65-F5344CB8AC3E}">
        <p14:creationId xmlns:p14="http://schemas.microsoft.com/office/powerpoint/2010/main" val="2741501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1317FCF-301A-C463-3DA6-648D57658A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7D153A9-A219-CC63-4921-AB2260DDA3B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D59FF9EE-8A65-EDD1-ACA9-E88536C5CC63}"/>
              </a:ext>
            </a:extLst>
          </p:cNvPr>
          <p:cNvSpPr>
            <a:spLocks noGrp="1" noChangeArrowheads="1"/>
          </p:cNvSpPr>
          <p:nvPr>
            <p:ph type="sldNum" sz="quarter" idx="12"/>
          </p:nvPr>
        </p:nvSpPr>
        <p:spPr>
          <a:ln/>
        </p:spPr>
        <p:txBody>
          <a:bodyPr/>
          <a:lstStyle>
            <a:lvl1pPr>
              <a:defRPr/>
            </a:lvl1pPr>
          </a:lstStyle>
          <a:p>
            <a:pPr>
              <a:defRPr/>
            </a:pPr>
            <a:fld id="{9B7D3FD3-035F-F547-B839-2A5D4129C4C3}" type="slidenum">
              <a:rPr lang="en-US" altLang="en-US"/>
              <a:pPr>
                <a:defRPr/>
              </a:pPr>
              <a:t>‹#›</a:t>
            </a:fld>
            <a:endParaRPr lang="en-US" altLang="en-US"/>
          </a:p>
        </p:txBody>
      </p:sp>
    </p:spTree>
    <p:extLst>
      <p:ext uri="{BB962C8B-B14F-4D97-AF65-F5344CB8AC3E}">
        <p14:creationId xmlns:p14="http://schemas.microsoft.com/office/powerpoint/2010/main" val="38424633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C359E9-BFC1-A5D8-6369-CA65553DDF5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E76E971-6BC9-EA69-3C1A-3C1FDFEDAFC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8085421-91B1-E484-65E2-C9BEC4D7B351}"/>
              </a:ext>
            </a:extLst>
          </p:cNvPr>
          <p:cNvSpPr>
            <a:spLocks noGrp="1" noChangeArrowheads="1"/>
          </p:cNvSpPr>
          <p:nvPr>
            <p:ph type="sldNum" sz="quarter" idx="12"/>
          </p:nvPr>
        </p:nvSpPr>
        <p:spPr>
          <a:ln/>
        </p:spPr>
        <p:txBody>
          <a:bodyPr/>
          <a:lstStyle>
            <a:lvl1pPr>
              <a:defRPr/>
            </a:lvl1pPr>
          </a:lstStyle>
          <a:p>
            <a:pPr>
              <a:defRPr/>
            </a:pPr>
            <a:fld id="{AAE2D6B4-AE83-1B4D-A117-27CC1089288E}" type="slidenum">
              <a:rPr lang="en-US" altLang="en-US"/>
              <a:pPr>
                <a:defRPr/>
              </a:pPr>
              <a:t>‹#›</a:t>
            </a:fld>
            <a:endParaRPr lang="en-US" altLang="en-US"/>
          </a:p>
        </p:txBody>
      </p:sp>
    </p:spTree>
    <p:extLst>
      <p:ext uri="{BB962C8B-B14F-4D97-AF65-F5344CB8AC3E}">
        <p14:creationId xmlns:p14="http://schemas.microsoft.com/office/powerpoint/2010/main" val="41377741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D51EB29-FA03-5D3B-4915-977C8BF8A79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B3A8324-F901-34A9-D0BA-B2E5C58274D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E97A36D-2CC4-E686-BD8B-6F2CEC12BCBD}"/>
              </a:ext>
            </a:extLst>
          </p:cNvPr>
          <p:cNvSpPr>
            <a:spLocks noGrp="1" noChangeArrowheads="1"/>
          </p:cNvSpPr>
          <p:nvPr>
            <p:ph type="sldNum" sz="quarter" idx="12"/>
          </p:nvPr>
        </p:nvSpPr>
        <p:spPr>
          <a:ln/>
        </p:spPr>
        <p:txBody>
          <a:bodyPr/>
          <a:lstStyle>
            <a:lvl1pPr>
              <a:defRPr/>
            </a:lvl1pPr>
          </a:lstStyle>
          <a:p>
            <a:pPr>
              <a:defRPr/>
            </a:pPr>
            <a:fld id="{C7FE2E1F-C4E4-1E47-A454-CFB40C2350A6}" type="slidenum">
              <a:rPr lang="en-US" altLang="en-US"/>
              <a:pPr>
                <a:defRPr/>
              </a:pPr>
              <a:t>‹#›</a:t>
            </a:fld>
            <a:endParaRPr lang="en-US" altLang="en-US"/>
          </a:p>
        </p:txBody>
      </p:sp>
    </p:spTree>
    <p:extLst>
      <p:ext uri="{BB962C8B-B14F-4D97-AF65-F5344CB8AC3E}">
        <p14:creationId xmlns:p14="http://schemas.microsoft.com/office/powerpoint/2010/main" val="15475337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4604AE2-84A5-EFC4-A93D-FCB450208C9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5AF5594-4AF0-D8E9-ECA0-03B4F0A1343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81872A4-52CD-8D12-6A66-907A6055ED7A}"/>
              </a:ext>
            </a:extLst>
          </p:cNvPr>
          <p:cNvSpPr>
            <a:spLocks noGrp="1" noChangeArrowheads="1"/>
          </p:cNvSpPr>
          <p:nvPr>
            <p:ph type="sldNum" sz="quarter" idx="12"/>
          </p:nvPr>
        </p:nvSpPr>
        <p:spPr>
          <a:ln/>
        </p:spPr>
        <p:txBody>
          <a:bodyPr/>
          <a:lstStyle>
            <a:lvl1pPr>
              <a:defRPr/>
            </a:lvl1pPr>
          </a:lstStyle>
          <a:p>
            <a:pPr>
              <a:defRPr/>
            </a:pPr>
            <a:fld id="{9BF2E29C-5611-D54C-B1E6-D223402092D1}" type="slidenum">
              <a:rPr lang="en-US" altLang="en-US"/>
              <a:pPr>
                <a:defRPr/>
              </a:pPr>
              <a:t>‹#›</a:t>
            </a:fld>
            <a:endParaRPr lang="en-US" altLang="en-US"/>
          </a:p>
        </p:txBody>
      </p:sp>
    </p:spTree>
    <p:extLst>
      <p:ext uri="{BB962C8B-B14F-4D97-AF65-F5344CB8AC3E}">
        <p14:creationId xmlns:p14="http://schemas.microsoft.com/office/powerpoint/2010/main" val="10063812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12BFACB-3721-589D-BF82-55683AF01CC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CBB1A48-ADFF-6689-3C65-A7166017F21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8F83902D-93F5-3B85-2388-F028E55535EF}"/>
              </a:ext>
            </a:extLst>
          </p:cNvPr>
          <p:cNvSpPr>
            <a:spLocks noGrp="1" noChangeArrowheads="1"/>
          </p:cNvSpPr>
          <p:nvPr>
            <p:ph type="sldNum" sz="quarter" idx="12"/>
          </p:nvPr>
        </p:nvSpPr>
        <p:spPr>
          <a:ln/>
        </p:spPr>
        <p:txBody>
          <a:bodyPr/>
          <a:lstStyle>
            <a:lvl1pPr>
              <a:defRPr/>
            </a:lvl1pPr>
          </a:lstStyle>
          <a:p>
            <a:pPr>
              <a:defRPr/>
            </a:pPr>
            <a:fld id="{E83B64DD-0435-A847-B74B-E80826149A35}" type="slidenum">
              <a:rPr lang="en-US" altLang="en-US"/>
              <a:pPr>
                <a:defRPr/>
              </a:pPr>
              <a:t>‹#›</a:t>
            </a:fld>
            <a:endParaRPr lang="en-US" altLang="en-US"/>
          </a:p>
        </p:txBody>
      </p:sp>
    </p:spTree>
    <p:extLst>
      <p:ext uri="{BB962C8B-B14F-4D97-AF65-F5344CB8AC3E}">
        <p14:creationId xmlns:p14="http://schemas.microsoft.com/office/powerpoint/2010/main" val="6375530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26144F7-1DF5-CA20-393E-9C887A73A38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98302AC-894B-58AE-46F7-9D1FFCFD7D5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6F0A416C-9A5A-0313-6494-9979AE7A6C97}"/>
              </a:ext>
            </a:extLst>
          </p:cNvPr>
          <p:cNvSpPr>
            <a:spLocks noGrp="1" noChangeArrowheads="1"/>
          </p:cNvSpPr>
          <p:nvPr>
            <p:ph type="sldNum" sz="quarter" idx="12"/>
          </p:nvPr>
        </p:nvSpPr>
        <p:spPr>
          <a:ln/>
        </p:spPr>
        <p:txBody>
          <a:bodyPr/>
          <a:lstStyle>
            <a:lvl1pPr>
              <a:defRPr/>
            </a:lvl1pPr>
          </a:lstStyle>
          <a:p>
            <a:pPr>
              <a:defRPr/>
            </a:pPr>
            <a:fld id="{FD584674-99F9-9146-B72F-AB5ECF758972}" type="slidenum">
              <a:rPr lang="en-US" altLang="en-US"/>
              <a:pPr>
                <a:defRPr/>
              </a:pPr>
              <a:t>‹#›</a:t>
            </a:fld>
            <a:endParaRPr lang="en-US" altLang="en-US"/>
          </a:p>
        </p:txBody>
      </p:sp>
    </p:spTree>
    <p:extLst>
      <p:ext uri="{BB962C8B-B14F-4D97-AF65-F5344CB8AC3E}">
        <p14:creationId xmlns:p14="http://schemas.microsoft.com/office/powerpoint/2010/main" val="11328096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300846B-1C00-C594-0E9C-BC165F48210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ED139D5-664F-81C5-396C-92B612E5F2F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4045C87C-FBDB-0FE3-3740-41DCEBC88865}"/>
              </a:ext>
            </a:extLst>
          </p:cNvPr>
          <p:cNvSpPr>
            <a:spLocks noGrp="1" noChangeArrowheads="1"/>
          </p:cNvSpPr>
          <p:nvPr>
            <p:ph type="sldNum" sz="quarter" idx="12"/>
          </p:nvPr>
        </p:nvSpPr>
        <p:spPr>
          <a:ln/>
        </p:spPr>
        <p:txBody>
          <a:bodyPr/>
          <a:lstStyle>
            <a:lvl1pPr>
              <a:defRPr/>
            </a:lvl1pPr>
          </a:lstStyle>
          <a:p>
            <a:pPr>
              <a:defRPr/>
            </a:pPr>
            <a:fld id="{8CCB7E52-0961-9B41-97F1-DA5C6CA25B5F}" type="slidenum">
              <a:rPr lang="en-US" altLang="en-US"/>
              <a:pPr>
                <a:defRPr/>
              </a:pPr>
              <a:t>‹#›</a:t>
            </a:fld>
            <a:endParaRPr lang="en-US" altLang="en-US"/>
          </a:p>
        </p:txBody>
      </p:sp>
    </p:spTree>
    <p:extLst>
      <p:ext uri="{BB962C8B-B14F-4D97-AF65-F5344CB8AC3E}">
        <p14:creationId xmlns:p14="http://schemas.microsoft.com/office/powerpoint/2010/main" val="9337018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545CE07-705B-0AB5-2FF5-72B5270CBB6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ADA4FC8-56FB-36AD-EFE9-559114CC19B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1FF5B66-CF64-0107-BDA8-5AC8B5801BF4}"/>
              </a:ext>
            </a:extLst>
          </p:cNvPr>
          <p:cNvSpPr>
            <a:spLocks noGrp="1" noChangeArrowheads="1"/>
          </p:cNvSpPr>
          <p:nvPr>
            <p:ph type="sldNum" sz="quarter" idx="12"/>
          </p:nvPr>
        </p:nvSpPr>
        <p:spPr>
          <a:ln/>
        </p:spPr>
        <p:txBody>
          <a:bodyPr/>
          <a:lstStyle>
            <a:lvl1pPr>
              <a:defRPr/>
            </a:lvl1pPr>
          </a:lstStyle>
          <a:p>
            <a:pPr>
              <a:defRPr/>
            </a:pPr>
            <a:fld id="{FC30FC62-E891-DA46-ACB9-22DCA7F3F845}" type="slidenum">
              <a:rPr lang="en-US" altLang="en-US"/>
              <a:pPr>
                <a:defRPr/>
              </a:pPr>
              <a:t>‹#›</a:t>
            </a:fld>
            <a:endParaRPr lang="en-US" altLang="en-US"/>
          </a:p>
        </p:txBody>
      </p:sp>
    </p:spTree>
    <p:extLst>
      <p:ext uri="{BB962C8B-B14F-4D97-AF65-F5344CB8AC3E}">
        <p14:creationId xmlns:p14="http://schemas.microsoft.com/office/powerpoint/2010/main" val="29365497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B257439-EDA4-927D-00F8-CDFF511BF57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17F1FC7-AFAE-3051-F837-67B5DDEF315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9F27D5F8-F79D-9C20-8306-7A2FD93C70DC}"/>
              </a:ext>
            </a:extLst>
          </p:cNvPr>
          <p:cNvSpPr>
            <a:spLocks noGrp="1" noChangeArrowheads="1"/>
          </p:cNvSpPr>
          <p:nvPr>
            <p:ph type="sldNum" sz="quarter" idx="12"/>
          </p:nvPr>
        </p:nvSpPr>
        <p:spPr>
          <a:ln/>
        </p:spPr>
        <p:txBody>
          <a:bodyPr/>
          <a:lstStyle>
            <a:lvl1pPr>
              <a:defRPr/>
            </a:lvl1pPr>
          </a:lstStyle>
          <a:p>
            <a:pPr>
              <a:defRPr/>
            </a:pPr>
            <a:fld id="{2838B2BC-3C3A-CC4C-8DB2-ADE70675FA9C}" type="slidenum">
              <a:rPr lang="en-US" altLang="en-US"/>
              <a:pPr>
                <a:defRPr/>
              </a:pPr>
              <a:t>‹#›</a:t>
            </a:fld>
            <a:endParaRPr lang="en-US" altLang="en-US"/>
          </a:p>
        </p:txBody>
      </p:sp>
    </p:spTree>
    <p:extLst>
      <p:ext uri="{BB962C8B-B14F-4D97-AF65-F5344CB8AC3E}">
        <p14:creationId xmlns:p14="http://schemas.microsoft.com/office/powerpoint/2010/main" val="5243148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4294BBF-62EC-0016-BF51-3E15A34A92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6AD2DBA-BFD5-9559-531B-101086A8A0E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67458F6-81BF-DD90-B462-BFF4C03BDFB6}"/>
              </a:ext>
            </a:extLst>
          </p:cNvPr>
          <p:cNvSpPr>
            <a:spLocks noGrp="1" noChangeArrowheads="1"/>
          </p:cNvSpPr>
          <p:nvPr>
            <p:ph type="sldNum" sz="quarter" idx="12"/>
          </p:nvPr>
        </p:nvSpPr>
        <p:spPr>
          <a:ln/>
        </p:spPr>
        <p:txBody>
          <a:bodyPr/>
          <a:lstStyle>
            <a:lvl1pPr>
              <a:defRPr/>
            </a:lvl1pPr>
          </a:lstStyle>
          <a:p>
            <a:pPr>
              <a:defRPr/>
            </a:pPr>
            <a:fld id="{99AB39B1-D02E-434A-8E02-1B2B3C5E7CC5}" type="slidenum">
              <a:rPr lang="en-US" altLang="en-US"/>
              <a:pPr>
                <a:defRPr/>
              </a:pPr>
              <a:t>‹#›</a:t>
            </a:fld>
            <a:endParaRPr lang="en-US" altLang="en-US"/>
          </a:p>
        </p:txBody>
      </p:sp>
    </p:spTree>
    <p:extLst>
      <p:ext uri="{BB962C8B-B14F-4D97-AF65-F5344CB8AC3E}">
        <p14:creationId xmlns:p14="http://schemas.microsoft.com/office/powerpoint/2010/main" val="38068057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835A5F7-F6C2-4E60-7CC7-D0112C76D4B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19E779C-D78A-BD57-3385-59D2D010B5B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B9B7961-2547-FBB5-FB5A-A041792BAFEC}"/>
              </a:ext>
            </a:extLst>
          </p:cNvPr>
          <p:cNvSpPr>
            <a:spLocks noGrp="1" noChangeArrowheads="1"/>
          </p:cNvSpPr>
          <p:nvPr>
            <p:ph type="sldNum" sz="quarter" idx="12"/>
          </p:nvPr>
        </p:nvSpPr>
        <p:spPr>
          <a:ln/>
        </p:spPr>
        <p:txBody>
          <a:bodyPr/>
          <a:lstStyle>
            <a:lvl1pPr>
              <a:defRPr/>
            </a:lvl1pPr>
          </a:lstStyle>
          <a:p>
            <a:pPr>
              <a:defRPr/>
            </a:pPr>
            <a:fld id="{4F720941-7581-9E49-A607-4C5C8BD6C3E4}" type="slidenum">
              <a:rPr lang="en-US" altLang="en-US"/>
              <a:pPr>
                <a:defRPr/>
              </a:pPr>
              <a:t>‹#›</a:t>
            </a:fld>
            <a:endParaRPr lang="en-US" altLang="en-US"/>
          </a:p>
        </p:txBody>
      </p:sp>
    </p:spTree>
    <p:extLst>
      <p:ext uri="{BB962C8B-B14F-4D97-AF65-F5344CB8AC3E}">
        <p14:creationId xmlns:p14="http://schemas.microsoft.com/office/powerpoint/2010/main" val="3206233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79A488D-5B75-2FC6-780F-2ECAC8B81EF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52D5A94-16EF-B00F-A504-7DDD42B85E5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37D5CED-75BC-5C9F-8194-DD0861676017}"/>
              </a:ext>
            </a:extLst>
          </p:cNvPr>
          <p:cNvSpPr>
            <a:spLocks noGrp="1" noChangeArrowheads="1"/>
          </p:cNvSpPr>
          <p:nvPr>
            <p:ph type="sldNum" sz="quarter" idx="12"/>
          </p:nvPr>
        </p:nvSpPr>
        <p:spPr>
          <a:ln/>
        </p:spPr>
        <p:txBody>
          <a:bodyPr/>
          <a:lstStyle>
            <a:lvl1pPr>
              <a:defRPr/>
            </a:lvl1pPr>
          </a:lstStyle>
          <a:p>
            <a:pPr>
              <a:defRPr/>
            </a:pPr>
            <a:fld id="{92B28548-EA65-B847-95D7-D92717FBF260}" type="slidenum">
              <a:rPr lang="en-US" altLang="en-US"/>
              <a:pPr>
                <a:defRPr/>
              </a:pPr>
              <a:t>‹#›</a:t>
            </a:fld>
            <a:endParaRPr lang="en-US" altLang="en-US"/>
          </a:p>
        </p:txBody>
      </p:sp>
    </p:spTree>
    <p:extLst>
      <p:ext uri="{BB962C8B-B14F-4D97-AF65-F5344CB8AC3E}">
        <p14:creationId xmlns:p14="http://schemas.microsoft.com/office/powerpoint/2010/main" val="27472239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0CC0999-D007-F8C4-7E9E-23E10687FA6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125144E-32C0-3A13-4232-836FE301FC9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78E7F37-7B27-C551-38DF-D830EAB97D93}"/>
              </a:ext>
            </a:extLst>
          </p:cNvPr>
          <p:cNvSpPr>
            <a:spLocks noGrp="1" noChangeArrowheads="1"/>
          </p:cNvSpPr>
          <p:nvPr>
            <p:ph type="sldNum" sz="quarter" idx="12"/>
          </p:nvPr>
        </p:nvSpPr>
        <p:spPr>
          <a:ln/>
        </p:spPr>
        <p:txBody>
          <a:bodyPr/>
          <a:lstStyle>
            <a:lvl1pPr>
              <a:defRPr/>
            </a:lvl1pPr>
          </a:lstStyle>
          <a:p>
            <a:pPr>
              <a:defRPr/>
            </a:pPr>
            <a:fld id="{2898BBB9-4B02-F646-BAF2-B8E92997F4BD}" type="slidenum">
              <a:rPr lang="en-US" altLang="en-US"/>
              <a:pPr>
                <a:defRPr/>
              </a:pPr>
              <a:t>‹#›</a:t>
            </a:fld>
            <a:endParaRPr lang="en-US" altLang="en-US"/>
          </a:p>
        </p:txBody>
      </p:sp>
    </p:spTree>
    <p:extLst>
      <p:ext uri="{BB962C8B-B14F-4D97-AF65-F5344CB8AC3E}">
        <p14:creationId xmlns:p14="http://schemas.microsoft.com/office/powerpoint/2010/main" val="37842911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502DC40-571B-AA1A-E658-97776A726D0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C58940D-3855-E0F6-647A-DB648431DC6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87248F0-E900-771B-FC81-FAECEF9177F8}"/>
              </a:ext>
            </a:extLst>
          </p:cNvPr>
          <p:cNvSpPr>
            <a:spLocks noGrp="1" noChangeArrowheads="1"/>
          </p:cNvSpPr>
          <p:nvPr>
            <p:ph type="sldNum" sz="quarter" idx="12"/>
          </p:nvPr>
        </p:nvSpPr>
        <p:spPr>
          <a:ln/>
        </p:spPr>
        <p:txBody>
          <a:bodyPr/>
          <a:lstStyle>
            <a:lvl1pPr>
              <a:defRPr/>
            </a:lvl1pPr>
          </a:lstStyle>
          <a:p>
            <a:pPr>
              <a:defRPr/>
            </a:pPr>
            <a:fld id="{C165D518-C2D0-F444-9C63-A9F75A7184F0}" type="slidenum">
              <a:rPr lang="en-US" altLang="en-US"/>
              <a:pPr>
                <a:defRPr/>
              </a:pPr>
              <a:t>‹#›</a:t>
            </a:fld>
            <a:endParaRPr lang="en-US" altLang="en-US"/>
          </a:p>
        </p:txBody>
      </p:sp>
    </p:spTree>
    <p:extLst>
      <p:ext uri="{BB962C8B-B14F-4D97-AF65-F5344CB8AC3E}">
        <p14:creationId xmlns:p14="http://schemas.microsoft.com/office/powerpoint/2010/main" val="26281938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65D02C7-C7C0-78F6-1659-D7C9E720D33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8FB8048-2320-F024-57E6-EF64010F464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24B415D-1507-86DA-40D8-748C6DA5E804}"/>
              </a:ext>
            </a:extLst>
          </p:cNvPr>
          <p:cNvSpPr>
            <a:spLocks noGrp="1" noChangeArrowheads="1"/>
          </p:cNvSpPr>
          <p:nvPr>
            <p:ph type="sldNum" sz="quarter" idx="12"/>
          </p:nvPr>
        </p:nvSpPr>
        <p:spPr>
          <a:ln/>
        </p:spPr>
        <p:txBody>
          <a:bodyPr/>
          <a:lstStyle>
            <a:lvl1pPr>
              <a:defRPr/>
            </a:lvl1pPr>
          </a:lstStyle>
          <a:p>
            <a:pPr>
              <a:defRPr/>
            </a:pPr>
            <a:fld id="{96752220-D5F7-C642-BAF2-393F6C349068}" type="slidenum">
              <a:rPr lang="en-US" altLang="en-US"/>
              <a:pPr>
                <a:defRPr/>
              </a:pPr>
              <a:t>‹#›</a:t>
            </a:fld>
            <a:endParaRPr lang="en-US" altLang="en-US"/>
          </a:p>
        </p:txBody>
      </p:sp>
    </p:spTree>
    <p:extLst>
      <p:ext uri="{BB962C8B-B14F-4D97-AF65-F5344CB8AC3E}">
        <p14:creationId xmlns:p14="http://schemas.microsoft.com/office/powerpoint/2010/main" val="14399863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270B388-7E3C-C525-16E2-5C52AD70FBE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2B5EE9E-D05A-9587-0895-59C371A1165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C7232A42-4CEE-AB07-DD07-050D39197A39}"/>
              </a:ext>
            </a:extLst>
          </p:cNvPr>
          <p:cNvSpPr>
            <a:spLocks noGrp="1" noChangeArrowheads="1"/>
          </p:cNvSpPr>
          <p:nvPr>
            <p:ph type="sldNum" sz="quarter" idx="12"/>
          </p:nvPr>
        </p:nvSpPr>
        <p:spPr>
          <a:ln/>
        </p:spPr>
        <p:txBody>
          <a:bodyPr/>
          <a:lstStyle>
            <a:lvl1pPr>
              <a:defRPr/>
            </a:lvl1pPr>
          </a:lstStyle>
          <a:p>
            <a:pPr>
              <a:defRPr/>
            </a:pPr>
            <a:fld id="{BBEC6622-D3ED-2840-92B0-FDCF9B7838B8}" type="slidenum">
              <a:rPr lang="en-US" altLang="en-US"/>
              <a:pPr>
                <a:defRPr/>
              </a:pPr>
              <a:t>‹#›</a:t>
            </a:fld>
            <a:endParaRPr lang="en-US" altLang="en-US"/>
          </a:p>
        </p:txBody>
      </p:sp>
    </p:spTree>
    <p:extLst>
      <p:ext uri="{BB962C8B-B14F-4D97-AF65-F5344CB8AC3E}">
        <p14:creationId xmlns:p14="http://schemas.microsoft.com/office/powerpoint/2010/main" val="7741722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9C6C51E-F116-C64F-37AF-FC69E9F99F6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8F6C886-2339-C6E7-50DB-B306323524B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57878F83-6A05-6EA3-2591-76875A252BF8}"/>
              </a:ext>
            </a:extLst>
          </p:cNvPr>
          <p:cNvSpPr>
            <a:spLocks noGrp="1" noChangeArrowheads="1"/>
          </p:cNvSpPr>
          <p:nvPr>
            <p:ph type="sldNum" sz="quarter" idx="12"/>
          </p:nvPr>
        </p:nvSpPr>
        <p:spPr>
          <a:ln/>
        </p:spPr>
        <p:txBody>
          <a:bodyPr/>
          <a:lstStyle>
            <a:lvl1pPr>
              <a:defRPr/>
            </a:lvl1pPr>
          </a:lstStyle>
          <a:p>
            <a:pPr>
              <a:defRPr/>
            </a:pPr>
            <a:fld id="{3DE38890-A9CC-794F-A9A7-2DEEE0C463AE}" type="slidenum">
              <a:rPr lang="en-US" altLang="en-US"/>
              <a:pPr>
                <a:defRPr/>
              </a:pPr>
              <a:t>‹#›</a:t>
            </a:fld>
            <a:endParaRPr lang="en-US" altLang="en-US"/>
          </a:p>
        </p:txBody>
      </p:sp>
    </p:spTree>
    <p:extLst>
      <p:ext uri="{BB962C8B-B14F-4D97-AF65-F5344CB8AC3E}">
        <p14:creationId xmlns:p14="http://schemas.microsoft.com/office/powerpoint/2010/main" val="31206997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5C4E473-2790-83CF-A5A7-F1D84EAE9A2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E181D2D-3185-047C-84BE-AC8DEF34FAF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66A6BE9D-79D4-DDA3-8C72-EB8DF199153F}"/>
              </a:ext>
            </a:extLst>
          </p:cNvPr>
          <p:cNvSpPr>
            <a:spLocks noGrp="1" noChangeArrowheads="1"/>
          </p:cNvSpPr>
          <p:nvPr>
            <p:ph type="sldNum" sz="quarter" idx="12"/>
          </p:nvPr>
        </p:nvSpPr>
        <p:spPr>
          <a:ln/>
        </p:spPr>
        <p:txBody>
          <a:bodyPr/>
          <a:lstStyle>
            <a:lvl1pPr>
              <a:defRPr/>
            </a:lvl1pPr>
          </a:lstStyle>
          <a:p>
            <a:pPr>
              <a:defRPr/>
            </a:pPr>
            <a:fld id="{65ED2A4C-40E3-0144-AB88-7E8857468070}" type="slidenum">
              <a:rPr lang="en-US" altLang="en-US"/>
              <a:pPr>
                <a:defRPr/>
              </a:pPr>
              <a:t>‹#›</a:t>
            </a:fld>
            <a:endParaRPr lang="en-US" altLang="en-US"/>
          </a:p>
        </p:txBody>
      </p:sp>
    </p:spTree>
    <p:extLst>
      <p:ext uri="{BB962C8B-B14F-4D97-AF65-F5344CB8AC3E}">
        <p14:creationId xmlns:p14="http://schemas.microsoft.com/office/powerpoint/2010/main" val="42566005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F447114-413F-4632-80FE-E8738DB4306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1FDBCC-C1E8-4250-610E-6B099F18F26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A27B6F57-7C64-D0F0-BE9E-5B5697FC4987}"/>
              </a:ext>
            </a:extLst>
          </p:cNvPr>
          <p:cNvSpPr>
            <a:spLocks noGrp="1" noChangeArrowheads="1"/>
          </p:cNvSpPr>
          <p:nvPr>
            <p:ph type="sldNum" sz="quarter" idx="12"/>
          </p:nvPr>
        </p:nvSpPr>
        <p:spPr>
          <a:ln/>
        </p:spPr>
        <p:txBody>
          <a:bodyPr/>
          <a:lstStyle>
            <a:lvl1pPr>
              <a:defRPr/>
            </a:lvl1pPr>
          </a:lstStyle>
          <a:p>
            <a:pPr>
              <a:defRPr/>
            </a:pPr>
            <a:fld id="{EFB6A572-64D9-7D4C-B22D-17B210D2A708}" type="slidenum">
              <a:rPr lang="en-US" altLang="en-US"/>
              <a:pPr>
                <a:defRPr/>
              </a:pPr>
              <a:t>‹#›</a:t>
            </a:fld>
            <a:endParaRPr lang="en-US" altLang="en-US"/>
          </a:p>
        </p:txBody>
      </p:sp>
    </p:spTree>
    <p:extLst>
      <p:ext uri="{BB962C8B-B14F-4D97-AF65-F5344CB8AC3E}">
        <p14:creationId xmlns:p14="http://schemas.microsoft.com/office/powerpoint/2010/main" val="41788244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B6539BE-99EF-23A4-882D-5A3AD4108C7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D120E91-A18C-2622-F29C-189A028889B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756ACBE-986A-3021-C541-C68AA3FFCD68}"/>
              </a:ext>
            </a:extLst>
          </p:cNvPr>
          <p:cNvSpPr>
            <a:spLocks noGrp="1" noChangeArrowheads="1"/>
          </p:cNvSpPr>
          <p:nvPr>
            <p:ph type="sldNum" sz="quarter" idx="12"/>
          </p:nvPr>
        </p:nvSpPr>
        <p:spPr>
          <a:ln/>
        </p:spPr>
        <p:txBody>
          <a:bodyPr/>
          <a:lstStyle>
            <a:lvl1pPr>
              <a:defRPr/>
            </a:lvl1pPr>
          </a:lstStyle>
          <a:p>
            <a:pPr>
              <a:defRPr/>
            </a:pPr>
            <a:fld id="{7651C6CD-CC28-E148-B2F5-50FB6CEE7F56}" type="slidenum">
              <a:rPr lang="en-US" altLang="en-US"/>
              <a:pPr>
                <a:defRPr/>
              </a:pPr>
              <a:t>‹#›</a:t>
            </a:fld>
            <a:endParaRPr lang="en-US" altLang="en-US"/>
          </a:p>
        </p:txBody>
      </p:sp>
    </p:spTree>
    <p:extLst>
      <p:ext uri="{BB962C8B-B14F-4D97-AF65-F5344CB8AC3E}">
        <p14:creationId xmlns:p14="http://schemas.microsoft.com/office/powerpoint/2010/main" val="40434925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DB97658-CC7C-9914-BC6D-7CC6A77328D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E8B64B0-7592-99AE-3FD6-A598543B077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4B59267-8B5E-4F4C-D76A-C8CDA9368B46}"/>
              </a:ext>
            </a:extLst>
          </p:cNvPr>
          <p:cNvSpPr>
            <a:spLocks noGrp="1" noChangeArrowheads="1"/>
          </p:cNvSpPr>
          <p:nvPr>
            <p:ph type="sldNum" sz="quarter" idx="12"/>
          </p:nvPr>
        </p:nvSpPr>
        <p:spPr>
          <a:ln/>
        </p:spPr>
        <p:txBody>
          <a:bodyPr/>
          <a:lstStyle>
            <a:lvl1pPr>
              <a:defRPr/>
            </a:lvl1pPr>
          </a:lstStyle>
          <a:p>
            <a:pPr>
              <a:defRPr/>
            </a:pPr>
            <a:fld id="{6602A0A6-9652-B143-9704-FCCE6AE686CC}" type="slidenum">
              <a:rPr lang="en-US" altLang="en-US"/>
              <a:pPr>
                <a:defRPr/>
              </a:pPr>
              <a:t>‹#›</a:t>
            </a:fld>
            <a:endParaRPr lang="en-US" altLang="en-US"/>
          </a:p>
        </p:txBody>
      </p:sp>
    </p:spTree>
    <p:extLst>
      <p:ext uri="{BB962C8B-B14F-4D97-AF65-F5344CB8AC3E}">
        <p14:creationId xmlns:p14="http://schemas.microsoft.com/office/powerpoint/2010/main" val="10021020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49D7A7-E31E-8CED-A82B-C9198117E4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11DC3F-29DF-A1DD-F112-16D69C79C97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DDA0C50-2F16-6063-035A-01068D1FA5C2}"/>
              </a:ext>
            </a:extLst>
          </p:cNvPr>
          <p:cNvSpPr>
            <a:spLocks noGrp="1" noChangeArrowheads="1"/>
          </p:cNvSpPr>
          <p:nvPr>
            <p:ph type="sldNum" sz="quarter" idx="12"/>
          </p:nvPr>
        </p:nvSpPr>
        <p:spPr>
          <a:ln/>
        </p:spPr>
        <p:txBody>
          <a:bodyPr/>
          <a:lstStyle>
            <a:lvl1pPr>
              <a:defRPr/>
            </a:lvl1pPr>
          </a:lstStyle>
          <a:p>
            <a:pPr>
              <a:defRPr/>
            </a:pPr>
            <a:fld id="{05D6C4F4-578F-D44E-A36C-ED6AF3207D30}" type="slidenum">
              <a:rPr lang="en-US" altLang="en-US"/>
              <a:pPr>
                <a:defRPr/>
              </a:pPr>
              <a:t>‹#›</a:t>
            </a:fld>
            <a:endParaRPr lang="en-US" altLang="en-US"/>
          </a:p>
        </p:txBody>
      </p:sp>
    </p:spTree>
    <p:extLst>
      <p:ext uri="{BB962C8B-B14F-4D97-AF65-F5344CB8AC3E}">
        <p14:creationId xmlns:p14="http://schemas.microsoft.com/office/powerpoint/2010/main" val="2206659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FAC757D-793F-A872-2825-9C15275BE34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5366B27-3ED4-0DFF-59AA-61829F58FC9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57DCE38-D7E0-0E92-AE3B-873809921DF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BC618166-8D18-3027-DAA9-367F192B496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52DACF52-9601-7000-997D-5797D44FCE27}"/>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DD2D152D-18B7-FF4C-86DD-A037219DD7B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8328A62A-2B9A-5FB0-7C68-D8B0B7ACA40B}"/>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2467" name="Rectangle 3">
            <a:extLst>
              <a:ext uri="{FF2B5EF4-FFF2-40B4-BE49-F238E27FC236}">
                <a16:creationId xmlns:a16="http://schemas.microsoft.com/office/drawing/2014/main" id="{D8A5A5A3-9749-47DB-9BC7-C0AAE5FBB0B3}"/>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18DEEB6-585D-E417-58E3-C5B533DD4D7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326126F4-E7E5-D992-F1E6-65EADBC296E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FA857598-0E9B-4F13-9830-40C90F09762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F95197FC-E4FA-D248-89D8-BBE3AEFB29B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675D482A-5D52-ABD3-9802-6E5CDDE53D4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D49AA57B-5252-65AD-2B3D-A2C69DA7FDC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524A55E-7899-E169-4E05-9A7ACEB149E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21431F7E-5CD8-0F0B-014B-A049045B117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141A3F0F-A41A-A5F5-19C2-581FD44D576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solidFill>
                  <a:srgbClr val="000000"/>
                </a:solidFill>
              </a:defRPr>
            </a:lvl1pPr>
          </a:lstStyle>
          <a:p>
            <a:pPr>
              <a:defRPr/>
            </a:pPr>
            <a:fld id="{099B8E70-F64F-7A41-9217-45C3CD95A71F}" type="slidenum">
              <a:rPr lang="en-US" altLang="en-US"/>
              <a:pPr>
                <a:defRPr/>
              </a:pPr>
              <a:t>‹#›</a:t>
            </a:fld>
            <a:endParaRPr lang="en-US" altLang="en-US"/>
          </a:p>
        </p:txBody>
      </p:sp>
    </p:spTree>
    <p:extLst>
      <p:ext uri="{BB962C8B-B14F-4D97-AF65-F5344CB8AC3E}">
        <p14:creationId xmlns:p14="http://schemas.microsoft.com/office/powerpoint/2010/main" val="2768530275"/>
      </p:ext>
    </p:extLst>
  </p:cSld>
  <p:clrMap bg1="lt1" tx1="dk1" bg2="lt2" tx2="dk2" accent1="accent1" accent2="accent2" accent3="accent3" accent4="accent4" accent5="accent5" accent6="accent6" hlink="hlink" folHlink="folHlink"/>
  <p:sldLayoutIdLst>
    <p:sldLayoutId id="2147484271" r:id="rId1"/>
    <p:sldLayoutId id="2147484272" r:id="rId2"/>
    <p:sldLayoutId id="2147484273" r:id="rId3"/>
    <p:sldLayoutId id="2147484274" r:id="rId4"/>
    <p:sldLayoutId id="2147484275" r:id="rId5"/>
    <p:sldLayoutId id="2147484276" r:id="rId6"/>
    <p:sldLayoutId id="2147484277" r:id="rId7"/>
    <p:sldLayoutId id="2147484278" r:id="rId8"/>
    <p:sldLayoutId id="2147484279" r:id="rId9"/>
    <p:sldLayoutId id="2147484280" r:id="rId10"/>
    <p:sldLayoutId id="214748428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25A6849-8AA5-502A-AF2F-5542EA9D629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6B82BA7E-DBF5-01EA-BC9F-D377A59A6ED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863F677-CB10-E27E-FA7C-0BF043D1BDD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AAC6D5AF-4BC0-D410-B33C-23295D9D521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1AC1C67F-089D-87D2-5CCD-BC915E3E725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A5BDF5C0-5C2A-FA40-BC3A-31DA4A5E2B22}" type="slidenum">
              <a:rPr lang="en-US" altLang="en-US"/>
              <a:pPr>
                <a:defRPr/>
              </a:pPr>
              <a:t>‹#›</a:t>
            </a:fld>
            <a:endParaRPr lang="en-US" altLang="en-US"/>
          </a:p>
        </p:txBody>
      </p:sp>
    </p:spTree>
    <p:extLst>
      <p:ext uri="{BB962C8B-B14F-4D97-AF65-F5344CB8AC3E}">
        <p14:creationId xmlns:p14="http://schemas.microsoft.com/office/powerpoint/2010/main" val="2271427002"/>
      </p:ext>
    </p:extLst>
  </p:cSld>
  <p:clrMap bg1="lt1" tx1="dk1" bg2="lt2" tx2="dk2" accent1="accent1" accent2="accent2" accent3="accent3" accent4="accent4" accent5="accent5" accent6="accent6" hlink="hlink" folHlink="folHlink"/>
  <p:sldLayoutIdLst>
    <p:sldLayoutId id="2147484295" r:id="rId1"/>
    <p:sldLayoutId id="2147484296" r:id="rId2"/>
    <p:sldLayoutId id="2147484297" r:id="rId3"/>
    <p:sldLayoutId id="2147484298" r:id="rId4"/>
    <p:sldLayoutId id="2147484299" r:id="rId5"/>
    <p:sldLayoutId id="2147484300" r:id="rId6"/>
    <p:sldLayoutId id="2147484301" r:id="rId7"/>
    <p:sldLayoutId id="2147484302" r:id="rId8"/>
    <p:sldLayoutId id="2147484303" r:id="rId9"/>
    <p:sldLayoutId id="2147484304" r:id="rId10"/>
    <p:sldLayoutId id="2147484305"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1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7.xml"/><Relationship Id="rId5" Type="http://schemas.openxmlformats.org/officeDocument/2006/relationships/image" Target="../media/image45.jpe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17.xml"/><Relationship Id="rId5" Type="http://schemas.openxmlformats.org/officeDocument/2006/relationships/image" Target="../media/image48.pn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6802" name="Picture 3" descr="titan">
            <a:extLst>
              <a:ext uri="{FF2B5EF4-FFF2-40B4-BE49-F238E27FC236}">
                <a16:creationId xmlns:a16="http://schemas.microsoft.com/office/drawing/2014/main" id="{D72CFCEB-AAF0-753C-7B30-7CFD035590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525" y="838200"/>
            <a:ext cx="593407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Rectangle 2">
            <a:extLst>
              <a:ext uri="{FF2B5EF4-FFF2-40B4-BE49-F238E27FC236}">
                <a16:creationId xmlns:a16="http://schemas.microsoft.com/office/drawing/2014/main" id="{56B69DE0-DFD9-04A6-7215-32444DC00572}"/>
              </a:ext>
            </a:extLst>
          </p:cNvPr>
          <p:cNvSpPr txBox="1">
            <a:spLocks noChangeArrowheads="1"/>
          </p:cNvSpPr>
          <p:nvPr/>
        </p:nvSpPr>
        <p:spPr bwMode="auto">
          <a:xfrm>
            <a:off x="7042150" y="4800600"/>
            <a:ext cx="22542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dirty="0">
                <a:solidFill>
                  <a:schemeClr val="bg1"/>
                </a:solidFill>
              </a:rPr>
              <a:t>Where </a:t>
            </a:r>
          </a:p>
          <a:p>
            <a:pPr algn="ctr" eaLnBrk="1" hangingPunct="1">
              <a:spcBef>
                <a:spcPct val="0"/>
              </a:spcBef>
              <a:buFontTx/>
              <a:buNone/>
            </a:pPr>
            <a:r>
              <a:rPr lang="en-US" altLang="en-US" sz="4400" b="1" baseline="0" dirty="0">
                <a:solidFill>
                  <a:schemeClr val="bg1"/>
                </a:solidFill>
              </a:rPr>
              <a:t>is </a:t>
            </a:r>
            <a:br>
              <a:rPr lang="en-US" altLang="en-US" sz="4400" b="1" baseline="0" dirty="0">
                <a:solidFill>
                  <a:schemeClr val="bg1"/>
                </a:solidFill>
              </a:rPr>
            </a:br>
            <a:r>
              <a:rPr lang="en-US" altLang="en-US" sz="4400" b="1" baseline="0" dirty="0">
                <a:solidFill>
                  <a:schemeClr val="bg1"/>
                </a:solidFill>
              </a:rPr>
              <a:t>this?</a:t>
            </a:r>
          </a:p>
        </p:txBody>
      </p:sp>
      <p:sp>
        <p:nvSpPr>
          <p:cNvPr id="76804" name="Rectangle 2">
            <a:extLst>
              <a:ext uri="{FF2B5EF4-FFF2-40B4-BE49-F238E27FC236}">
                <a16:creationId xmlns:a16="http://schemas.microsoft.com/office/drawing/2014/main" id="{0DFE18E0-E278-8BE7-F6A6-DF6EFEB6A20E}"/>
              </a:ext>
            </a:extLst>
          </p:cNvPr>
          <p:cNvSpPr>
            <a:spLocks noGrp="1" noChangeArrowheads="1"/>
          </p:cNvSpPr>
          <p:nvPr>
            <p:ph type="title"/>
          </p:nvPr>
        </p:nvSpPr>
        <p:spPr>
          <a:xfrm>
            <a:off x="685800" y="-76200"/>
            <a:ext cx="7772400" cy="914400"/>
          </a:xfrm>
        </p:spPr>
        <p:txBody>
          <a:bodyPr/>
          <a:lstStyle/>
          <a:p>
            <a:pPr eaLnBrk="1" hangingPunct="1"/>
            <a:r>
              <a:rPr lang="en-US" altLang="en-US" b="1" dirty="0">
                <a:solidFill>
                  <a:schemeClr val="bg1"/>
                </a:solidFill>
                <a:ea typeface="ＭＳ Ｐゴシック" panose="020B0600070205080204" pitchFamily="34" charset="-128"/>
              </a:rPr>
              <a:t>Planetary Surfaces III</a:t>
            </a:r>
          </a:p>
        </p:txBody>
      </p:sp>
      <p:pic>
        <p:nvPicPr>
          <p:cNvPr id="5" name="Picture 4">
            <a:extLst>
              <a:ext uri="{FF2B5EF4-FFF2-40B4-BE49-F238E27FC236}">
                <a16:creationId xmlns:a16="http://schemas.microsoft.com/office/drawing/2014/main" id="{FF7A7A0D-21A9-D8F4-4D7C-14F8DD7EFC1A}"/>
              </a:ext>
            </a:extLst>
          </p:cNvPr>
          <p:cNvPicPr>
            <a:picLocks noChangeAspect="1"/>
          </p:cNvPicPr>
          <p:nvPr/>
        </p:nvPicPr>
        <p:blipFill>
          <a:blip r:embed="rId4"/>
          <a:stretch>
            <a:fillRect/>
          </a:stretch>
        </p:blipFill>
        <p:spPr>
          <a:xfrm>
            <a:off x="304800" y="1066801"/>
            <a:ext cx="6967766" cy="5562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8D3D4BF-5DC0-6BB2-E49E-F43B052D67FF}"/>
            </a:ext>
          </a:extLst>
        </p:cNvPr>
        <p:cNvGrpSpPr/>
        <p:nvPr/>
      </p:nvGrpSpPr>
      <p:grpSpPr>
        <a:xfrm>
          <a:off x="0" y="0"/>
          <a:ext cx="0" cy="0"/>
          <a:chOff x="0" y="0"/>
          <a:chExt cx="0" cy="0"/>
        </a:xfrm>
      </p:grpSpPr>
      <p:sp>
        <p:nvSpPr>
          <p:cNvPr id="76804" name="Rectangle 2">
            <a:extLst>
              <a:ext uri="{FF2B5EF4-FFF2-40B4-BE49-F238E27FC236}">
                <a16:creationId xmlns:a16="http://schemas.microsoft.com/office/drawing/2014/main" id="{697D5F6D-1521-ACC7-8DB4-B00D9C96628C}"/>
              </a:ext>
            </a:extLst>
          </p:cNvPr>
          <p:cNvSpPr>
            <a:spLocks noGrp="1" noChangeArrowheads="1"/>
          </p:cNvSpPr>
          <p:nvPr>
            <p:ph type="title"/>
          </p:nvPr>
        </p:nvSpPr>
        <p:spPr>
          <a:xfrm>
            <a:off x="685800" y="-76200"/>
            <a:ext cx="7772400" cy="914400"/>
          </a:xfrm>
        </p:spPr>
        <p:txBody>
          <a:bodyPr/>
          <a:lstStyle/>
          <a:p>
            <a:pPr eaLnBrk="1" hangingPunct="1"/>
            <a:r>
              <a:rPr lang="en-US" altLang="en-US" b="1">
                <a:solidFill>
                  <a:schemeClr val="bg1"/>
                </a:solidFill>
                <a:ea typeface="ＭＳ Ｐゴシック" panose="020B0600070205080204" pitchFamily="34" charset="-128"/>
              </a:rPr>
              <a:t>Planetary Surfaces III</a:t>
            </a:r>
          </a:p>
        </p:txBody>
      </p:sp>
      <p:pic>
        <p:nvPicPr>
          <p:cNvPr id="3" name="Picture 2" descr="A close up of a planet&#10;&#10;Description automatically generated">
            <a:extLst>
              <a:ext uri="{FF2B5EF4-FFF2-40B4-BE49-F238E27FC236}">
                <a16:creationId xmlns:a16="http://schemas.microsoft.com/office/drawing/2014/main" id="{E8B712A7-B4C9-E52D-62DE-96582D61B315}"/>
              </a:ext>
            </a:extLst>
          </p:cNvPr>
          <p:cNvPicPr>
            <a:picLocks noChangeAspect="1"/>
          </p:cNvPicPr>
          <p:nvPr/>
        </p:nvPicPr>
        <p:blipFill>
          <a:blip r:embed="rId3"/>
          <a:stretch>
            <a:fillRect/>
          </a:stretch>
        </p:blipFill>
        <p:spPr>
          <a:xfrm>
            <a:off x="1524000" y="762000"/>
            <a:ext cx="6096000" cy="6096000"/>
          </a:xfrm>
          <a:prstGeom prst="rect">
            <a:avLst/>
          </a:prstGeom>
        </p:spPr>
      </p:pic>
      <p:sp>
        <p:nvSpPr>
          <p:cNvPr id="76803" name="Rectangle 2">
            <a:extLst>
              <a:ext uri="{FF2B5EF4-FFF2-40B4-BE49-F238E27FC236}">
                <a16:creationId xmlns:a16="http://schemas.microsoft.com/office/drawing/2014/main" id="{B6B55B75-3578-8859-BAB4-152AC7103904}"/>
              </a:ext>
            </a:extLst>
          </p:cNvPr>
          <p:cNvSpPr txBox="1">
            <a:spLocks noChangeArrowheads="1"/>
          </p:cNvSpPr>
          <p:nvPr/>
        </p:nvSpPr>
        <p:spPr bwMode="auto">
          <a:xfrm>
            <a:off x="6781800" y="4800600"/>
            <a:ext cx="22542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Where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is </a:t>
            </a:r>
            <a:br>
              <a:rPr kumimoji="0" lang="en-US" alt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br>
            <a:r>
              <a:rPr kumimoji="0" lang="en-US" alt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this?</a:t>
            </a:r>
          </a:p>
        </p:txBody>
      </p:sp>
    </p:spTree>
    <p:extLst>
      <p:ext uri="{BB962C8B-B14F-4D97-AF65-F5344CB8AC3E}">
        <p14:creationId xmlns:p14="http://schemas.microsoft.com/office/powerpoint/2010/main" val="4211558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700F979A-ADDD-F917-EFB2-7FDDABF3071A}"/>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Research Paper Level 2</a:t>
            </a:r>
            <a:endParaRPr lang="en-US" altLang="en-US" dirty="0">
              <a:ea typeface="ＭＳ Ｐゴシック" panose="020B0600070205080204" pitchFamily="34" charset="-128"/>
            </a:endParaRPr>
          </a:p>
        </p:txBody>
      </p:sp>
      <p:sp>
        <p:nvSpPr>
          <p:cNvPr id="33794" name="Text Box 4">
            <a:extLst>
              <a:ext uri="{FF2B5EF4-FFF2-40B4-BE49-F238E27FC236}">
                <a16:creationId xmlns:a16="http://schemas.microsoft.com/office/drawing/2014/main" id="{1124DCDA-92EE-31D9-BF76-7BE7C9637052}"/>
              </a:ext>
            </a:extLst>
          </p:cNvPr>
          <p:cNvSpPr txBox="1">
            <a:spLocks noChangeArrowheads="1"/>
          </p:cNvSpPr>
          <p:nvPr/>
        </p:nvSpPr>
        <p:spPr bwMode="auto">
          <a:xfrm>
            <a:off x="0" y="827088"/>
            <a:ext cx="91440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due Thursday, 29 OCT </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paper starting to take shape (worth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10 points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hand in printed copy</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ultimate goal is 10 pages of text + 5 pages of Figures and Tables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points: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Abstract		full draft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Introduction		8+ sentences,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major references included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Motivation		YOU</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4/5. Sections 		all have bullets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6/7. Discussion		8+ sentences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 Tables			2+ formatted with columns identified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9. Figures		2+ outlined/sketched, captions given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10. References		10ish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10CC82D7-FA0C-DA06-8FCA-2F66662C12B0}"/>
              </a:ext>
            </a:extLst>
          </p:cNvPr>
          <p:cNvSpPr>
            <a:spLocks noGrp="1" noChangeArrowheads="1"/>
          </p:cNvSpPr>
          <p:nvPr>
            <p:ph type="title"/>
          </p:nvPr>
        </p:nvSpPr>
        <p:spPr>
          <a:xfrm>
            <a:off x="685800" y="0"/>
            <a:ext cx="7772400" cy="838200"/>
          </a:xfrm>
        </p:spPr>
        <p:txBody>
          <a:bodyPr/>
          <a:lstStyle/>
          <a:p>
            <a:r>
              <a:rPr lang="en-US" altLang="en-US" b="1">
                <a:ea typeface="ＭＳ Ｐゴシック" panose="020B0600070205080204" pitchFamily="34" charset="-128"/>
              </a:rPr>
              <a:t>Surfaces via Cratering</a:t>
            </a:r>
          </a:p>
        </p:txBody>
      </p:sp>
      <p:sp>
        <p:nvSpPr>
          <p:cNvPr id="288771" name="Text Box 3">
            <a:extLst>
              <a:ext uri="{FF2B5EF4-FFF2-40B4-BE49-F238E27FC236}">
                <a16:creationId xmlns:a16="http://schemas.microsoft.com/office/drawing/2014/main" id="{85E3C7FB-08EE-CF11-8498-AD11055A1E0B}"/>
              </a:ext>
            </a:extLst>
          </p:cNvPr>
          <p:cNvSpPr txBox="1">
            <a:spLocks noChangeArrowheads="1"/>
          </p:cNvSpPr>
          <p:nvPr/>
        </p:nvSpPr>
        <p:spPr bwMode="auto">
          <a:xfrm>
            <a:off x="152400" y="746125"/>
            <a:ext cx="89154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cratering</a:t>
            </a: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*SMACK*</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five types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microcrater	sub-cm		micrometeorites, dust	airless bodies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simple	few km		small impactors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diameter:depth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5:1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complex	few 100 km	large impactors		central peak</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basin  	1000+ km	giant impactors		concentric rings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palimpsest			mutated old craters (ice flows) / melted impact</a:t>
            </a:r>
          </a:p>
        </p:txBody>
      </p:sp>
      <p:pic>
        <p:nvPicPr>
          <p:cNvPr id="117763" name="Picture 4" descr="Crater3_1280">
            <a:extLst>
              <a:ext uri="{FF2B5EF4-FFF2-40B4-BE49-F238E27FC236}">
                <a16:creationId xmlns:a16="http://schemas.microsoft.com/office/drawing/2014/main" id="{D5EC0A43-3EB2-EE43-D4BC-6E40FE8AB6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467100"/>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4" name="Picture 5" descr="crater2">
            <a:extLst>
              <a:ext uri="{FF2B5EF4-FFF2-40B4-BE49-F238E27FC236}">
                <a16:creationId xmlns:a16="http://schemas.microsoft.com/office/drawing/2014/main" id="{15D4969E-2A39-24F3-E734-A029B2AD26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467100"/>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8771">
                                            <p:txEl>
                                              <p:pRg st="2" end="2"/>
                                            </p:txEl>
                                          </p:spTgt>
                                        </p:tgtEl>
                                        <p:attrNameLst>
                                          <p:attrName>style.visibility</p:attrName>
                                        </p:attrNameLst>
                                      </p:cBhvr>
                                      <p:to>
                                        <p:strVal val="visible"/>
                                      </p:to>
                                    </p:set>
                                    <p:animEffect transition="in" filter="fade">
                                      <p:cBhvr>
                                        <p:cTn id="7" dur="2000"/>
                                        <p:tgtEl>
                                          <p:spTgt spid="28877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88771">
                                            <p:txEl>
                                              <p:pRg st="3" end="3"/>
                                            </p:txEl>
                                          </p:spTgt>
                                        </p:tgtEl>
                                        <p:attrNameLst>
                                          <p:attrName>style.visibility</p:attrName>
                                        </p:attrNameLst>
                                      </p:cBhvr>
                                      <p:to>
                                        <p:strVal val="visible"/>
                                      </p:to>
                                    </p:set>
                                    <p:animEffect transition="in" filter="fade">
                                      <p:cBhvr>
                                        <p:cTn id="12" dur="2000"/>
                                        <p:tgtEl>
                                          <p:spTgt spid="288771">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88771">
                                            <p:txEl>
                                              <p:pRg st="4" end="4"/>
                                            </p:txEl>
                                          </p:spTgt>
                                        </p:tgtEl>
                                        <p:attrNameLst>
                                          <p:attrName>style.visibility</p:attrName>
                                        </p:attrNameLst>
                                      </p:cBhvr>
                                      <p:to>
                                        <p:strVal val="visible"/>
                                      </p:to>
                                    </p:set>
                                    <p:animEffect transition="in" filter="fade">
                                      <p:cBhvr>
                                        <p:cTn id="17" dur="2000"/>
                                        <p:tgtEl>
                                          <p:spTgt spid="28877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88771">
                                            <p:txEl>
                                              <p:pRg st="5" end="5"/>
                                            </p:txEl>
                                          </p:spTgt>
                                        </p:tgtEl>
                                        <p:attrNameLst>
                                          <p:attrName>style.visibility</p:attrName>
                                        </p:attrNameLst>
                                      </p:cBhvr>
                                      <p:to>
                                        <p:strVal val="visible"/>
                                      </p:to>
                                    </p:set>
                                    <p:animEffect transition="in" filter="fade">
                                      <p:cBhvr>
                                        <p:cTn id="22" dur="2000"/>
                                        <p:tgtEl>
                                          <p:spTgt spid="288771">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88771">
                                            <p:txEl>
                                              <p:pRg st="6" end="6"/>
                                            </p:txEl>
                                          </p:spTgt>
                                        </p:tgtEl>
                                        <p:attrNameLst>
                                          <p:attrName>style.visibility</p:attrName>
                                        </p:attrNameLst>
                                      </p:cBhvr>
                                      <p:to>
                                        <p:strVal val="visible"/>
                                      </p:to>
                                    </p:set>
                                    <p:animEffect transition="in" filter="fade">
                                      <p:cBhvr>
                                        <p:cTn id="27" dur="2000"/>
                                        <p:tgtEl>
                                          <p:spTgt spid="288771">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88771">
                                            <p:txEl>
                                              <p:pRg st="7" end="7"/>
                                            </p:txEl>
                                          </p:spTgt>
                                        </p:tgtEl>
                                        <p:attrNameLst>
                                          <p:attrName>style.visibility</p:attrName>
                                        </p:attrNameLst>
                                      </p:cBhvr>
                                      <p:to>
                                        <p:strVal val="visible"/>
                                      </p:to>
                                    </p:set>
                                    <p:animEffect transition="in" filter="fade">
                                      <p:cBhvr>
                                        <p:cTn id="32" dur="2000"/>
                                        <p:tgtEl>
                                          <p:spTgt spid="2887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34B0A2E3-F977-0C65-F180-471557A69134}"/>
              </a:ext>
            </a:extLst>
          </p:cNvPr>
          <p:cNvSpPr>
            <a:spLocks noGrp="1" noChangeArrowheads="1"/>
          </p:cNvSpPr>
          <p:nvPr>
            <p:ph type="title"/>
          </p:nvPr>
        </p:nvSpPr>
        <p:spPr>
          <a:xfrm>
            <a:off x="685800" y="0"/>
            <a:ext cx="7772400" cy="838200"/>
          </a:xfrm>
        </p:spPr>
        <p:txBody>
          <a:bodyPr/>
          <a:lstStyle/>
          <a:p>
            <a:r>
              <a:rPr lang="en-US" altLang="en-US" b="1">
                <a:solidFill>
                  <a:srgbClr val="FFFFFF"/>
                </a:solidFill>
                <a:ea typeface="ＭＳ Ｐゴシック" panose="020B0600070205080204" pitchFamily="34" charset="-128"/>
              </a:rPr>
              <a:t>Surfaces via Cratering</a:t>
            </a:r>
          </a:p>
        </p:txBody>
      </p:sp>
      <p:pic>
        <p:nvPicPr>
          <p:cNvPr id="119811" name="Picture 1" descr="Tycho_LRO.png">
            <a:extLst>
              <a:ext uri="{FF2B5EF4-FFF2-40B4-BE49-F238E27FC236}">
                <a16:creationId xmlns:a16="http://schemas.microsoft.com/office/drawing/2014/main" id="{422A4469-FF1A-8C4F-959B-3301E65D24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762000"/>
            <a:ext cx="31242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16:creationId xmlns:a16="http://schemas.microsoft.com/office/drawing/2014/main" id="{8DC724CC-95C7-6B04-36C0-8971B0DB4B2E}"/>
              </a:ext>
            </a:extLst>
          </p:cNvPr>
          <p:cNvSpPr txBox="1">
            <a:spLocks noChangeArrowheads="1"/>
          </p:cNvSpPr>
          <p:nvPr/>
        </p:nvSpPr>
        <p:spPr bwMode="auto">
          <a:xfrm>
            <a:off x="5638800" y="838200"/>
            <a:ext cx="1981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complex = Tycho</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Moon</a:t>
            </a:r>
          </a:p>
        </p:txBody>
      </p:sp>
      <p:pic>
        <p:nvPicPr>
          <p:cNvPr id="119813" name="Picture 2" descr="M122129845-linne-400x400.png">
            <a:extLst>
              <a:ext uri="{FF2B5EF4-FFF2-40B4-BE49-F238E27FC236}">
                <a16:creationId xmlns:a16="http://schemas.microsoft.com/office/drawing/2014/main" id="{B82C08CD-F38E-00FE-4958-DE1AA6B878C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4400" y="762000"/>
            <a:ext cx="31242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3">
            <a:extLst>
              <a:ext uri="{FF2B5EF4-FFF2-40B4-BE49-F238E27FC236}">
                <a16:creationId xmlns:a16="http://schemas.microsoft.com/office/drawing/2014/main" id="{0D01FB0A-F877-40F2-4F80-E6DBCDFCB22C}"/>
              </a:ext>
            </a:extLst>
          </p:cNvPr>
          <p:cNvSpPr txBox="1">
            <a:spLocks noChangeArrowheads="1"/>
          </p:cNvSpPr>
          <p:nvPr/>
        </p:nvSpPr>
        <p:spPr bwMode="auto">
          <a:xfrm>
            <a:off x="1676400" y="838200"/>
            <a:ext cx="1752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simple = Linne</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Moon</a:t>
            </a:r>
          </a:p>
        </p:txBody>
      </p:sp>
      <p:pic>
        <p:nvPicPr>
          <p:cNvPr id="119815" name="Picture 3" descr="the-moonsschrdinger-basin-according-to-lunar-convention-craters-more-than-186-miles-across-are.jpg">
            <a:extLst>
              <a:ext uri="{FF2B5EF4-FFF2-40B4-BE49-F238E27FC236}">
                <a16:creationId xmlns:a16="http://schemas.microsoft.com/office/drawing/2014/main" id="{4701FE65-CD32-AC5B-8A9D-37E8729DB09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962400"/>
            <a:ext cx="38592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
            <a:extLst>
              <a:ext uri="{FF2B5EF4-FFF2-40B4-BE49-F238E27FC236}">
                <a16:creationId xmlns:a16="http://schemas.microsoft.com/office/drawing/2014/main" id="{DEF60EF7-11D9-28D9-FDD1-478BCC54474D}"/>
              </a:ext>
            </a:extLst>
          </p:cNvPr>
          <p:cNvSpPr txBox="1">
            <a:spLocks noChangeArrowheads="1"/>
          </p:cNvSpPr>
          <p:nvPr/>
        </p:nvSpPr>
        <p:spPr bwMode="auto">
          <a:xfrm>
            <a:off x="1371600" y="3962400"/>
            <a:ext cx="2241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basin = Schrodinger</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Moon</a:t>
            </a:r>
          </a:p>
        </p:txBody>
      </p:sp>
      <p:pic>
        <p:nvPicPr>
          <p:cNvPr id="119817" name="Picture 4" descr="Fig-15-Memphis-Facula-is-a-340-km-diameter-palimpsest-on-Ganymede-The-high-albedo.png">
            <a:extLst>
              <a:ext uri="{FF2B5EF4-FFF2-40B4-BE49-F238E27FC236}">
                <a16:creationId xmlns:a16="http://schemas.microsoft.com/office/drawing/2014/main" id="{CA9A2AF2-97BF-6772-4EC7-63D91B9369B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4005263"/>
            <a:ext cx="2743200"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3">
            <a:extLst>
              <a:ext uri="{FF2B5EF4-FFF2-40B4-BE49-F238E27FC236}">
                <a16:creationId xmlns:a16="http://schemas.microsoft.com/office/drawing/2014/main" id="{8857A86F-0061-D80C-FDBF-8148369BD6C6}"/>
              </a:ext>
            </a:extLst>
          </p:cNvPr>
          <p:cNvSpPr txBox="1">
            <a:spLocks noChangeArrowheads="1"/>
          </p:cNvSpPr>
          <p:nvPr/>
        </p:nvSpPr>
        <p:spPr bwMode="auto">
          <a:xfrm>
            <a:off x="5181600" y="4016375"/>
            <a:ext cx="2895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palimpsest = Memphis </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Facula on Ganymede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8D0BF84D-D90C-CEB4-8671-79D89DBDE48E}"/>
              </a:ext>
            </a:extLst>
          </p:cNvPr>
          <p:cNvSpPr>
            <a:spLocks noGrp="1" noChangeArrowheads="1"/>
          </p:cNvSpPr>
          <p:nvPr>
            <p:ph type="title"/>
          </p:nvPr>
        </p:nvSpPr>
        <p:spPr>
          <a:xfrm>
            <a:off x="685800" y="0"/>
            <a:ext cx="7772400" cy="838200"/>
          </a:xfrm>
        </p:spPr>
        <p:txBody>
          <a:bodyPr/>
          <a:lstStyle/>
          <a:p>
            <a:r>
              <a:rPr lang="en-US" altLang="en-US" b="1">
                <a:ea typeface="ＭＳ Ｐゴシック" panose="020B0600070205080204" pitchFamily="34" charset="-128"/>
              </a:rPr>
              <a:t>Cratering Features</a:t>
            </a:r>
          </a:p>
        </p:txBody>
      </p:sp>
      <p:sp>
        <p:nvSpPr>
          <p:cNvPr id="261123" name="Text Box 3">
            <a:extLst>
              <a:ext uri="{FF2B5EF4-FFF2-40B4-BE49-F238E27FC236}">
                <a16:creationId xmlns:a16="http://schemas.microsoft.com/office/drawing/2014/main" id="{D24D70E3-BF36-9AC1-29D9-0BE572ED861E}"/>
              </a:ext>
            </a:extLst>
          </p:cNvPr>
          <p:cNvSpPr txBox="1">
            <a:spLocks noChangeArrowheads="1"/>
          </p:cNvSpPr>
          <p:nvPr/>
        </p:nvSpPr>
        <p:spPr bwMode="auto">
          <a:xfrm>
            <a:off x="152400" y="1279525"/>
            <a:ext cx="89154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primary crater		initial impact hole</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ejecta blanket		debris field to ~ 1 crater diameter beyond rim</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rocky or sploshy</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secondary craters	rocks ejected from primary impact site</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rays			linear, formed by powdered/resolidified magma</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breccia		high T/P minerals found lining the crater walls</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regolith		produced by micrometeorites</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focused features	“</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weird terrain” on Mercury (not on icy worlds)</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animEffect transition="in" filter="fade">
                                      <p:cBhvr>
                                        <p:cTn id="7" dur="2000"/>
                                        <p:tgtEl>
                                          <p:spTgt spid="261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61123">
                                            <p:txEl>
                                              <p:pRg st="2" end="2"/>
                                            </p:txEl>
                                          </p:spTgt>
                                        </p:tgtEl>
                                        <p:attrNameLst>
                                          <p:attrName>style.visibility</p:attrName>
                                        </p:attrNameLst>
                                      </p:cBhvr>
                                      <p:to>
                                        <p:strVal val="visible"/>
                                      </p:to>
                                    </p:set>
                                    <p:animEffect transition="in" filter="fade">
                                      <p:cBhvr>
                                        <p:cTn id="12" dur="2000"/>
                                        <p:tgtEl>
                                          <p:spTgt spid="26112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61123">
                                            <p:txEl>
                                              <p:pRg st="3" end="3"/>
                                            </p:txEl>
                                          </p:spTgt>
                                        </p:tgtEl>
                                        <p:attrNameLst>
                                          <p:attrName>style.visibility</p:attrName>
                                        </p:attrNameLst>
                                      </p:cBhvr>
                                      <p:to>
                                        <p:strVal val="visible"/>
                                      </p:to>
                                    </p:set>
                                    <p:animEffect transition="in" filter="fade">
                                      <p:cBhvr>
                                        <p:cTn id="15" dur="2000"/>
                                        <p:tgtEl>
                                          <p:spTgt spid="261123">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61123">
                                            <p:txEl>
                                              <p:pRg st="5" end="5"/>
                                            </p:txEl>
                                          </p:spTgt>
                                        </p:tgtEl>
                                        <p:attrNameLst>
                                          <p:attrName>style.visibility</p:attrName>
                                        </p:attrNameLst>
                                      </p:cBhvr>
                                      <p:to>
                                        <p:strVal val="visible"/>
                                      </p:to>
                                    </p:set>
                                    <p:animEffect transition="in" filter="fade">
                                      <p:cBhvr>
                                        <p:cTn id="20" dur="2000"/>
                                        <p:tgtEl>
                                          <p:spTgt spid="261123">
                                            <p:txEl>
                                              <p:pRg st="5" end="5"/>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261123">
                                            <p:txEl>
                                              <p:pRg st="7" end="7"/>
                                            </p:txEl>
                                          </p:spTgt>
                                        </p:tgtEl>
                                        <p:attrNameLst>
                                          <p:attrName>style.visibility</p:attrName>
                                        </p:attrNameLst>
                                      </p:cBhvr>
                                      <p:to>
                                        <p:strVal val="visible"/>
                                      </p:to>
                                    </p:set>
                                    <p:animEffect transition="in" filter="fade">
                                      <p:cBhvr>
                                        <p:cTn id="25" dur="2000"/>
                                        <p:tgtEl>
                                          <p:spTgt spid="261123">
                                            <p:txEl>
                                              <p:pRg st="7" end="7"/>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61123">
                                            <p:txEl>
                                              <p:pRg st="9" end="9"/>
                                            </p:txEl>
                                          </p:spTgt>
                                        </p:tgtEl>
                                        <p:attrNameLst>
                                          <p:attrName>style.visibility</p:attrName>
                                        </p:attrNameLst>
                                      </p:cBhvr>
                                      <p:to>
                                        <p:strVal val="visible"/>
                                      </p:to>
                                    </p:set>
                                    <p:animEffect transition="in" filter="fade">
                                      <p:cBhvr>
                                        <p:cTn id="30" dur="2000"/>
                                        <p:tgtEl>
                                          <p:spTgt spid="261123">
                                            <p:txEl>
                                              <p:pRg st="9" end="9"/>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261123">
                                            <p:txEl>
                                              <p:pRg st="11" end="11"/>
                                            </p:txEl>
                                          </p:spTgt>
                                        </p:tgtEl>
                                        <p:attrNameLst>
                                          <p:attrName>style.visibility</p:attrName>
                                        </p:attrNameLst>
                                      </p:cBhvr>
                                      <p:to>
                                        <p:strVal val="visible"/>
                                      </p:to>
                                    </p:set>
                                    <p:animEffect transition="in" filter="fade">
                                      <p:cBhvr>
                                        <p:cTn id="35" dur="2000"/>
                                        <p:tgtEl>
                                          <p:spTgt spid="261123">
                                            <p:txEl>
                                              <p:pRg st="11" end="11"/>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261123">
                                            <p:txEl>
                                              <p:pRg st="13" end="13"/>
                                            </p:txEl>
                                          </p:spTgt>
                                        </p:tgtEl>
                                        <p:attrNameLst>
                                          <p:attrName>style.visibility</p:attrName>
                                        </p:attrNameLst>
                                      </p:cBhvr>
                                      <p:to>
                                        <p:strVal val="visible"/>
                                      </p:to>
                                    </p:set>
                                    <p:animEffect transition="in" filter="fade">
                                      <p:cBhvr>
                                        <p:cTn id="40" dur="2000"/>
                                        <p:tgtEl>
                                          <p:spTgt spid="26112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3" name="Picture 2" descr="A close up of the moon&#10;&#10;Description automatically generated with medium confidence">
            <a:extLst>
              <a:ext uri="{FF2B5EF4-FFF2-40B4-BE49-F238E27FC236}">
                <a16:creationId xmlns:a16="http://schemas.microsoft.com/office/drawing/2014/main" id="{7688BF39-44D7-44FF-A030-83A1878AE79E}"/>
              </a:ext>
            </a:extLst>
          </p:cNvPr>
          <p:cNvPicPr>
            <a:picLocks noChangeAspect="1"/>
          </p:cNvPicPr>
          <p:nvPr/>
        </p:nvPicPr>
        <p:blipFill>
          <a:blip r:embed="rId3"/>
          <a:stretch>
            <a:fillRect/>
          </a:stretch>
        </p:blipFill>
        <p:spPr>
          <a:xfrm>
            <a:off x="5410200" y="3124200"/>
            <a:ext cx="3529280" cy="3504669"/>
          </a:xfrm>
          <a:prstGeom prst="rect">
            <a:avLst/>
          </a:prstGeom>
        </p:spPr>
      </p:pic>
      <p:pic>
        <p:nvPicPr>
          <p:cNvPr id="7" name="Picture 6" descr="A planet in space&#10;&#10;Description automatically generated with medium confidence">
            <a:extLst>
              <a:ext uri="{FF2B5EF4-FFF2-40B4-BE49-F238E27FC236}">
                <a16:creationId xmlns:a16="http://schemas.microsoft.com/office/drawing/2014/main" id="{C05FE227-44C3-0715-D7F9-DDBAB583C10F}"/>
              </a:ext>
            </a:extLst>
          </p:cNvPr>
          <p:cNvPicPr>
            <a:picLocks noChangeAspect="1"/>
          </p:cNvPicPr>
          <p:nvPr/>
        </p:nvPicPr>
        <p:blipFill>
          <a:blip r:embed="rId4"/>
          <a:stretch>
            <a:fillRect/>
          </a:stretch>
        </p:blipFill>
        <p:spPr>
          <a:xfrm>
            <a:off x="-1371600" y="0"/>
            <a:ext cx="6879584" cy="3869766"/>
          </a:xfrm>
          <a:prstGeom prst="rect">
            <a:avLst/>
          </a:prstGeom>
        </p:spPr>
      </p:pic>
      <p:sp>
        <p:nvSpPr>
          <p:cNvPr id="121857" name="Rectangle 2">
            <a:extLst>
              <a:ext uri="{FF2B5EF4-FFF2-40B4-BE49-F238E27FC236}">
                <a16:creationId xmlns:a16="http://schemas.microsoft.com/office/drawing/2014/main" id="{8D0BF84D-D90C-CEB4-8671-79D89DBDE48E}"/>
              </a:ext>
            </a:extLst>
          </p:cNvPr>
          <p:cNvSpPr>
            <a:spLocks noGrp="1" noChangeArrowheads="1"/>
          </p:cNvSpPr>
          <p:nvPr>
            <p:ph type="title"/>
          </p:nvPr>
        </p:nvSpPr>
        <p:spPr>
          <a:xfrm>
            <a:off x="685800" y="0"/>
            <a:ext cx="7772400" cy="838200"/>
          </a:xfrm>
        </p:spPr>
        <p:txBody>
          <a:bodyPr/>
          <a:lstStyle/>
          <a:p>
            <a:r>
              <a:rPr lang="en-US" altLang="en-US" b="1" dirty="0">
                <a:solidFill>
                  <a:schemeClr val="bg1"/>
                </a:solidFill>
                <a:ea typeface="ＭＳ Ｐゴシック" panose="020B0600070205080204" pitchFamily="34" charset="-128"/>
              </a:rPr>
              <a:t>Mercury</a:t>
            </a:r>
          </a:p>
        </p:txBody>
      </p:sp>
      <p:pic>
        <p:nvPicPr>
          <p:cNvPr id="5" name="Picture 4" descr="Chart, diagram, sunburst chart&#10;&#10;Description automatically generated">
            <a:extLst>
              <a:ext uri="{FF2B5EF4-FFF2-40B4-BE49-F238E27FC236}">
                <a16:creationId xmlns:a16="http://schemas.microsoft.com/office/drawing/2014/main" id="{8A722401-F6B9-51B8-A8E5-8C31EC10598D}"/>
              </a:ext>
            </a:extLst>
          </p:cNvPr>
          <p:cNvPicPr>
            <a:picLocks noChangeAspect="1"/>
          </p:cNvPicPr>
          <p:nvPr/>
        </p:nvPicPr>
        <p:blipFill>
          <a:blip r:embed="rId5"/>
          <a:stretch>
            <a:fillRect/>
          </a:stretch>
        </p:blipFill>
        <p:spPr>
          <a:xfrm>
            <a:off x="2870200" y="2514600"/>
            <a:ext cx="3236078" cy="2103451"/>
          </a:xfrm>
          <a:prstGeom prst="rect">
            <a:avLst/>
          </a:prstGeom>
        </p:spPr>
      </p:pic>
      <p:sp>
        <p:nvSpPr>
          <p:cNvPr id="2" name="Text Box 3">
            <a:extLst>
              <a:ext uri="{FF2B5EF4-FFF2-40B4-BE49-F238E27FC236}">
                <a16:creationId xmlns:a16="http://schemas.microsoft.com/office/drawing/2014/main" id="{F29E591B-D6AE-CF31-41B2-9FB05E290940}"/>
              </a:ext>
            </a:extLst>
          </p:cNvPr>
          <p:cNvSpPr txBox="1">
            <a:spLocks noChangeArrowheads="1"/>
          </p:cNvSpPr>
          <p:nvPr/>
        </p:nvSpPr>
        <p:spPr bwMode="auto">
          <a:xfrm>
            <a:off x="2006600" y="663714"/>
            <a:ext cx="1193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Caloris</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lang="en-US" altLang="en-US" sz="2000" baseline="0" dirty="0">
                <a:solidFill>
                  <a:srgbClr val="FFFFFF"/>
                </a:solidFill>
              </a:rPr>
              <a:t>Basin</a:t>
            </a:r>
            <a:endPar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24789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a:extLst>
            <a:ext uri="{FF2B5EF4-FFF2-40B4-BE49-F238E27FC236}">
              <a16:creationId xmlns:a16="http://schemas.microsoft.com/office/drawing/2014/main" id="{89C6B141-2117-6085-05A2-245404BC385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C1C58A2-B1BA-D5B8-BC88-68D97AEBE945}"/>
              </a:ext>
            </a:extLst>
          </p:cNvPr>
          <p:cNvPicPr>
            <a:picLocks noChangeAspect="1"/>
          </p:cNvPicPr>
          <p:nvPr/>
        </p:nvPicPr>
        <p:blipFill>
          <a:blip r:embed="rId3"/>
          <a:stretch>
            <a:fillRect/>
          </a:stretch>
        </p:blipFill>
        <p:spPr>
          <a:xfrm>
            <a:off x="-1295400" y="739054"/>
            <a:ext cx="9182100" cy="6124389"/>
          </a:xfrm>
          <a:prstGeom prst="rect">
            <a:avLst/>
          </a:prstGeom>
        </p:spPr>
      </p:pic>
      <p:sp>
        <p:nvSpPr>
          <p:cNvPr id="121857" name="Rectangle 2">
            <a:extLst>
              <a:ext uri="{FF2B5EF4-FFF2-40B4-BE49-F238E27FC236}">
                <a16:creationId xmlns:a16="http://schemas.microsoft.com/office/drawing/2014/main" id="{9C96B3C9-22F9-37CD-3566-362FD7640E95}"/>
              </a:ext>
            </a:extLst>
          </p:cNvPr>
          <p:cNvSpPr>
            <a:spLocks noGrp="1" noChangeArrowheads="1"/>
          </p:cNvSpPr>
          <p:nvPr>
            <p:ph type="title"/>
          </p:nvPr>
        </p:nvSpPr>
        <p:spPr>
          <a:xfrm>
            <a:off x="685800" y="0"/>
            <a:ext cx="7772400" cy="838200"/>
          </a:xfrm>
        </p:spPr>
        <p:txBody>
          <a:bodyPr/>
          <a:lstStyle/>
          <a:p>
            <a:r>
              <a:rPr lang="en-US" altLang="en-US" b="1" dirty="0">
                <a:solidFill>
                  <a:schemeClr val="bg1"/>
                </a:solidFill>
                <a:ea typeface="ＭＳ Ｐゴシック" panose="020B0600070205080204" pitchFamily="34" charset="-128"/>
              </a:rPr>
              <a:t>Mercury</a:t>
            </a:r>
          </a:p>
        </p:txBody>
      </p:sp>
      <p:pic>
        <p:nvPicPr>
          <p:cNvPr id="9" name="Picture 8">
            <a:extLst>
              <a:ext uri="{FF2B5EF4-FFF2-40B4-BE49-F238E27FC236}">
                <a16:creationId xmlns:a16="http://schemas.microsoft.com/office/drawing/2014/main" id="{DCE26A91-1566-D215-8308-1DE01C4E0323}"/>
              </a:ext>
            </a:extLst>
          </p:cNvPr>
          <p:cNvPicPr>
            <a:picLocks noChangeAspect="1"/>
          </p:cNvPicPr>
          <p:nvPr/>
        </p:nvPicPr>
        <p:blipFill>
          <a:blip r:embed="rId4"/>
          <a:stretch>
            <a:fillRect/>
          </a:stretch>
        </p:blipFill>
        <p:spPr>
          <a:xfrm>
            <a:off x="6096000" y="685800"/>
            <a:ext cx="2743200" cy="2743200"/>
          </a:xfrm>
          <a:prstGeom prst="rect">
            <a:avLst/>
          </a:prstGeom>
        </p:spPr>
      </p:pic>
      <p:pic>
        <p:nvPicPr>
          <p:cNvPr id="11" name="Picture 10">
            <a:extLst>
              <a:ext uri="{FF2B5EF4-FFF2-40B4-BE49-F238E27FC236}">
                <a16:creationId xmlns:a16="http://schemas.microsoft.com/office/drawing/2014/main" id="{80FFE579-0C7F-25AE-7D67-2A37B4EC9A98}"/>
              </a:ext>
            </a:extLst>
          </p:cNvPr>
          <p:cNvPicPr>
            <a:picLocks noChangeAspect="1"/>
          </p:cNvPicPr>
          <p:nvPr/>
        </p:nvPicPr>
        <p:blipFill>
          <a:blip r:embed="rId5"/>
          <a:stretch>
            <a:fillRect/>
          </a:stretch>
        </p:blipFill>
        <p:spPr>
          <a:xfrm>
            <a:off x="6096000" y="3810000"/>
            <a:ext cx="2743200" cy="2743200"/>
          </a:xfrm>
          <a:prstGeom prst="rect">
            <a:avLst/>
          </a:prstGeom>
        </p:spPr>
      </p:pic>
      <p:sp>
        <p:nvSpPr>
          <p:cNvPr id="12" name="Text Box 3">
            <a:extLst>
              <a:ext uri="{FF2B5EF4-FFF2-40B4-BE49-F238E27FC236}">
                <a16:creationId xmlns:a16="http://schemas.microsoft.com/office/drawing/2014/main" id="{9320962A-18D9-CA6F-6133-1A2E683941B6}"/>
              </a:ext>
            </a:extLst>
          </p:cNvPr>
          <p:cNvSpPr txBox="1">
            <a:spLocks noChangeArrowheads="1"/>
          </p:cNvSpPr>
          <p:nvPr/>
        </p:nvSpPr>
        <p:spPr bwMode="auto">
          <a:xfrm>
            <a:off x="88900" y="1050000"/>
            <a:ext cx="1193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lang="en-US" altLang="en-US" sz="2000" baseline="0" dirty="0">
                <a:solidFill>
                  <a:srgbClr val="FFFFFF"/>
                </a:solidFill>
              </a:rPr>
              <a:t>s</a:t>
            </a:r>
            <a:r>
              <a:rPr kumimoji="0" lang="en-US" altLang="en-US" sz="2000" b="0" i="0" u="none" strike="noStrike" kern="1200" cap="none" spc="0" normalizeH="0" baseline="0" noProof="0" dirty="0" err="1">
                <a:ln>
                  <a:noFill/>
                </a:ln>
                <a:solidFill>
                  <a:srgbClr val="FFFFFF"/>
                </a:solidFill>
                <a:effectLst/>
                <a:uLnTx/>
                <a:uFillTx/>
                <a:latin typeface="Times New Roman" panose="02020603050405020304" pitchFamily="18" charset="0"/>
                <a:ea typeface="ＭＳ Ｐゴシック" panose="020B0600070205080204" pitchFamily="34" charset="-128"/>
                <a:cs typeface="+mn-cs"/>
              </a:rPr>
              <a:t>hrunk</a:t>
            </a:r>
            <a:r>
              <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 </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by ~1%</a:t>
            </a:r>
          </a:p>
        </p:txBody>
      </p:sp>
    </p:spTree>
    <p:extLst>
      <p:ext uri="{BB962C8B-B14F-4D97-AF65-F5344CB8AC3E}">
        <p14:creationId xmlns:p14="http://schemas.microsoft.com/office/powerpoint/2010/main" val="23010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8D0BF84D-D90C-CEB4-8671-79D89DBDE48E}"/>
              </a:ext>
            </a:extLst>
          </p:cNvPr>
          <p:cNvSpPr>
            <a:spLocks noGrp="1" noChangeArrowheads="1"/>
          </p:cNvSpPr>
          <p:nvPr>
            <p:ph type="title"/>
          </p:nvPr>
        </p:nvSpPr>
        <p:spPr>
          <a:xfrm>
            <a:off x="685800" y="0"/>
            <a:ext cx="7772400" cy="838200"/>
          </a:xfrm>
        </p:spPr>
        <p:txBody>
          <a:bodyPr/>
          <a:lstStyle/>
          <a:p>
            <a:r>
              <a:rPr lang="en-US" altLang="en-US" b="1" dirty="0">
                <a:solidFill>
                  <a:schemeClr val="bg1"/>
                </a:solidFill>
                <a:ea typeface="ＭＳ Ｐゴシック" panose="020B0600070205080204" pitchFamily="34" charset="-128"/>
              </a:rPr>
              <a:t>Mercury</a:t>
            </a:r>
          </a:p>
        </p:txBody>
      </p:sp>
      <p:pic>
        <p:nvPicPr>
          <p:cNvPr id="4" name="Picture 3" descr="A picture containing text, outdoor, nature, crater&#10;&#10;Description automatically generated">
            <a:extLst>
              <a:ext uri="{FF2B5EF4-FFF2-40B4-BE49-F238E27FC236}">
                <a16:creationId xmlns:a16="http://schemas.microsoft.com/office/drawing/2014/main" id="{3050D1CB-BA7C-3523-3211-D392FB582179}"/>
              </a:ext>
            </a:extLst>
          </p:cNvPr>
          <p:cNvPicPr>
            <a:picLocks noChangeAspect="1"/>
          </p:cNvPicPr>
          <p:nvPr/>
        </p:nvPicPr>
        <p:blipFill>
          <a:blip r:embed="rId3"/>
          <a:stretch>
            <a:fillRect/>
          </a:stretch>
        </p:blipFill>
        <p:spPr>
          <a:xfrm>
            <a:off x="641350" y="1104900"/>
            <a:ext cx="7772400" cy="4595635"/>
          </a:xfrm>
          <a:prstGeom prst="rect">
            <a:avLst/>
          </a:prstGeom>
        </p:spPr>
      </p:pic>
      <p:pic>
        <p:nvPicPr>
          <p:cNvPr id="8" name="Picture 7" descr="A picture containing text, outdoor, nature, crater&#10;&#10;Description automatically generated">
            <a:extLst>
              <a:ext uri="{FF2B5EF4-FFF2-40B4-BE49-F238E27FC236}">
                <a16:creationId xmlns:a16="http://schemas.microsoft.com/office/drawing/2014/main" id="{483F1D57-C724-EB9B-BFB3-8BD85E1B26E5}"/>
              </a:ext>
            </a:extLst>
          </p:cNvPr>
          <p:cNvPicPr>
            <a:picLocks noChangeAspect="1"/>
          </p:cNvPicPr>
          <p:nvPr/>
        </p:nvPicPr>
        <p:blipFill>
          <a:blip r:embed="rId3"/>
          <a:stretch>
            <a:fillRect/>
          </a:stretch>
        </p:blipFill>
        <p:spPr>
          <a:xfrm>
            <a:off x="641350" y="1104900"/>
            <a:ext cx="7772400" cy="4595635"/>
          </a:xfrm>
          <a:prstGeom prst="rect">
            <a:avLst/>
          </a:prstGeom>
        </p:spPr>
      </p:pic>
      <p:pic>
        <p:nvPicPr>
          <p:cNvPr id="10" name="Picture 9" descr="A picture containing text, outdoor, nature, crater&#10;&#10;Description automatically generated">
            <a:extLst>
              <a:ext uri="{FF2B5EF4-FFF2-40B4-BE49-F238E27FC236}">
                <a16:creationId xmlns:a16="http://schemas.microsoft.com/office/drawing/2014/main" id="{CE016E4E-C2E4-B3C3-9BAE-9061FC199988}"/>
              </a:ext>
            </a:extLst>
          </p:cNvPr>
          <p:cNvPicPr>
            <a:picLocks noChangeAspect="1"/>
          </p:cNvPicPr>
          <p:nvPr/>
        </p:nvPicPr>
        <p:blipFill>
          <a:blip r:embed="rId3"/>
          <a:stretch>
            <a:fillRect/>
          </a:stretch>
        </p:blipFill>
        <p:spPr>
          <a:xfrm>
            <a:off x="641350" y="1104900"/>
            <a:ext cx="7772400" cy="4595635"/>
          </a:xfrm>
          <a:prstGeom prst="rect">
            <a:avLst/>
          </a:prstGeom>
        </p:spPr>
      </p:pic>
    </p:spTree>
    <p:extLst>
      <p:ext uri="{BB962C8B-B14F-4D97-AF65-F5344CB8AC3E}">
        <p14:creationId xmlns:p14="http://schemas.microsoft.com/office/powerpoint/2010/main" val="4286550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6D018DD3-CF44-C7AF-F80F-8C42EF03D6EE}"/>
              </a:ext>
            </a:extLst>
          </p:cNvPr>
          <p:cNvSpPr>
            <a:spLocks noGrp="1" noChangeArrowheads="1"/>
          </p:cNvSpPr>
          <p:nvPr>
            <p:ph type="title"/>
          </p:nvPr>
        </p:nvSpPr>
        <p:spPr>
          <a:xfrm>
            <a:off x="685800" y="0"/>
            <a:ext cx="7772400" cy="838200"/>
          </a:xfrm>
        </p:spPr>
        <p:txBody>
          <a:bodyPr/>
          <a:lstStyle/>
          <a:p>
            <a:r>
              <a:rPr lang="en-US" altLang="en-US" b="1">
                <a:ea typeface="ＭＳ Ｐゴシック" panose="020B0600070205080204" pitchFamily="34" charset="-128"/>
              </a:rPr>
              <a:t>Chicxulub</a:t>
            </a:r>
          </a:p>
        </p:txBody>
      </p:sp>
      <p:sp>
        <p:nvSpPr>
          <p:cNvPr id="290819" name="Text Box 3">
            <a:extLst>
              <a:ext uri="{FF2B5EF4-FFF2-40B4-BE49-F238E27FC236}">
                <a16:creationId xmlns:a16="http://schemas.microsoft.com/office/drawing/2014/main" id="{56FAE698-45D1-797C-5888-3F5AF8333EF3}"/>
              </a:ext>
            </a:extLst>
          </p:cNvPr>
          <p:cNvSpPr txBox="1">
            <a:spLocks noChangeArrowheads="1"/>
          </p:cNvSpPr>
          <p:nvPr/>
        </p:nvSpPr>
        <p:spPr bwMode="auto">
          <a:xfrm>
            <a:off x="0" y="746125"/>
            <a:ext cx="8915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66 million years ago…</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crater on Yucatan Peninsula … 80/130/195 km in diameter for various rings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endPar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p:txBody>
      </p:sp>
      <p:pic>
        <p:nvPicPr>
          <p:cNvPr id="123907" name="Picture 4" descr="Chicxulub">
            <a:extLst>
              <a:ext uri="{FF2B5EF4-FFF2-40B4-BE49-F238E27FC236}">
                <a16:creationId xmlns:a16="http://schemas.microsoft.com/office/drawing/2014/main" id="{51376A56-C41D-3C5C-76F4-DD5A0907E7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868488"/>
            <a:ext cx="5715000" cy="491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90819">
                                            <p:txEl>
                                              <p:pRg st="0" end="0"/>
                                            </p:txEl>
                                          </p:spTgt>
                                        </p:tgtEl>
                                        <p:attrNameLst>
                                          <p:attrName>style.visibility</p:attrName>
                                        </p:attrNameLst>
                                      </p:cBhvr>
                                      <p:to>
                                        <p:strVal val="visible"/>
                                      </p:to>
                                    </p:set>
                                    <p:animEffect transition="in" filter="fade">
                                      <p:cBhvr>
                                        <p:cTn id="7" dur="2000"/>
                                        <p:tgtEl>
                                          <p:spTgt spid="290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90819">
                                            <p:txEl>
                                              <p:pRg st="2" end="2"/>
                                            </p:txEl>
                                          </p:spTgt>
                                        </p:tgtEl>
                                        <p:attrNameLst>
                                          <p:attrName>style.visibility</p:attrName>
                                        </p:attrNameLst>
                                      </p:cBhvr>
                                      <p:to>
                                        <p:strVal val="visible"/>
                                      </p:to>
                                    </p:set>
                                    <p:animEffect transition="in" filter="fade">
                                      <p:cBhvr>
                                        <p:cTn id="12" dur="2000"/>
                                        <p:tgtEl>
                                          <p:spTgt spid="2908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E67ECCBD-242E-5A5A-F993-15FB5DDDC782}"/>
              </a:ext>
            </a:extLst>
          </p:cNvPr>
          <p:cNvSpPr>
            <a:spLocks noGrp="1" noChangeArrowheads="1"/>
          </p:cNvSpPr>
          <p:nvPr>
            <p:ph type="title"/>
          </p:nvPr>
        </p:nvSpPr>
        <p:spPr>
          <a:xfrm>
            <a:off x="685800" y="0"/>
            <a:ext cx="7772400" cy="838200"/>
          </a:xfrm>
        </p:spPr>
        <p:txBody>
          <a:bodyPr/>
          <a:lstStyle/>
          <a:p>
            <a:r>
              <a:rPr lang="en-US" altLang="en-US" b="1">
                <a:ea typeface="ＭＳ Ｐゴシック" panose="020B0600070205080204" pitchFamily="34" charset="-128"/>
              </a:rPr>
              <a:t>Chicxulub</a:t>
            </a:r>
          </a:p>
        </p:txBody>
      </p:sp>
      <p:sp>
        <p:nvSpPr>
          <p:cNvPr id="292867" name="Text Box 3">
            <a:extLst>
              <a:ext uri="{FF2B5EF4-FFF2-40B4-BE49-F238E27FC236}">
                <a16:creationId xmlns:a16="http://schemas.microsoft.com/office/drawing/2014/main" id="{D424EC5D-423D-A4DF-816F-42102ACC5B74}"/>
              </a:ext>
            </a:extLst>
          </p:cNvPr>
          <p:cNvSpPr txBox="1">
            <a:spLocks noChangeArrowheads="1"/>
          </p:cNvSpPr>
          <p:nvPr/>
        </p:nvSpPr>
        <p:spPr bwMode="auto">
          <a:xfrm>
            <a:off x="0" y="746125"/>
            <a:ext cx="8915400" cy="606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65 million years ago…</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crater on Yucatan Peninsula … 80/130/195 km in diameter for various rings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Cretaceous-Tertiary boundary (a.k.a. KT boundary)</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10-100X normal iridium in sediments worldwide</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confirmed by gravity anomaly measurements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impactor was 10 km in size</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100 X energy of SL9 single impact … 10</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H bombs</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scenario includes double shock wave (into Earth, back into impactor)</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double fireball of (1) vaporized rock, then (2) CO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released from limestone</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so many ways to die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 within a few thousand km, ignited plants and animals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HNO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(nitric acid) and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(sulfuric acid) formed and rained down</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tsunami spreads to wipe out coastal areas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 dust in atmosphere doesn’</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 help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 roughly 50% of species die</a:t>
            </a:r>
          </a:p>
        </p:txBody>
      </p:sp>
      <p:pic>
        <p:nvPicPr>
          <p:cNvPr id="3" name="Picture 2" descr="A picture containing sitting, background, view, close&#10;&#10;Description automatically generated">
            <a:extLst>
              <a:ext uri="{FF2B5EF4-FFF2-40B4-BE49-F238E27FC236}">
                <a16:creationId xmlns:a16="http://schemas.microsoft.com/office/drawing/2014/main" id="{261C08A7-FC81-EC8A-98EF-452D67FDB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905000"/>
            <a:ext cx="29003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92867">
                                            <p:txEl>
                                              <p:pRg st="3" end="3"/>
                                            </p:txEl>
                                          </p:spTgt>
                                        </p:tgtEl>
                                        <p:attrNameLst>
                                          <p:attrName>style.visibility</p:attrName>
                                        </p:attrNameLst>
                                      </p:cBhvr>
                                      <p:to>
                                        <p:strVal val="visible"/>
                                      </p:to>
                                    </p:set>
                                    <p:animEffect transition="in" filter="fade">
                                      <p:cBhvr>
                                        <p:cTn id="7" dur="2000"/>
                                        <p:tgtEl>
                                          <p:spTgt spid="292867">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92867">
                                            <p:txEl>
                                              <p:pRg st="4" end="4"/>
                                            </p:txEl>
                                          </p:spTgt>
                                        </p:tgtEl>
                                        <p:attrNameLst>
                                          <p:attrName>style.visibility</p:attrName>
                                        </p:attrNameLst>
                                      </p:cBhvr>
                                      <p:to>
                                        <p:strVal val="visible"/>
                                      </p:to>
                                    </p:set>
                                    <p:animEffect transition="in" filter="fade">
                                      <p:cBhvr>
                                        <p:cTn id="12" dur="2000"/>
                                        <p:tgtEl>
                                          <p:spTgt spid="292867">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92867">
                                            <p:txEl>
                                              <p:pRg st="6" end="6"/>
                                            </p:txEl>
                                          </p:spTgt>
                                        </p:tgtEl>
                                        <p:attrNameLst>
                                          <p:attrName>style.visibility</p:attrName>
                                        </p:attrNameLst>
                                      </p:cBhvr>
                                      <p:to>
                                        <p:strVal val="visible"/>
                                      </p:to>
                                    </p:set>
                                    <p:animEffect transition="in" filter="fade">
                                      <p:cBhvr>
                                        <p:cTn id="17" dur="2000"/>
                                        <p:tgtEl>
                                          <p:spTgt spid="292867">
                                            <p:txEl>
                                              <p:pRg st="6" end="6"/>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92867">
                                            <p:txEl>
                                              <p:pRg st="7" end="7"/>
                                            </p:txEl>
                                          </p:spTgt>
                                        </p:tgtEl>
                                        <p:attrNameLst>
                                          <p:attrName>style.visibility</p:attrName>
                                        </p:attrNameLst>
                                      </p:cBhvr>
                                      <p:to>
                                        <p:strVal val="visible"/>
                                      </p:to>
                                    </p:set>
                                    <p:animEffect transition="in" filter="fade">
                                      <p:cBhvr>
                                        <p:cTn id="22" dur="2000"/>
                                        <p:tgtEl>
                                          <p:spTgt spid="292867">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92867">
                                            <p:txEl>
                                              <p:pRg st="8" end="8"/>
                                            </p:txEl>
                                          </p:spTgt>
                                        </p:tgtEl>
                                        <p:attrNameLst>
                                          <p:attrName>style.visibility</p:attrName>
                                        </p:attrNameLst>
                                      </p:cBhvr>
                                      <p:to>
                                        <p:strVal val="visible"/>
                                      </p:to>
                                    </p:set>
                                    <p:animEffect transition="in" filter="fade">
                                      <p:cBhvr>
                                        <p:cTn id="27" dur="2000"/>
                                        <p:tgtEl>
                                          <p:spTgt spid="292867">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000"/>
                                        <p:tgtEl>
                                          <p:spTgt spid="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292867">
                                            <p:txEl>
                                              <p:pRg st="10" end="10"/>
                                            </p:txEl>
                                          </p:spTgt>
                                        </p:tgtEl>
                                        <p:attrNameLst>
                                          <p:attrName>style.visibility</p:attrName>
                                        </p:attrNameLst>
                                      </p:cBhvr>
                                      <p:to>
                                        <p:strVal val="visible"/>
                                      </p:to>
                                    </p:set>
                                    <p:animEffect transition="in" filter="fade">
                                      <p:cBhvr>
                                        <p:cTn id="35" dur="2000"/>
                                        <p:tgtEl>
                                          <p:spTgt spid="292867">
                                            <p:txEl>
                                              <p:pRg st="10" end="1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292867">
                                            <p:txEl>
                                              <p:pRg st="11" end="11"/>
                                            </p:txEl>
                                          </p:spTgt>
                                        </p:tgtEl>
                                        <p:attrNameLst>
                                          <p:attrName>style.visibility</p:attrName>
                                        </p:attrNameLst>
                                      </p:cBhvr>
                                      <p:to>
                                        <p:strVal val="visible"/>
                                      </p:to>
                                    </p:set>
                                    <p:animEffect transition="in" filter="fade">
                                      <p:cBhvr>
                                        <p:cTn id="40" dur="2000"/>
                                        <p:tgtEl>
                                          <p:spTgt spid="292867">
                                            <p:txEl>
                                              <p:pRg st="11" end="11"/>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292867">
                                            <p:txEl>
                                              <p:pRg st="13" end="13"/>
                                            </p:txEl>
                                          </p:spTgt>
                                        </p:tgtEl>
                                        <p:attrNameLst>
                                          <p:attrName>style.visibility</p:attrName>
                                        </p:attrNameLst>
                                      </p:cBhvr>
                                      <p:to>
                                        <p:strVal val="visible"/>
                                      </p:to>
                                    </p:set>
                                    <p:animEffect transition="in" filter="fade">
                                      <p:cBhvr>
                                        <p:cTn id="45" dur="2000"/>
                                        <p:tgtEl>
                                          <p:spTgt spid="292867">
                                            <p:txEl>
                                              <p:pRg st="13" end="13"/>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nodeType="clickEffect">
                                  <p:stCondLst>
                                    <p:cond delay="0"/>
                                  </p:stCondLst>
                                  <p:childTnLst>
                                    <p:set>
                                      <p:cBhvr>
                                        <p:cTn id="49" dur="1" fill="hold">
                                          <p:stCondLst>
                                            <p:cond delay="0"/>
                                          </p:stCondLst>
                                        </p:cTn>
                                        <p:tgtEl>
                                          <p:spTgt spid="292867">
                                            <p:txEl>
                                              <p:pRg st="14" end="14"/>
                                            </p:txEl>
                                          </p:spTgt>
                                        </p:tgtEl>
                                        <p:attrNameLst>
                                          <p:attrName>style.visibility</p:attrName>
                                        </p:attrNameLst>
                                      </p:cBhvr>
                                      <p:to>
                                        <p:strVal val="visible"/>
                                      </p:to>
                                    </p:set>
                                    <p:animEffect transition="in" filter="fade">
                                      <p:cBhvr>
                                        <p:cTn id="50" dur="2000"/>
                                        <p:tgtEl>
                                          <p:spTgt spid="292867">
                                            <p:txEl>
                                              <p:pRg st="14" end="14"/>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ntr" presetSubtype="0" fill="hold" nodeType="clickEffect">
                                  <p:stCondLst>
                                    <p:cond delay="0"/>
                                  </p:stCondLst>
                                  <p:childTnLst>
                                    <p:set>
                                      <p:cBhvr>
                                        <p:cTn id="54" dur="1" fill="hold">
                                          <p:stCondLst>
                                            <p:cond delay="0"/>
                                          </p:stCondLst>
                                        </p:cTn>
                                        <p:tgtEl>
                                          <p:spTgt spid="292867">
                                            <p:txEl>
                                              <p:pRg st="15" end="15"/>
                                            </p:txEl>
                                          </p:spTgt>
                                        </p:tgtEl>
                                        <p:attrNameLst>
                                          <p:attrName>style.visibility</p:attrName>
                                        </p:attrNameLst>
                                      </p:cBhvr>
                                      <p:to>
                                        <p:strVal val="visible"/>
                                      </p:to>
                                    </p:set>
                                    <p:animEffect transition="in" filter="fade">
                                      <p:cBhvr>
                                        <p:cTn id="55" dur="2000"/>
                                        <p:tgtEl>
                                          <p:spTgt spid="292867">
                                            <p:txEl>
                                              <p:pRg st="15" end="15"/>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ntr" presetSubtype="0" fill="hold" nodeType="clickEffect">
                                  <p:stCondLst>
                                    <p:cond delay="0"/>
                                  </p:stCondLst>
                                  <p:childTnLst>
                                    <p:set>
                                      <p:cBhvr>
                                        <p:cTn id="59" dur="1" fill="hold">
                                          <p:stCondLst>
                                            <p:cond delay="0"/>
                                          </p:stCondLst>
                                        </p:cTn>
                                        <p:tgtEl>
                                          <p:spTgt spid="292867">
                                            <p:txEl>
                                              <p:pRg st="16" end="16"/>
                                            </p:txEl>
                                          </p:spTgt>
                                        </p:tgtEl>
                                        <p:attrNameLst>
                                          <p:attrName>style.visibility</p:attrName>
                                        </p:attrNameLst>
                                      </p:cBhvr>
                                      <p:to>
                                        <p:strVal val="visible"/>
                                      </p:to>
                                    </p:set>
                                    <p:animEffect transition="in" filter="fade">
                                      <p:cBhvr>
                                        <p:cTn id="60" dur="2000"/>
                                        <p:tgtEl>
                                          <p:spTgt spid="292867">
                                            <p:txEl>
                                              <p:pRg st="16" end="16"/>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10" presetClass="entr" presetSubtype="0" fill="hold" nodeType="clickEffect">
                                  <p:stCondLst>
                                    <p:cond delay="0"/>
                                  </p:stCondLst>
                                  <p:childTnLst>
                                    <p:set>
                                      <p:cBhvr>
                                        <p:cTn id="64" dur="1" fill="hold">
                                          <p:stCondLst>
                                            <p:cond delay="0"/>
                                          </p:stCondLst>
                                        </p:cTn>
                                        <p:tgtEl>
                                          <p:spTgt spid="292867">
                                            <p:txEl>
                                              <p:pRg st="17" end="17"/>
                                            </p:txEl>
                                          </p:spTgt>
                                        </p:tgtEl>
                                        <p:attrNameLst>
                                          <p:attrName>style.visibility</p:attrName>
                                        </p:attrNameLst>
                                      </p:cBhvr>
                                      <p:to>
                                        <p:strVal val="visible"/>
                                      </p:to>
                                    </p:set>
                                    <p:animEffect transition="in" filter="fade">
                                      <p:cBhvr>
                                        <p:cTn id="65" dur="2000"/>
                                        <p:tgtEl>
                                          <p:spTgt spid="292867">
                                            <p:txEl>
                                              <p:pRg st="17" end="17"/>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0" presetClass="entr" presetSubtype="0" fill="hold" nodeType="clickEffect">
                                  <p:stCondLst>
                                    <p:cond delay="0"/>
                                  </p:stCondLst>
                                  <p:childTnLst>
                                    <p:set>
                                      <p:cBhvr>
                                        <p:cTn id="69" dur="1" fill="hold">
                                          <p:stCondLst>
                                            <p:cond delay="0"/>
                                          </p:stCondLst>
                                        </p:cTn>
                                        <p:tgtEl>
                                          <p:spTgt spid="292867">
                                            <p:txEl>
                                              <p:pRg st="18" end="18"/>
                                            </p:txEl>
                                          </p:spTgt>
                                        </p:tgtEl>
                                        <p:attrNameLst>
                                          <p:attrName>style.visibility</p:attrName>
                                        </p:attrNameLst>
                                      </p:cBhvr>
                                      <p:to>
                                        <p:strVal val="visible"/>
                                      </p:to>
                                    </p:set>
                                    <p:animEffect transition="in" filter="fade">
                                      <p:cBhvr>
                                        <p:cTn id="70" dur="2000"/>
                                        <p:tgtEl>
                                          <p:spTgt spid="292867">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BB48422B-4820-550D-149D-F9CBFA3BA87D}"/>
              </a:ext>
            </a:extLst>
          </p:cNvPr>
          <p:cNvSpPr>
            <a:spLocks noGrp="1" noChangeArrowheads="1"/>
          </p:cNvSpPr>
          <p:nvPr>
            <p:ph type="title"/>
          </p:nvPr>
        </p:nvSpPr>
        <p:spPr>
          <a:xfrm>
            <a:off x="685800" y="0"/>
            <a:ext cx="7772400" cy="838200"/>
          </a:xfrm>
        </p:spPr>
        <p:txBody>
          <a:bodyPr/>
          <a:lstStyle/>
          <a:p>
            <a:r>
              <a:rPr lang="en-US" altLang="en-US" b="1">
                <a:ea typeface="ＭＳ Ｐゴシック" panose="020B0600070205080204" pitchFamily="34" charset="-128"/>
              </a:rPr>
              <a:t>Cratering Impacts</a:t>
            </a:r>
          </a:p>
        </p:txBody>
      </p:sp>
      <p:pic>
        <p:nvPicPr>
          <p:cNvPr id="89090" name="Picture 1" descr="impact.table.jpg">
            <a:extLst>
              <a:ext uri="{FF2B5EF4-FFF2-40B4-BE49-F238E27FC236}">
                <a16:creationId xmlns:a16="http://schemas.microsoft.com/office/drawing/2014/main" id="{7ACA7361-D697-4960-7BAB-D4F0110A8A07}"/>
              </a:ext>
            </a:extLst>
          </p:cNvPr>
          <p:cNvPicPr>
            <a:picLocks noChangeAspect="1"/>
          </p:cNvPicPr>
          <p:nvPr/>
        </p:nvPicPr>
        <p:blipFill>
          <a:blip r:embed="rId3"/>
          <a:srcRect/>
          <a:stretch>
            <a:fillRect/>
          </a:stretch>
        </p:blipFill>
        <p:spPr bwMode="auto">
          <a:xfrm>
            <a:off x="1562100" y="838200"/>
            <a:ext cx="6210300" cy="5978525"/>
          </a:xfrm>
          <a:prstGeom prst="rect">
            <a:avLst/>
          </a:prstGeom>
          <a:noFill/>
          <a:ln>
            <a:noFill/>
          </a:ln>
          <a:scene3d>
            <a:camera prst="orthographicFront">
              <a:rot lat="0" lon="0" rev="0"/>
            </a:camera>
            <a:lightRig rig="threePt" dir="t"/>
          </a:scene3d>
        </p:spPr>
      </p:pic>
      <p:sp>
        <p:nvSpPr>
          <p:cNvPr id="2" name="Frame 1">
            <a:extLst>
              <a:ext uri="{FF2B5EF4-FFF2-40B4-BE49-F238E27FC236}">
                <a16:creationId xmlns:a16="http://schemas.microsoft.com/office/drawing/2014/main" id="{E6B788CF-4F00-E1FE-A150-172CBCB878A2}"/>
              </a:ext>
            </a:extLst>
          </p:cNvPr>
          <p:cNvSpPr/>
          <p:nvPr/>
        </p:nvSpPr>
        <p:spPr bwMode="auto">
          <a:xfrm>
            <a:off x="1447800" y="1066800"/>
            <a:ext cx="1042988" cy="5334000"/>
          </a:xfrm>
          <a:prstGeom prst="frame">
            <a:avLst>
              <a:gd name="adj1" fmla="val 7489"/>
            </a:avLst>
          </a:prstGeom>
          <a:solidFill>
            <a:srgbClr val="FF0000"/>
          </a:solidFill>
          <a:ln w="3175" cap="flat" cmpd="sng" algn="ctr">
            <a:solidFill>
              <a:srgbClr val="FF0000"/>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25000" noProof="0" dirty="0">
              <a:ln>
                <a:noFill/>
              </a:ln>
              <a:solidFill>
                <a:srgbClr val="000000"/>
              </a:solidFill>
              <a:effectLst/>
              <a:uLnTx/>
              <a:uFillTx/>
              <a:latin typeface="Times New Roman"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9210416-2C8F-E3E1-7B38-52B4C4989689}"/>
            </a:ext>
          </a:extLst>
        </p:cNvPr>
        <p:cNvGrpSpPr/>
        <p:nvPr/>
      </p:nvGrpSpPr>
      <p:grpSpPr>
        <a:xfrm>
          <a:off x="0" y="0"/>
          <a:ext cx="0" cy="0"/>
          <a:chOff x="0" y="0"/>
          <a:chExt cx="0" cy="0"/>
        </a:xfrm>
      </p:grpSpPr>
      <p:sp>
        <p:nvSpPr>
          <p:cNvPr id="142338" name="Rectangle 2">
            <a:extLst>
              <a:ext uri="{FF2B5EF4-FFF2-40B4-BE49-F238E27FC236}">
                <a16:creationId xmlns:a16="http://schemas.microsoft.com/office/drawing/2014/main" id="{96C2D3A0-4BC8-0FB6-DAB5-5B9EB622CB88}"/>
              </a:ext>
            </a:extLst>
          </p:cNvPr>
          <p:cNvSpPr>
            <a:spLocks noGrp="1" noChangeArrowheads="1"/>
          </p:cNvSpPr>
          <p:nvPr>
            <p:ph type="title"/>
          </p:nvPr>
        </p:nvSpPr>
        <p:spPr>
          <a:xfrm>
            <a:off x="0" y="228600"/>
            <a:ext cx="9144000" cy="914400"/>
          </a:xfrm>
        </p:spPr>
        <p:txBody>
          <a:bodyPr/>
          <a:lstStyle/>
          <a:p>
            <a:pPr eaLnBrk="1" hangingPunct="1"/>
            <a:r>
              <a:rPr lang="en-US" altLang="en-US" b="1" dirty="0">
                <a:solidFill>
                  <a:srgbClr val="00B050"/>
                </a:solidFill>
                <a:ea typeface="ＭＳ Ｐゴシック" panose="020B0600070205080204" pitchFamily="34" charset="-128"/>
              </a:rPr>
              <a:t>SSE!             SSE!             SSE!</a:t>
            </a:r>
            <a:endParaRPr lang="en-US" altLang="en-US" dirty="0">
              <a:solidFill>
                <a:srgbClr val="00B050"/>
              </a:solidFill>
              <a:ea typeface="ＭＳ Ｐゴシック" panose="020B0600070205080204" pitchFamily="34" charset="-128"/>
            </a:endParaRPr>
          </a:p>
        </p:txBody>
      </p:sp>
      <p:pic>
        <p:nvPicPr>
          <p:cNvPr id="142339" name="Picture 1" descr="PIA01656_hires.jpg">
            <a:extLst>
              <a:ext uri="{FF2B5EF4-FFF2-40B4-BE49-F238E27FC236}">
                <a16:creationId xmlns:a16="http://schemas.microsoft.com/office/drawing/2014/main" id="{6A5D0EAB-3B9F-C655-2C4E-1CB1E0D352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90650"/>
            <a:ext cx="9144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0" name="TextBox 3">
            <a:extLst>
              <a:ext uri="{FF2B5EF4-FFF2-40B4-BE49-F238E27FC236}">
                <a16:creationId xmlns:a16="http://schemas.microsoft.com/office/drawing/2014/main" id="{B178FF07-1815-C6D6-5C56-95A21DF24343}"/>
              </a:ext>
            </a:extLst>
          </p:cNvPr>
          <p:cNvSpPr txBox="1">
            <a:spLocks noChangeArrowheads="1"/>
          </p:cNvSpPr>
          <p:nvPr/>
        </p:nvSpPr>
        <p:spPr bwMode="auto">
          <a:xfrm>
            <a:off x="4235450" y="5462588"/>
            <a:ext cx="5492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5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a:t>
            </a:r>
          </a:p>
        </p:txBody>
      </p:sp>
      <p:sp>
        <p:nvSpPr>
          <p:cNvPr id="142341" name="TextBox 5">
            <a:extLst>
              <a:ext uri="{FF2B5EF4-FFF2-40B4-BE49-F238E27FC236}">
                <a16:creationId xmlns:a16="http://schemas.microsoft.com/office/drawing/2014/main" id="{463D781C-417B-B35A-90CA-D08E4279E8E6}"/>
              </a:ext>
            </a:extLst>
          </p:cNvPr>
          <p:cNvSpPr txBox="1">
            <a:spLocks noChangeArrowheads="1"/>
          </p:cNvSpPr>
          <p:nvPr/>
        </p:nvSpPr>
        <p:spPr bwMode="auto">
          <a:xfrm>
            <a:off x="3905250" y="5999163"/>
            <a:ext cx="12001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10 km</a:t>
            </a:r>
          </a:p>
        </p:txBody>
      </p:sp>
    </p:spTree>
    <p:extLst>
      <p:ext uri="{BB962C8B-B14F-4D97-AF65-F5344CB8AC3E}">
        <p14:creationId xmlns:p14="http://schemas.microsoft.com/office/powerpoint/2010/main" val="247759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2339"/>
                                        </p:tgtEl>
                                        <p:attrNameLst>
                                          <p:attrName>style.visibility</p:attrName>
                                        </p:attrNameLst>
                                      </p:cBhvr>
                                      <p:to>
                                        <p:strVal val="visible"/>
                                      </p:to>
                                    </p:set>
                                    <p:animEffect transition="in" filter="fade">
                                      <p:cBhvr>
                                        <p:cTn id="7" dur="2000"/>
                                        <p:tgtEl>
                                          <p:spTgt spid="142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B8AC0BA0-002B-B3B5-2207-07EAB784524F}"/>
              </a:ext>
            </a:extLst>
          </p:cNvPr>
          <p:cNvSpPr>
            <a:spLocks noGrp="1" noChangeArrowheads="1"/>
          </p:cNvSpPr>
          <p:nvPr>
            <p:ph type="title"/>
          </p:nvPr>
        </p:nvSpPr>
        <p:spPr>
          <a:xfrm>
            <a:off x="0" y="228600"/>
            <a:ext cx="9144000" cy="914400"/>
          </a:xfrm>
        </p:spPr>
        <p:txBody>
          <a:bodyPr/>
          <a:lstStyle/>
          <a:p>
            <a:pPr eaLnBrk="1" hangingPunct="1"/>
            <a:r>
              <a:rPr lang="en-US" altLang="en-US" b="1">
                <a:solidFill>
                  <a:srgbClr val="FFFFFF"/>
                </a:solidFill>
                <a:ea typeface="ＭＳ Ｐゴシック" panose="020B0600070205080204" pitchFamily="34" charset="-128"/>
              </a:rPr>
              <a:t>Europa      Ganymede      Callisto</a:t>
            </a:r>
            <a:endParaRPr lang="en-US" altLang="en-US">
              <a:solidFill>
                <a:srgbClr val="FFFFFF"/>
              </a:solidFill>
              <a:ea typeface="ＭＳ Ｐゴシック" panose="020B0600070205080204" pitchFamily="34" charset="-128"/>
            </a:endParaRPr>
          </a:p>
        </p:txBody>
      </p:sp>
      <p:pic>
        <p:nvPicPr>
          <p:cNvPr id="142339" name="Picture 1" descr="PIA01656_hires.jpg">
            <a:extLst>
              <a:ext uri="{FF2B5EF4-FFF2-40B4-BE49-F238E27FC236}">
                <a16:creationId xmlns:a16="http://schemas.microsoft.com/office/drawing/2014/main" id="{DF3538EF-AFCE-275B-4802-02179C904E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90650"/>
            <a:ext cx="9144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0" name="TextBox 3">
            <a:extLst>
              <a:ext uri="{FF2B5EF4-FFF2-40B4-BE49-F238E27FC236}">
                <a16:creationId xmlns:a16="http://schemas.microsoft.com/office/drawing/2014/main" id="{26F944E7-499F-0F44-A928-23F061687E0C}"/>
              </a:ext>
            </a:extLst>
          </p:cNvPr>
          <p:cNvSpPr txBox="1">
            <a:spLocks noChangeArrowheads="1"/>
          </p:cNvSpPr>
          <p:nvPr/>
        </p:nvSpPr>
        <p:spPr bwMode="auto">
          <a:xfrm>
            <a:off x="4235450" y="5462588"/>
            <a:ext cx="5492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5000" b="1" baseline="0">
                <a:solidFill>
                  <a:srgbClr val="FFFFFF"/>
                </a:solidFill>
              </a:rPr>
              <a:t>−</a:t>
            </a:r>
          </a:p>
        </p:txBody>
      </p:sp>
      <p:sp>
        <p:nvSpPr>
          <p:cNvPr id="142341" name="TextBox 5">
            <a:extLst>
              <a:ext uri="{FF2B5EF4-FFF2-40B4-BE49-F238E27FC236}">
                <a16:creationId xmlns:a16="http://schemas.microsoft.com/office/drawing/2014/main" id="{560D76B4-4EDA-7E5D-ABAA-68B0716A50C5}"/>
              </a:ext>
            </a:extLst>
          </p:cNvPr>
          <p:cNvSpPr txBox="1">
            <a:spLocks noChangeArrowheads="1"/>
          </p:cNvSpPr>
          <p:nvPr/>
        </p:nvSpPr>
        <p:spPr bwMode="auto">
          <a:xfrm>
            <a:off x="3905250" y="5999163"/>
            <a:ext cx="12001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3000" b="1" baseline="0">
                <a:solidFill>
                  <a:srgbClr val="FFFFFF"/>
                </a:solidFill>
              </a:rPr>
              <a:t>10 km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F8E027-A548-A273-99FF-B6C9D70942B3}"/>
              </a:ext>
            </a:extLst>
          </p:cNvPr>
          <p:cNvPicPr>
            <a:picLocks noChangeAspect="1"/>
          </p:cNvPicPr>
          <p:nvPr/>
        </p:nvPicPr>
        <p:blipFill>
          <a:blip r:embed="rId3"/>
          <a:stretch>
            <a:fillRect/>
          </a:stretch>
        </p:blipFill>
        <p:spPr>
          <a:xfrm>
            <a:off x="0" y="1088136"/>
            <a:ext cx="9098280" cy="5040939"/>
          </a:xfrm>
          <a:prstGeom prst="rect">
            <a:avLst/>
          </a:prstGeom>
        </p:spPr>
      </p:pic>
      <p:sp>
        <p:nvSpPr>
          <p:cNvPr id="5" name="Rectangle 2">
            <a:extLst>
              <a:ext uri="{FF2B5EF4-FFF2-40B4-BE49-F238E27FC236}">
                <a16:creationId xmlns:a16="http://schemas.microsoft.com/office/drawing/2014/main" id="{147475EB-C4C3-E76A-D042-CC7FF767380D}"/>
              </a:ext>
            </a:extLst>
          </p:cNvPr>
          <p:cNvSpPr>
            <a:spLocks noGrp="1" noChangeArrowheads="1"/>
          </p:cNvSpPr>
          <p:nvPr>
            <p:ph type="title"/>
          </p:nvPr>
        </p:nvSpPr>
        <p:spPr>
          <a:xfrm>
            <a:off x="0" y="0"/>
            <a:ext cx="9144000" cy="838200"/>
          </a:xfrm>
        </p:spPr>
        <p:txBody>
          <a:bodyPr/>
          <a:lstStyle/>
          <a:p>
            <a:pPr eaLnBrk="1" hangingPunct="1"/>
            <a:r>
              <a:rPr lang="en-US" altLang="en-US" b="1" dirty="0">
                <a:solidFill>
                  <a:schemeClr val="bg1"/>
                </a:solidFill>
                <a:ea typeface="ＭＳ Ｐゴシック" panose="020B0600070205080204" pitchFamily="34" charset="-128"/>
              </a:rPr>
              <a:t>Jovian Moon Systems</a:t>
            </a:r>
            <a:endParaRPr lang="en-US" altLang="en-US" dirty="0">
              <a:solidFill>
                <a:schemeClr val="bg1"/>
              </a:solidFill>
              <a:ea typeface="ＭＳ Ｐゴシック" panose="020B0600070205080204"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285831D-043D-0732-10A4-61FFCB59BB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0F8299-8BBA-CF64-41C4-2E0D63F3A385}"/>
              </a:ext>
            </a:extLst>
          </p:cNvPr>
          <p:cNvPicPr>
            <a:picLocks noChangeAspect="1"/>
          </p:cNvPicPr>
          <p:nvPr/>
        </p:nvPicPr>
        <p:blipFill>
          <a:blip r:embed="rId3"/>
          <a:stretch>
            <a:fillRect/>
          </a:stretch>
        </p:blipFill>
        <p:spPr>
          <a:xfrm>
            <a:off x="-1" y="1051560"/>
            <a:ext cx="9091137" cy="5120640"/>
          </a:xfrm>
          <a:prstGeom prst="rect">
            <a:avLst/>
          </a:prstGeom>
        </p:spPr>
      </p:pic>
      <p:sp>
        <p:nvSpPr>
          <p:cNvPr id="5" name="Rectangle 2">
            <a:extLst>
              <a:ext uri="{FF2B5EF4-FFF2-40B4-BE49-F238E27FC236}">
                <a16:creationId xmlns:a16="http://schemas.microsoft.com/office/drawing/2014/main" id="{B82F44F8-7D50-311A-8718-92D83F5E3968}"/>
              </a:ext>
            </a:extLst>
          </p:cNvPr>
          <p:cNvSpPr>
            <a:spLocks noGrp="1" noChangeArrowheads="1"/>
          </p:cNvSpPr>
          <p:nvPr>
            <p:ph type="title"/>
          </p:nvPr>
        </p:nvSpPr>
        <p:spPr>
          <a:xfrm>
            <a:off x="0" y="0"/>
            <a:ext cx="9144000" cy="838200"/>
          </a:xfrm>
        </p:spPr>
        <p:txBody>
          <a:bodyPr/>
          <a:lstStyle/>
          <a:p>
            <a:pPr eaLnBrk="1" hangingPunct="1"/>
            <a:r>
              <a:rPr lang="en-US" altLang="en-US" b="1" dirty="0">
                <a:solidFill>
                  <a:schemeClr val="bg1"/>
                </a:solidFill>
                <a:ea typeface="ＭＳ Ｐゴシック" panose="020B0600070205080204" pitchFamily="34" charset="-128"/>
              </a:rPr>
              <a:t>Jovian Moon Systems</a:t>
            </a:r>
            <a:endParaRPr lang="en-US" altLang="en-US" dirty="0">
              <a:solidFill>
                <a:schemeClr val="bg1"/>
              </a:solidFill>
              <a:ea typeface="ＭＳ Ｐゴシック" panose="020B0600070205080204" pitchFamily="34" charset="-128"/>
            </a:endParaRPr>
          </a:p>
        </p:txBody>
      </p:sp>
    </p:spTree>
    <p:extLst>
      <p:ext uri="{BB962C8B-B14F-4D97-AF65-F5344CB8AC3E}">
        <p14:creationId xmlns:p14="http://schemas.microsoft.com/office/powerpoint/2010/main" val="3428125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D4EB6545-9D25-E144-0D59-B0566D3BB6E5}"/>
              </a:ext>
            </a:extLst>
          </p:cNvPr>
          <p:cNvSpPr>
            <a:spLocks noGrp="1" noChangeArrowheads="1"/>
          </p:cNvSpPr>
          <p:nvPr>
            <p:ph type="title"/>
          </p:nvPr>
        </p:nvSpPr>
        <p:spPr>
          <a:xfrm>
            <a:off x="685800" y="-76200"/>
            <a:ext cx="7772400" cy="914400"/>
          </a:xfrm>
        </p:spPr>
        <p:txBody>
          <a:bodyPr/>
          <a:lstStyle/>
          <a:p>
            <a:pPr eaLnBrk="1" hangingPunct="1"/>
            <a:r>
              <a:rPr lang="en-US" altLang="en-US" b="1">
                <a:solidFill>
                  <a:srgbClr val="FFFFFF"/>
                </a:solidFill>
                <a:ea typeface="ＭＳ Ｐゴシック" panose="020B0600070205080204" pitchFamily="34" charset="-128"/>
              </a:rPr>
              <a:t>Galileans</a:t>
            </a:r>
            <a:endParaRPr lang="en-US" altLang="en-US">
              <a:solidFill>
                <a:srgbClr val="FFFFFF"/>
              </a:solidFill>
              <a:ea typeface="ＭＳ Ｐゴシック" panose="020B0600070205080204" pitchFamily="34" charset="-128"/>
            </a:endParaRPr>
          </a:p>
        </p:txBody>
      </p:sp>
      <p:pic>
        <p:nvPicPr>
          <p:cNvPr id="132099" name="Picture 1" descr="galileanearth.jpg">
            <a:extLst>
              <a:ext uri="{FF2B5EF4-FFF2-40B4-BE49-F238E27FC236}">
                <a16:creationId xmlns:a16="http://schemas.microsoft.com/office/drawing/2014/main" id="{F38E19DA-4A80-D440-BF85-E0EC2FE303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385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a:extLst>
              <a:ext uri="{FF2B5EF4-FFF2-40B4-BE49-F238E27FC236}">
                <a16:creationId xmlns:a16="http://schemas.microsoft.com/office/drawing/2014/main" id="{D1172EC6-705C-FD56-FF0C-7AF317B45D41}"/>
              </a:ext>
            </a:extLst>
          </p:cNvPr>
          <p:cNvSpPr txBox="1">
            <a:spLocks noChangeArrowheads="1"/>
          </p:cNvSpPr>
          <p:nvPr/>
        </p:nvSpPr>
        <p:spPr bwMode="auto">
          <a:xfrm>
            <a:off x="0" y="3048000"/>
            <a:ext cx="9296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600" baseline="0" dirty="0">
                <a:solidFill>
                  <a:srgbClr val="FFFFFF"/>
                </a:solidFill>
              </a:rPr>
              <a:t>3.53 g/cm</a:t>
            </a:r>
            <a:r>
              <a:rPr lang="en-US" altLang="en-US" sz="1600" baseline="30000" dirty="0">
                <a:solidFill>
                  <a:srgbClr val="FFFFFF"/>
                </a:solidFill>
              </a:rPr>
              <a:t>3</a:t>
            </a:r>
            <a:r>
              <a:rPr lang="en-US" altLang="en-US" sz="1600" baseline="0" dirty="0">
                <a:solidFill>
                  <a:srgbClr val="FFFFFF"/>
                </a:solidFill>
              </a:rPr>
              <a:t>    3.02 g/cm</a:t>
            </a:r>
            <a:r>
              <a:rPr lang="en-US" altLang="en-US" sz="1600" baseline="30000" dirty="0">
                <a:solidFill>
                  <a:srgbClr val="FFFFFF"/>
                </a:solidFill>
              </a:rPr>
              <a:t>3          </a:t>
            </a:r>
            <a:r>
              <a:rPr lang="en-US" altLang="en-US" sz="1600" baseline="0" dirty="0">
                <a:solidFill>
                  <a:srgbClr val="FFFFFF"/>
                </a:solidFill>
              </a:rPr>
              <a:t> 1.94 g/cm</a:t>
            </a:r>
            <a:r>
              <a:rPr lang="en-US" altLang="en-US" sz="1600" baseline="30000" dirty="0">
                <a:solidFill>
                  <a:srgbClr val="FFFFFF"/>
                </a:solidFill>
              </a:rPr>
              <a:t>3</a:t>
            </a:r>
            <a:r>
              <a:rPr lang="en-US" altLang="en-US" sz="1600" baseline="0" dirty="0">
                <a:solidFill>
                  <a:srgbClr val="FFFFFF"/>
                </a:solidFill>
              </a:rPr>
              <a:t>          1.85 g/cm</a:t>
            </a:r>
            <a:r>
              <a:rPr lang="en-US" altLang="en-US" sz="1600" baseline="30000" dirty="0">
                <a:solidFill>
                  <a:srgbClr val="FFFFFF"/>
                </a:solidFill>
              </a:rPr>
              <a:t>3                                                       </a:t>
            </a:r>
            <a:r>
              <a:rPr lang="en-US" altLang="en-US" sz="1600" baseline="0" dirty="0">
                <a:solidFill>
                  <a:srgbClr val="FFFFFF"/>
                </a:solidFill>
              </a:rPr>
              <a:t>5.52 g/cm</a:t>
            </a:r>
            <a:r>
              <a:rPr lang="en-US" altLang="en-US" sz="1600" baseline="30000" dirty="0">
                <a:solidFill>
                  <a:srgbClr val="FFFFFF"/>
                </a:solidFill>
              </a:rPr>
              <a:t>3                      </a:t>
            </a:r>
            <a:r>
              <a:rPr lang="en-US" altLang="en-US" sz="1600" baseline="0" dirty="0">
                <a:solidFill>
                  <a:srgbClr val="FFFFFF"/>
                </a:solidFill>
              </a:rPr>
              <a:t>3.34 g/cm</a:t>
            </a:r>
            <a:r>
              <a:rPr lang="en-US" altLang="en-US" sz="1600" baseline="30000" dirty="0">
                <a:solidFill>
                  <a:srgbClr val="FFFFFF"/>
                </a:solidFill>
              </a:rPr>
              <a:t>3</a:t>
            </a:r>
          </a:p>
        </p:txBody>
      </p:sp>
      <p:sp>
        <p:nvSpPr>
          <p:cNvPr id="132101" name="Rectangle 2">
            <a:extLst>
              <a:ext uri="{FF2B5EF4-FFF2-40B4-BE49-F238E27FC236}">
                <a16:creationId xmlns:a16="http://schemas.microsoft.com/office/drawing/2014/main" id="{6DAB9260-B40B-41A2-7663-05B2CCBAA663}"/>
              </a:ext>
            </a:extLst>
          </p:cNvPr>
          <p:cNvSpPr>
            <a:spLocks noChangeArrowheads="1"/>
          </p:cNvSpPr>
          <p:nvPr/>
        </p:nvSpPr>
        <p:spPr bwMode="auto">
          <a:xfrm>
            <a:off x="-152400" y="4919663"/>
            <a:ext cx="3048000" cy="152400"/>
          </a:xfrm>
          <a:prstGeom prst="rect">
            <a:avLst/>
          </a:prstGeom>
          <a:solidFill>
            <a:schemeClr val="tx1"/>
          </a:solidFill>
          <a:ln w="9525">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solidFill>
                <a:srgbClr val="000000"/>
              </a:solidFill>
            </a:endParaRPr>
          </a:p>
        </p:txBody>
      </p:sp>
      <p:sp>
        <p:nvSpPr>
          <p:cNvPr id="9" name="Text Box 6">
            <a:extLst>
              <a:ext uri="{FF2B5EF4-FFF2-40B4-BE49-F238E27FC236}">
                <a16:creationId xmlns:a16="http://schemas.microsoft.com/office/drawing/2014/main" id="{8F422CC9-4273-0E77-F950-2C954F443B7A}"/>
              </a:ext>
            </a:extLst>
          </p:cNvPr>
          <p:cNvSpPr txBox="1">
            <a:spLocks noChangeArrowheads="1"/>
          </p:cNvSpPr>
          <p:nvPr/>
        </p:nvSpPr>
        <p:spPr bwMode="auto">
          <a:xfrm>
            <a:off x="0" y="3657600"/>
            <a:ext cx="1066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1600" baseline="0">
                <a:solidFill>
                  <a:srgbClr val="FFFFFF"/>
                </a:solidFill>
              </a:rPr>
              <a:t>rocky</a:t>
            </a:r>
          </a:p>
          <a:p>
            <a:pPr algn="ctr" eaLnBrk="1" hangingPunct="1">
              <a:spcBef>
                <a:spcPct val="0"/>
              </a:spcBef>
              <a:buFontTx/>
              <a:buNone/>
            </a:pPr>
            <a:endParaRPr lang="en-US" altLang="en-US" sz="1600" baseline="0">
              <a:solidFill>
                <a:srgbClr val="FFFFFF"/>
              </a:solidFill>
            </a:endParaRPr>
          </a:p>
          <a:p>
            <a:pPr algn="ctr" eaLnBrk="1" hangingPunct="1">
              <a:spcBef>
                <a:spcPct val="0"/>
              </a:spcBef>
              <a:buFontTx/>
              <a:buNone/>
            </a:pPr>
            <a:r>
              <a:rPr lang="en-US" altLang="en-US" sz="1600" baseline="0">
                <a:solidFill>
                  <a:srgbClr val="FFFFFF"/>
                </a:solidFill>
              </a:rPr>
              <a:t>active</a:t>
            </a:r>
          </a:p>
          <a:p>
            <a:pPr algn="ctr" eaLnBrk="1" hangingPunct="1">
              <a:spcBef>
                <a:spcPct val="0"/>
              </a:spcBef>
              <a:buFontTx/>
              <a:buNone/>
            </a:pPr>
            <a:r>
              <a:rPr lang="en-US" altLang="en-US" sz="1600" baseline="0">
                <a:solidFill>
                  <a:srgbClr val="FFFFFF"/>
                </a:solidFill>
              </a:rPr>
              <a:t>volcanoes</a:t>
            </a:r>
          </a:p>
          <a:p>
            <a:pPr algn="ctr" eaLnBrk="1" hangingPunct="1">
              <a:spcBef>
                <a:spcPct val="0"/>
              </a:spcBef>
              <a:buFontTx/>
              <a:buNone/>
            </a:pPr>
            <a:endParaRPr lang="en-US" altLang="en-US" sz="1600" baseline="0">
              <a:solidFill>
                <a:srgbClr val="FFFFFF"/>
              </a:solidFill>
            </a:endParaRPr>
          </a:p>
          <a:p>
            <a:pPr algn="ctr" eaLnBrk="1" hangingPunct="1">
              <a:spcBef>
                <a:spcPct val="0"/>
              </a:spcBef>
              <a:buFontTx/>
              <a:buNone/>
            </a:pPr>
            <a:r>
              <a:rPr lang="en-US" altLang="en-US" sz="1600" baseline="0">
                <a:solidFill>
                  <a:srgbClr val="FFFFFF"/>
                </a:solidFill>
              </a:rPr>
              <a:t>calderas</a:t>
            </a:r>
          </a:p>
        </p:txBody>
      </p:sp>
      <p:sp>
        <p:nvSpPr>
          <p:cNvPr id="10" name="Text Box 6">
            <a:extLst>
              <a:ext uri="{FF2B5EF4-FFF2-40B4-BE49-F238E27FC236}">
                <a16:creationId xmlns:a16="http://schemas.microsoft.com/office/drawing/2014/main" id="{C91516C9-315B-7FAC-A220-6F0799087A2C}"/>
              </a:ext>
            </a:extLst>
          </p:cNvPr>
          <p:cNvSpPr txBox="1">
            <a:spLocks noChangeArrowheads="1"/>
          </p:cNvSpPr>
          <p:nvPr/>
        </p:nvSpPr>
        <p:spPr bwMode="auto">
          <a:xfrm>
            <a:off x="990600" y="3657600"/>
            <a:ext cx="10668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1600" baseline="0" dirty="0">
                <a:solidFill>
                  <a:srgbClr val="FFFFFF"/>
                </a:solidFill>
              </a:rPr>
              <a:t>rocky</a:t>
            </a:r>
          </a:p>
          <a:p>
            <a:pPr algn="ctr" eaLnBrk="1" hangingPunct="1">
              <a:spcBef>
                <a:spcPct val="0"/>
              </a:spcBef>
              <a:buFontTx/>
              <a:buNone/>
            </a:pPr>
            <a:endParaRPr lang="en-US" altLang="en-US" sz="1600" baseline="0" dirty="0">
              <a:solidFill>
                <a:srgbClr val="FFFFFF"/>
              </a:solidFill>
            </a:endParaRPr>
          </a:p>
          <a:p>
            <a:pPr algn="ctr" eaLnBrk="1" hangingPunct="1">
              <a:spcBef>
                <a:spcPct val="0"/>
              </a:spcBef>
              <a:buFontTx/>
              <a:buNone/>
            </a:pPr>
            <a:r>
              <a:rPr lang="en-US" altLang="en-US" sz="1600" baseline="0" dirty="0">
                <a:solidFill>
                  <a:srgbClr val="FFFFFF"/>
                </a:solidFill>
              </a:rPr>
              <a:t>H</a:t>
            </a:r>
            <a:r>
              <a:rPr lang="en-US" altLang="en-US" sz="1600" dirty="0">
                <a:solidFill>
                  <a:srgbClr val="FFFFFF"/>
                </a:solidFill>
              </a:rPr>
              <a:t>2</a:t>
            </a:r>
            <a:r>
              <a:rPr lang="en-US" altLang="en-US" sz="1600" baseline="0" dirty="0">
                <a:solidFill>
                  <a:srgbClr val="FFFFFF"/>
                </a:solidFill>
              </a:rPr>
              <a:t>O ice</a:t>
            </a:r>
          </a:p>
          <a:p>
            <a:pPr algn="ctr" eaLnBrk="1" hangingPunct="1">
              <a:spcBef>
                <a:spcPct val="0"/>
              </a:spcBef>
              <a:buFontTx/>
              <a:buNone/>
            </a:pPr>
            <a:endParaRPr lang="en-US" altLang="en-US" sz="1600" baseline="0" dirty="0">
              <a:solidFill>
                <a:srgbClr val="FFFFFF"/>
              </a:solidFill>
            </a:endParaRPr>
          </a:p>
          <a:p>
            <a:pPr algn="ctr" eaLnBrk="1" hangingPunct="1">
              <a:spcBef>
                <a:spcPct val="0"/>
              </a:spcBef>
              <a:buFontTx/>
              <a:buNone/>
            </a:pPr>
            <a:r>
              <a:rPr lang="en-US" altLang="en-US" sz="1600" baseline="0" dirty="0">
                <a:solidFill>
                  <a:srgbClr val="FFFFFF"/>
                </a:solidFill>
              </a:rPr>
              <a:t>floes</a:t>
            </a:r>
          </a:p>
          <a:p>
            <a:pPr algn="ctr" eaLnBrk="1" hangingPunct="1">
              <a:spcBef>
                <a:spcPct val="0"/>
              </a:spcBef>
              <a:buFontTx/>
              <a:buNone/>
            </a:pPr>
            <a:endParaRPr lang="en-US" altLang="en-US" sz="1600" baseline="0" dirty="0">
              <a:solidFill>
                <a:srgbClr val="FFFFFF"/>
              </a:solidFill>
            </a:endParaRPr>
          </a:p>
          <a:p>
            <a:pPr algn="ctr" eaLnBrk="1" hangingPunct="1">
              <a:spcBef>
                <a:spcPct val="0"/>
              </a:spcBef>
              <a:buFontTx/>
              <a:buNone/>
            </a:pPr>
            <a:r>
              <a:rPr lang="en-US" altLang="en-US" sz="1600" baseline="0" dirty="0">
                <a:solidFill>
                  <a:srgbClr val="FFFFFF"/>
                </a:solidFill>
              </a:rPr>
              <a:t>ridges</a:t>
            </a:r>
          </a:p>
          <a:p>
            <a:pPr algn="ctr" eaLnBrk="1" hangingPunct="1">
              <a:spcBef>
                <a:spcPct val="0"/>
              </a:spcBef>
              <a:buFontTx/>
              <a:buNone/>
            </a:pPr>
            <a:endParaRPr lang="en-US" altLang="en-US" sz="1600" baseline="0" dirty="0">
              <a:solidFill>
                <a:srgbClr val="FFFFFF"/>
              </a:solidFill>
            </a:endParaRPr>
          </a:p>
          <a:p>
            <a:pPr algn="ctr" eaLnBrk="1" hangingPunct="1">
              <a:spcBef>
                <a:spcPct val="0"/>
              </a:spcBef>
              <a:buFontTx/>
              <a:buNone/>
            </a:pPr>
            <a:r>
              <a:rPr lang="en-US" altLang="en-US" sz="1600" baseline="0" dirty="0">
                <a:solidFill>
                  <a:srgbClr val="FFFFFF"/>
                </a:solidFill>
              </a:rPr>
              <a:t>lenticulae</a:t>
            </a:r>
          </a:p>
          <a:p>
            <a:pPr algn="ctr" eaLnBrk="1" hangingPunct="1">
              <a:spcBef>
                <a:spcPct val="0"/>
              </a:spcBef>
              <a:buFontTx/>
              <a:buNone/>
            </a:pPr>
            <a:endParaRPr lang="en-US" altLang="en-US" sz="1600" baseline="0" dirty="0">
              <a:solidFill>
                <a:srgbClr val="FFFFFF"/>
              </a:solidFill>
            </a:endParaRPr>
          </a:p>
          <a:p>
            <a:pPr algn="ctr" eaLnBrk="1" hangingPunct="1">
              <a:spcBef>
                <a:spcPct val="0"/>
              </a:spcBef>
              <a:buFontTx/>
              <a:buNone/>
            </a:pPr>
            <a:r>
              <a:rPr lang="en-US" altLang="en-US" sz="1600" baseline="0" dirty="0">
                <a:solidFill>
                  <a:srgbClr val="FFFFFF"/>
                </a:solidFill>
              </a:rPr>
              <a:t>cycloids</a:t>
            </a:r>
          </a:p>
        </p:txBody>
      </p:sp>
      <p:sp>
        <p:nvSpPr>
          <p:cNvPr id="11" name="Text Box 6">
            <a:extLst>
              <a:ext uri="{FF2B5EF4-FFF2-40B4-BE49-F238E27FC236}">
                <a16:creationId xmlns:a16="http://schemas.microsoft.com/office/drawing/2014/main" id="{CFC23FD9-B167-FF7B-718F-756976FF668E}"/>
              </a:ext>
            </a:extLst>
          </p:cNvPr>
          <p:cNvSpPr txBox="1">
            <a:spLocks noChangeArrowheads="1"/>
          </p:cNvSpPr>
          <p:nvPr/>
        </p:nvSpPr>
        <p:spPr bwMode="auto">
          <a:xfrm>
            <a:off x="2286000" y="3657600"/>
            <a:ext cx="11684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1600" baseline="0" dirty="0">
                <a:solidFill>
                  <a:srgbClr val="FFFFFF"/>
                </a:solidFill>
              </a:rPr>
              <a:t>dirty ice</a:t>
            </a:r>
          </a:p>
          <a:p>
            <a:pPr algn="ctr" eaLnBrk="1" hangingPunct="1">
              <a:spcBef>
                <a:spcPct val="0"/>
              </a:spcBef>
              <a:buFontTx/>
              <a:buNone/>
            </a:pPr>
            <a:endParaRPr lang="en-US" altLang="en-US" sz="1600" baseline="0" dirty="0">
              <a:solidFill>
                <a:srgbClr val="FFFFFF"/>
              </a:solidFill>
            </a:endParaRPr>
          </a:p>
          <a:p>
            <a:pPr algn="ctr" eaLnBrk="1" hangingPunct="1">
              <a:spcBef>
                <a:spcPct val="0"/>
              </a:spcBef>
              <a:buFontTx/>
              <a:buNone/>
            </a:pPr>
            <a:r>
              <a:rPr lang="en-US" altLang="en-US" sz="1600" baseline="0" dirty="0">
                <a:solidFill>
                  <a:srgbClr val="FFFFFF"/>
                </a:solidFill>
              </a:rPr>
              <a:t>craters</a:t>
            </a:r>
          </a:p>
          <a:p>
            <a:pPr algn="ctr" eaLnBrk="1" hangingPunct="1">
              <a:spcBef>
                <a:spcPct val="0"/>
              </a:spcBef>
              <a:buFontTx/>
              <a:buNone/>
            </a:pPr>
            <a:endParaRPr lang="en-US" altLang="en-US" sz="1600" baseline="0" dirty="0">
              <a:solidFill>
                <a:srgbClr val="FFFFFF"/>
              </a:solidFill>
            </a:endParaRPr>
          </a:p>
          <a:p>
            <a:pPr algn="ctr" eaLnBrk="1" hangingPunct="1">
              <a:spcBef>
                <a:spcPct val="0"/>
              </a:spcBef>
              <a:buFontTx/>
              <a:buNone/>
            </a:pPr>
            <a:r>
              <a:rPr lang="en-US" altLang="en-US" sz="1600" baseline="0" dirty="0">
                <a:solidFill>
                  <a:srgbClr val="FFFFFF"/>
                </a:solidFill>
              </a:rPr>
              <a:t>palimpsests</a:t>
            </a:r>
          </a:p>
          <a:p>
            <a:pPr algn="ctr" eaLnBrk="1" hangingPunct="1">
              <a:spcBef>
                <a:spcPct val="0"/>
              </a:spcBef>
              <a:buFontTx/>
              <a:buNone/>
            </a:pPr>
            <a:endParaRPr lang="en-US" altLang="en-US" sz="1600" baseline="0" dirty="0">
              <a:solidFill>
                <a:srgbClr val="FFFFFF"/>
              </a:solidFill>
            </a:endParaRPr>
          </a:p>
          <a:p>
            <a:pPr algn="ctr" eaLnBrk="1" hangingPunct="1">
              <a:spcBef>
                <a:spcPct val="0"/>
              </a:spcBef>
              <a:buFontTx/>
              <a:buNone/>
            </a:pPr>
            <a:r>
              <a:rPr lang="en-US" altLang="en-US" sz="1600" baseline="0" dirty="0">
                <a:solidFill>
                  <a:srgbClr val="FFFFFF"/>
                </a:solidFill>
              </a:rPr>
              <a:t>grooves</a:t>
            </a:r>
          </a:p>
          <a:p>
            <a:pPr algn="ctr" eaLnBrk="1" hangingPunct="1">
              <a:spcBef>
                <a:spcPct val="0"/>
              </a:spcBef>
              <a:buFontTx/>
              <a:buNone/>
            </a:pPr>
            <a:endParaRPr lang="en-US" altLang="en-US" sz="1600" baseline="0" dirty="0">
              <a:solidFill>
                <a:srgbClr val="FFFFFF"/>
              </a:solidFill>
            </a:endParaRPr>
          </a:p>
          <a:p>
            <a:pPr algn="ctr" eaLnBrk="1" hangingPunct="1">
              <a:spcBef>
                <a:spcPct val="0"/>
              </a:spcBef>
              <a:buFontTx/>
              <a:buNone/>
            </a:pPr>
            <a:r>
              <a:rPr lang="en-US" altLang="en-US" sz="1600" baseline="0" dirty="0">
                <a:solidFill>
                  <a:srgbClr val="FFFFFF"/>
                </a:solidFill>
              </a:rPr>
              <a:t>light/dark</a:t>
            </a:r>
          </a:p>
          <a:p>
            <a:pPr algn="ctr" eaLnBrk="1" hangingPunct="1">
              <a:spcBef>
                <a:spcPct val="0"/>
              </a:spcBef>
              <a:buFontTx/>
              <a:buNone/>
            </a:pPr>
            <a:r>
              <a:rPr lang="en-US" altLang="en-US" sz="1600" baseline="0" dirty="0">
                <a:solidFill>
                  <a:srgbClr val="FFFFFF"/>
                </a:solidFill>
              </a:rPr>
              <a:t> areas</a:t>
            </a:r>
          </a:p>
        </p:txBody>
      </p:sp>
      <p:sp>
        <p:nvSpPr>
          <p:cNvPr id="12" name="Text Box 6">
            <a:extLst>
              <a:ext uri="{FF2B5EF4-FFF2-40B4-BE49-F238E27FC236}">
                <a16:creationId xmlns:a16="http://schemas.microsoft.com/office/drawing/2014/main" id="{0E2EF9EF-189D-09B6-EC3F-82E939A2023F}"/>
              </a:ext>
            </a:extLst>
          </p:cNvPr>
          <p:cNvSpPr txBox="1">
            <a:spLocks noChangeArrowheads="1"/>
          </p:cNvSpPr>
          <p:nvPr/>
        </p:nvSpPr>
        <p:spPr bwMode="auto">
          <a:xfrm>
            <a:off x="3690938" y="3657600"/>
            <a:ext cx="1143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1600" baseline="0">
                <a:solidFill>
                  <a:srgbClr val="FFFFFF"/>
                </a:solidFill>
              </a:rPr>
              <a:t>icy-est</a:t>
            </a:r>
          </a:p>
          <a:p>
            <a:pPr algn="ctr" eaLnBrk="1" hangingPunct="1">
              <a:spcBef>
                <a:spcPct val="0"/>
              </a:spcBef>
              <a:buFontTx/>
              <a:buNone/>
            </a:pPr>
            <a:endParaRPr lang="en-US" altLang="en-US" sz="1600" baseline="0">
              <a:solidFill>
                <a:srgbClr val="FFFFFF"/>
              </a:solidFill>
            </a:endParaRPr>
          </a:p>
          <a:p>
            <a:pPr algn="ctr" eaLnBrk="1" hangingPunct="1">
              <a:spcBef>
                <a:spcPct val="0"/>
              </a:spcBef>
              <a:buFontTx/>
              <a:buNone/>
            </a:pPr>
            <a:r>
              <a:rPr lang="en-US" altLang="en-US" sz="1600" baseline="0">
                <a:solidFill>
                  <a:srgbClr val="FFFFFF"/>
                </a:solidFill>
              </a:rPr>
              <a:t>craters</a:t>
            </a:r>
          </a:p>
          <a:p>
            <a:pPr algn="ctr" eaLnBrk="1" hangingPunct="1">
              <a:spcBef>
                <a:spcPct val="0"/>
              </a:spcBef>
              <a:buFontTx/>
              <a:buNone/>
            </a:pPr>
            <a:endParaRPr lang="en-US" altLang="en-US" sz="1600" baseline="0">
              <a:solidFill>
                <a:srgbClr val="FFFFFF"/>
              </a:solidFill>
            </a:endParaRPr>
          </a:p>
          <a:p>
            <a:pPr algn="ctr" eaLnBrk="1" hangingPunct="1">
              <a:spcBef>
                <a:spcPct val="0"/>
              </a:spcBef>
              <a:buFontTx/>
              <a:buNone/>
            </a:pPr>
            <a:r>
              <a:rPr lang="en-US" altLang="en-US" sz="1600" baseline="0">
                <a:solidFill>
                  <a:srgbClr val="FFFFFF"/>
                </a:solidFill>
              </a:rPr>
              <a:t>palimpsests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2000"/>
                                        <p:tgtEl>
                                          <p:spTgt spid="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2000"/>
                                        <p:tgtEl>
                                          <p:spTgt spid="9">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2000"/>
                                        <p:tgtEl>
                                          <p:spTgt spid="9">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2000"/>
                                        <p:tgtEl>
                                          <p:spTgt spid="10">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animEffect transition="in" filter="fade">
                                      <p:cBhvr>
                                        <p:cTn id="29" dur="2000"/>
                                        <p:tgtEl>
                                          <p:spTgt spid="10">
                                            <p:txEl>
                                              <p:pRg st="2" end="2"/>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fade">
                                      <p:cBhvr>
                                        <p:cTn id="32" dur="2000"/>
                                        <p:tgtEl>
                                          <p:spTgt spid="10">
                                            <p:txEl>
                                              <p:pRg st="4" end="4"/>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fade">
                                      <p:cBhvr>
                                        <p:cTn id="35" dur="2000"/>
                                        <p:tgtEl>
                                          <p:spTgt spid="10">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xEl>
                                              <p:pRg st="8" end="8"/>
                                            </p:txEl>
                                          </p:spTgt>
                                        </p:tgtEl>
                                        <p:attrNameLst>
                                          <p:attrName>style.visibility</p:attrName>
                                        </p:attrNameLst>
                                      </p:cBhvr>
                                      <p:to>
                                        <p:strVal val="visible"/>
                                      </p:to>
                                    </p:set>
                                    <p:animEffect transition="in" filter="fade">
                                      <p:cBhvr>
                                        <p:cTn id="38" dur="2000"/>
                                        <p:tgtEl>
                                          <p:spTgt spid="10">
                                            <p:txEl>
                                              <p:pRg st="8" end="8"/>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
                                            <p:txEl>
                                              <p:pRg st="10" end="10"/>
                                            </p:txEl>
                                          </p:spTgt>
                                        </p:tgtEl>
                                        <p:attrNameLst>
                                          <p:attrName>style.visibility</p:attrName>
                                        </p:attrNameLst>
                                      </p:cBhvr>
                                      <p:to>
                                        <p:strVal val="visible"/>
                                      </p:to>
                                    </p:set>
                                    <p:animEffect transition="in" filter="fade">
                                      <p:cBhvr>
                                        <p:cTn id="41" dur="2000"/>
                                        <p:tgtEl>
                                          <p:spTgt spid="10">
                                            <p:txEl>
                                              <p:pRg st="10" end="10"/>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1">
                                            <p:txEl>
                                              <p:pRg st="0" end="0"/>
                                            </p:txEl>
                                          </p:spTgt>
                                        </p:tgtEl>
                                        <p:attrNameLst>
                                          <p:attrName>style.visibility</p:attrName>
                                        </p:attrNameLst>
                                      </p:cBhvr>
                                      <p:to>
                                        <p:strVal val="visible"/>
                                      </p:to>
                                    </p:set>
                                    <p:animEffect transition="in" filter="fade">
                                      <p:cBhvr>
                                        <p:cTn id="46" dur="2000"/>
                                        <p:tgtEl>
                                          <p:spTgt spid="11">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Effect transition="in" filter="fade">
                                      <p:cBhvr>
                                        <p:cTn id="49" dur="2000"/>
                                        <p:tgtEl>
                                          <p:spTgt spid="11">
                                            <p:txEl>
                                              <p:pRg st="2" end="2"/>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
                                            <p:txEl>
                                              <p:pRg st="4" end="4"/>
                                            </p:txEl>
                                          </p:spTgt>
                                        </p:tgtEl>
                                        <p:attrNameLst>
                                          <p:attrName>style.visibility</p:attrName>
                                        </p:attrNameLst>
                                      </p:cBhvr>
                                      <p:to>
                                        <p:strVal val="visible"/>
                                      </p:to>
                                    </p:set>
                                    <p:animEffect transition="in" filter="fade">
                                      <p:cBhvr>
                                        <p:cTn id="52" dur="2000"/>
                                        <p:tgtEl>
                                          <p:spTgt spid="11">
                                            <p:txEl>
                                              <p:pRg st="4" end="4"/>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
                                            <p:txEl>
                                              <p:pRg st="6" end="6"/>
                                            </p:txEl>
                                          </p:spTgt>
                                        </p:tgtEl>
                                        <p:attrNameLst>
                                          <p:attrName>style.visibility</p:attrName>
                                        </p:attrNameLst>
                                      </p:cBhvr>
                                      <p:to>
                                        <p:strVal val="visible"/>
                                      </p:to>
                                    </p:set>
                                    <p:animEffect transition="in" filter="fade">
                                      <p:cBhvr>
                                        <p:cTn id="55" dur="2000"/>
                                        <p:tgtEl>
                                          <p:spTgt spid="11">
                                            <p:txEl>
                                              <p:pRg st="6" end="6"/>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1">
                                            <p:txEl>
                                              <p:pRg st="8" end="8"/>
                                            </p:txEl>
                                          </p:spTgt>
                                        </p:tgtEl>
                                        <p:attrNameLst>
                                          <p:attrName>style.visibility</p:attrName>
                                        </p:attrNameLst>
                                      </p:cBhvr>
                                      <p:to>
                                        <p:strVal val="visible"/>
                                      </p:to>
                                    </p:set>
                                    <p:animEffect transition="in" filter="fade">
                                      <p:cBhvr>
                                        <p:cTn id="58" dur="2000"/>
                                        <p:tgtEl>
                                          <p:spTgt spid="11">
                                            <p:txEl>
                                              <p:pRg st="8" end="8"/>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1">
                                            <p:txEl>
                                              <p:pRg st="9" end="9"/>
                                            </p:txEl>
                                          </p:spTgt>
                                        </p:tgtEl>
                                        <p:attrNameLst>
                                          <p:attrName>style.visibility</p:attrName>
                                        </p:attrNameLst>
                                      </p:cBhvr>
                                      <p:to>
                                        <p:strVal val="visible"/>
                                      </p:to>
                                    </p:set>
                                    <p:animEffect transition="in" filter="fade">
                                      <p:cBhvr>
                                        <p:cTn id="61" dur="2000"/>
                                        <p:tgtEl>
                                          <p:spTgt spid="11">
                                            <p:txEl>
                                              <p:pRg st="9" end="9"/>
                                            </p:txEl>
                                          </p:spTgt>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2">
                                            <p:txEl>
                                              <p:pRg st="0" end="0"/>
                                            </p:txEl>
                                          </p:spTgt>
                                        </p:tgtEl>
                                        <p:attrNameLst>
                                          <p:attrName>style.visibility</p:attrName>
                                        </p:attrNameLst>
                                      </p:cBhvr>
                                      <p:to>
                                        <p:strVal val="visible"/>
                                      </p:to>
                                    </p:set>
                                    <p:animEffect transition="in" filter="fade">
                                      <p:cBhvr>
                                        <p:cTn id="66" dur="2000"/>
                                        <p:tgtEl>
                                          <p:spTgt spid="12">
                                            <p:txEl>
                                              <p:pRg st="0" end="0"/>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2">
                                            <p:txEl>
                                              <p:pRg st="2" end="2"/>
                                            </p:txEl>
                                          </p:spTgt>
                                        </p:tgtEl>
                                        <p:attrNameLst>
                                          <p:attrName>style.visibility</p:attrName>
                                        </p:attrNameLst>
                                      </p:cBhvr>
                                      <p:to>
                                        <p:strVal val="visible"/>
                                      </p:to>
                                    </p:set>
                                    <p:animEffect transition="in" filter="fade">
                                      <p:cBhvr>
                                        <p:cTn id="69" dur="2000"/>
                                        <p:tgtEl>
                                          <p:spTgt spid="12">
                                            <p:txEl>
                                              <p:pRg st="2" end="2"/>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
                                            <p:txEl>
                                              <p:pRg st="4" end="4"/>
                                            </p:txEl>
                                          </p:spTgt>
                                        </p:tgtEl>
                                        <p:attrNameLst>
                                          <p:attrName>style.visibility</p:attrName>
                                        </p:attrNameLst>
                                      </p:cBhvr>
                                      <p:to>
                                        <p:strVal val="visible"/>
                                      </p:to>
                                    </p:set>
                                    <p:animEffect transition="in" filter="fade">
                                      <p:cBhvr>
                                        <p:cTn id="72" dur="20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build="p"/>
      <p:bldP spid="10" grpId="0" uiExpand="1" build="p"/>
      <p:bldP spid="11" grpId="0" build="p"/>
      <p:bldP spid="1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35AEB787-337A-CF5C-C23D-787C965816A9}"/>
              </a:ext>
            </a:extLst>
          </p:cNvPr>
          <p:cNvSpPr>
            <a:spLocks noGrp="1" noChangeArrowheads="1"/>
          </p:cNvSpPr>
          <p:nvPr>
            <p:ph type="title"/>
          </p:nvPr>
        </p:nvSpPr>
        <p:spPr>
          <a:xfrm>
            <a:off x="685800" y="-76200"/>
            <a:ext cx="7772400" cy="914400"/>
          </a:xfrm>
        </p:spPr>
        <p:txBody>
          <a:bodyPr/>
          <a:lstStyle/>
          <a:p>
            <a:pPr eaLnBrk="1" hangingPunct="1"/>
            <a:r>
              <a:rPr lang="en-US" altLang="en-US" b="1">
                <a:solidFill>
                  <a:srgbClr val="FFFFFF"/>
                </a:solidFill>
                <a:ea typeface="ＭＳ Ｐゴシック" panose="020B0600070205080204" pitchFamily="34" charset="-128"/>
              </a:rPr>
              <a:t>Io Map</a:t>
            </a:r>
            <a:endParaRPr lang="en-US" altLang="en-US">
              <a:solidFill>
                <a:srgbClr val="FFFFFF"/>
              </a:solidFill>
              <a:ea typeface="ＭＳ Ｐゴシック" panose="020B0600070205080204" pitchFamily="34" charset="-128"/>
            </a:endParaRPr>
          </a:p>
        </p:txBody>
      </p:sp>
      <p:sp>
        <p:nvSpPr>
          <p:cNvPr id="331782" name="Text Box 6">
            <a:extLst>
              <a:ext uri="{FF2B5EF4-FFF2-40B4-BE49-F238E27FC236}">
                <a16:creationId xmlns:a16="http://schemas.microsoft.com/office/drawing/2014/main" id="{2869C4D2-7E1D-8DC0-C5D8-A87529D672FE}"/>
              </a:ext>
            </a:extLst>
          </p:cNvPr>
          <p:cNvSpPr txBox="1">
            <a:spLocks noChangeArrowheads="1"/>
          </p:cNvSpPr>
          <p:nvPr/>
        </p:nvSpPr>
        <p:spPr bwMode="auto">
          <a:xfrm>
            <a:off x="685800" y="889000"/>
            <a:ext cx="7848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FFFFFF"/>
                </a:solidFill>
              </a:rPr>
              <a:t>density is 3.53 g/cm</a:t>
            </a:r>
            <a:r>
              <a:rPr lang="en-US" altLang="en-US" sz="2000" baseline="30000" dirty="0">
                <a:solidFill>
                  <a:srgbClr val="FFFFFF"/>
                </a:solidFill>
              </a:rPr>
              <a:t>3 </a:t>
            </a:r>
            <a:r>
              <a:rPr lang="en-US" altLang="en-US" sz="2000" baseline="0" dirty="0">
                <a:solidFill>
                  <a:srgbClr val="FFFFFF"/>
                </a:solidFill>
              </a:rPr>
              <a:t>≈ Moon at 3.34 g/cm</a:t>
            </a:r>
            <a:r>
              <a:rPr lang="en-US" altLang="en-US" sz="2000" baseline="30000" dirty="0">
                <a:solidFill>
                  <a:srgbClr val="FFFFFF"/>
                </a:solidFill>
              </a:rPr>
              <a:t>3</a:t>
            </a:r>
            <a:r>
              <a:rPr lang="en-US" altLang="en-US" sz="2000" baseline="0" dirty="0">
                <a:solidFill>
                  <a:srgbClr val="FFFFFF"/>
                </a:solidFill>
              </a:rPr>
              <a:t> … rock</a:t>
            </a:r>
          </a:p>
          <a:p>
            <a:pPr eaLnBrk="1" hangingPunct="1">
              <a:spcBef>
                <a:spcPct val="0"/>
              </a:spcBef>
              <a:buFontTx/>
              <a:buNone/>
            </a:pPr>
            <a:r>
              <a:rPr lang="en-US" altLang="en-US" sz="2000" baseline="0" dirty="0">
                <a:solidFill>
                  <a:srgbClr val="FFFFFF"/>
                </a:solidFill>
              </a:rPr>
              <a:t>	</a:t>
            </a:r>
            <a:r>
              <a:rPr lang="en-US" altLang="en-US" sz="2000" i="1" baseline="0" dirty="0">
                <a:solidFill>
                  <a:srgbClr val="FFFFFF"/>
                </a:solidFill>
              </a:rPr>
              <a:t>zero</a:t>
            </a:r>
            <a:r>
              <a:rPr lang="en-US" altLang="en-US" sz="2000" baseline="0" dirty="0">
                <a:solidFill>
                  <a:srgbClr val="FFFFFF"/>
                </a:solidFill>
              </a:rPr>
              <a:t> craters found … surface less than a few </a:t>
            </a:r>
            <a:r>
              <a:rPr lang="en-US" altLang="en-US" sz="2000" baseline="0" dirty="0" err="1">
                <a:solidFill>
                  <a:srgbClr val="FFFFFF"/>
                </a:solidFill>
              </a:rPr>
              <a:t>Myr</a:t>
            </a:r>
            <a:r>
              <a:rPr lang="en-US" altLang="en-US" sz="2000" baseline="0" dirty="0">
                <a:solidFill>
                  <a:srgbClr val="FFFFFF"/>
                </a:solidFill>
              </a:rPr>
              <a:t> old</a:t>
            </a:r>
          </a:p>
          <a:p>
            <a:pPr eaLnBrk="1" hangingPunct="1">
              <a:spcBef>
                <a:spcPct val="0"/>
              </a:spcBef>
              <a:buFontTx/>
              <a:buNone/>
            </a:pPr>
            <a:r>
              <a:rPr lang="en-US" altLang="en-US" sz="2000" baseline="0" dirty="0">
                <a:solidFill>
                  <a:srgbClr val="FFFFFF"/>
                </a:solidFill>
              </a:rPr>
              <a:t>	surface covered with SO</a:t>
            </a:r>
            <a:r>
              <a:rPr lang="en-US" altLang="en-US" sz="2000" dirty="0">
                <a:solidFill>
                  <a:srgbClr val="FFFFFF"/>
                </a:solidFill>
              </a:rPr>
              <a:t>2</a:t>
            </a:r>
            <a:r>
              <a:rPr lang="en-US" altLang="en-US" sz="2000" baseline="0" dirty="0">
                <a:solidFill>
                  <a:srgbClr val="FFFFFF"/>
                </a:solidFill>
              </a:rPr>
              <a:t> frost</a:t>
            </a:r>
          </a:p>
        </p:txBody>
      </p:sp>
      <p:pic>
        <p:nvPicPr>
          <p:cNvPr id="134148" name="Picture 5" descr="io.map.2012.jpg">
            <a:extLst>
              <a:ext uri="{FF2B5EF4-FFF2-40B4-BE49-F238E27FC236}">
                <a16:creationId xmlns:a16="http://schemas.microsoft.com/office/drawing/2014/main" id="{5398022B-1610-3AE9-E6F7-F45F4E280C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35200"/>
            <a:ext cx="9144000" cy="926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1782">
                                            <p:txEl>
                                              <p:pRg st="1" end="1"/>
                                            </p:txEl>
                                          </p:spTgt>
                                        </p:tgtEl>
                                        <p:attrNameLst>
                                          <p:attrName>style.visibility</p:attrName>
                                        </p:attrNameLst>
                                      </p:cBhvr>
                                      <p:to>
                                        <p:strVal val="visible"/>
                                      </p:to>
                                    </p:set>
                                    <p:animEffect transition="in" filter="fade">
                                      <p:cBhvr>
                                        <p:cTn id="7" dur="2000"/>
                                        <p:tgtEl>
                                          <p:spTgt spid="331782">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1782">
                                            <p:txEl>
                                              <p:pRg st="2" end="2"/>
                                            </p:txEl>
                                          </p:spTgt>
                                        </p:tgtEl>
                                        <p:attrNameLst>
                                          <p:attrName>style.visibility</p:attrName>
                                        </p:attrNameLst>
                                      </p:cBhvr>
                                      <p:to>
                                        <p:strVal val="visible"/>
                                      </p:to>
                                    </p:set>
                                    <p:animEffect transition="in" filter="fade">
                                      <p:cBhvr>
                                        <p:cTn id="10" dur="2000"/>
                                        <p:tgtEl>
                                          <p:spTgt spid="3317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7B202193-DCA7-0101-7C24-3AE5BDE31AF3}"/>
              </a:ext>
            </a:extLst>
          </p:cNvPr>
          <p:cNvSpPr>
            <a:spLocks noGrp="1" noChangeArrowheads="1"/>
          </p:cNvSpPr>
          <p:nvPr>
            <p:ph type="title"/>
          </p:nvPr>
        </p:nvSpPr>
        <p:spPr>
          <a:xfrm>
            <a:off x="685800" y="-76200"/>
            <a:ext cx="7772400" cy="914400"/>
          </a:xfrm>
        </p:spPr>
        <p:txBody>
          <a:bodyPr/>
          <a:lstStyle/>
          <a:p>
            <a:pPr eaLnBrk="1" hangingPunct="1"/>
            <a:r>
              <a:rPr lang="en-US" altLang="en-US" b="1">
                <a:solidFill>
                  <a:srgbClr val="FFFFFF"/>
                </a:solidFill>
                <a:ea typeface="ＭＳ Ｐゴシック" panose="020B0600070205080204" pitchFamily="34" charset="-128"/>
              </a:rPr>
              <a:t>Europa</a:t>
            </a:r>
            <a:endParaRPr lang="en-US" altLang="en-US">
              <a:solidFill>
                <a:srgbClr val="FFFFFF"/>
              </a:solidFill>
              <a:ea typeface="ＭＳ Ｐゴシック" panose="020B0600070205080204" pitchFamily="34" charset="-128"/>
            </a:endParaRPr>
          </a:p>
        </p:txBody>
      </p:sp>
      <p:sp>
        <p:nvSpPr>
          <p:cNvPr id="331782" name="Text Box 6">
            <a:extLst>
              <a:ext uri="{FF2B5EF4-FFF2-40B4-BE49-F238E27FC236}">
                <a16:creationId xmlns:a16="http://schemas.microsoft.com/office/drawing/2014/main" id="{FE3A70FB-630F-8B58-E0DC-EB5BAAFAF948}"/>
              </a:ext>
            </a:extLst>
          </p:cNvPr>
          <p:cNvSpPr txBox="1">
            <a:spLocks noChangeArrowheads="1"/>
          </p:cNvSpPr>
          <p:nvPr/>
        </p:nvSpPr>
        <p:spPr bwMode="auto">
          <a:xfrm>
            <a:off x="685800" y="762000"/>
            <a:ext cx="7848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FFFFFF"/>
                </a:solidFill>
              </a:rPr>
              <a:t>density is 3.02 g/cm</a:t>
            </a:r>
            <a:r>
              <a:rPr lang="en-US" altLang="en-US" sz="2000" baseline="30000">
                <a:solidFill>
                  <a:srgbClr val="FFFFFF"/>
                </a:solidFill>
              </a:rPr>
              <a:t>3</a:t>
            </a:r>
            <a:r>
              <a:rPr lang="en-US" altLang="en-US" sz="2000" baseline="0">
                <a:solidFill>
                  <a:srgbClr val="FFFFFF"/>
                </a:solidFill>
              </a:rPr>
              <a:t> &lt; Moon at 3.34 g/cm</a:t>
            </a:r>
            <a:r>
              <a:rPr lang="en-US" altLang="en-US" sz="2000" baseline="30000">
                <a:solidFill>
                  <a:srgbClr val="FFFFFF"/>
                </a:solidFill>
              </a:rPr>
              <a:t>3</a:t>
            </a:r>
            <a:r>
              <a:rPr lang="en-US" altLang="en-US" sz="2000" baseline="0">
                <a:solidFill>
                  <a:srgbClr val="FFFFFF"/>
                </a:solidFill>
              </a:rPr>
              <a:t> … rock + some ice</a:t>
            </a:r>
          </a:p>
          <a:p>
            <a:pPr eaLnBrk="1" hangingPunct="1">
              <a:spcBef>
                <a:spcPct val="0"/>
              </a:spcBef>
              <a:buFontTx/>
              <a:buNone/>
            </a:pPr>
            <a:r>
              <a:rPr lang="en-US" altLang="en-US" sz="2000" baseline="0">
                <a:solidFill>
                  <a:srgbClr val="FFFFFF"/>
                </a:solidFill>
              </a:rPr>
              <a:t>	very few craters … young surface</a:t>
            </a:r>
          </a:p>
          <a:p>
            <a:pPr eaLnBrk="1" hangingPunct="1">
              <a:spcBef>
                <a:spcPct val="0"/>
              </a:spcBef>
              <a:buFontTx/>
              <a:buNone/>
            </a:pPr>
            <a:r>
              <a:rPr lang="en-US" altLang="en-US" sz="2000" baseline="0">
                <a:solidFill>
                  <a:srgbClr val="FFFFFF"/>
                </a:solidFill>
              </a:rPr>
              <a:t>	subsurface ocean</a:t>
            </a:r>
          </a:p>
        </p:txBody>
      </p:sp>
      <p:pic>
        <p:nvPicPr>
          <p:cNvPr id="136196" name="Picture 1" descr="29_pia19048.jpg">
            <a:extLst>
              <a:ext uri="{FF2B5EF4-FFF2-40B4-BE49-F238E27FC236}">
                <a16:creationId xmlns:a16="http://schemas.microsoft.com/office/drawing/2014/main" id="{4CB1DE83-2B13-9127-AA41-84CF3B9CA1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52613"/>
            <a:ext cx="9144000" cy="675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1782">
                                            <p:txEl>
                                              <p:pRg st="1" end="1"/>
                                            </p:txEl>
                                          </p:spTgt>
                                        </p:tgtEl>
                                        <p:attrNameLst>
                                          <p:attrName>style.visibility</p:attrName>
                                        </p:attrNameLst>
                                      </p:cBhvr>
                                      <p:to>
                                        <p:strVal val="visible"/>
                                      </p:to>
                                    </p:set>
                                    <p:animEffect transition="in" filter="fade">
                                      <p:cBhvr>
                                        <p:cTn id="7" dur="2000"/>
                                        <p:tgtEl>
                                          <p:spTgt spid="331782">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1782">
                                            <p:txEl>
                                              <p:pRg st="2" end="2"/>
                                            </p:txEl>
                                          </p:spTgt>
                                        </p:tgtEl>
                                        <p:attrNameLst>
                                          <p:attrName>style.visibility</p:attrName>
                                        </p:attrNameLst>
                                      </p:cBhvr>
                                      <p:to>
                                        <p:strVal val="visible"/>
                                      </p:to>
                                    </p:set>
                                    <p:animEffect transition="in" filter="fade">
                                      <p:cBhvr>
                                        <p:cTn id="10" dur="2000"/>
                                        <p:tgtEl>
                                          <p:spTgt spid="3317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E2BA3764-05A2-B0F5-BE01-9229FCAB23C0}"/>
              </a:ext>
            </a:extLst>
          </p:cNvPr>
          <p:cNvSpPr>
            <a:spLocks noGrp="1" noChangeArrowheads="1"/>
          </p:cNvSpPr>
          <p:nvPr>
            <p:ph type="title"/>
          </p:nvPr>
        </p:nvSpPr>
        <p:spPr>
          <a:xfrm>
            <a:off x="685800" y="-76200"/>
            <a:ext cx="7772400" cy="914400"/>
          </a:xfrm>
        </p:spPr>
        <p:txBody>
          <a:bodyPr/>
          <a:lstStyle/>
          <a:p>
            <a:pPr eaLnBrk="1" hangingPunct="1"/>
            <a:r>
              <a:rPr lang="en-US" altLang="en-US" b="1">
                <a:solidFill>
                  <a:srgbClr val="FFFFFF"/>
                </a:solidFill>
                <a:ea typeface="ＭＳ Ｐゴシック" panose="020B0600070205080204" pitchFamily="34" charset="-128"/>
              </a:rPr>
              <a:t>Ganymede</a:t>
            </a:r>
            <a:endParaRPr lang="en-US" altLang="en-US">
              <a:solidFill>
                <a:srgbClr val="FFFFFF"/>
              </a:solidFill>
              <a:ea typeface="ＭＳ Ｐゴシック" panose="020B0600070205080204" pitchFamily="34" charset="-128"/>
            </a:endParaRPr>
          </a:p>
        </p:txBody>
      </p:sp>
      <p:sp>
        <p:nvSpPr>
          <p:cNvPr id="331782" name="Text Box 6">
            <a:extLst>
              <a:ext uri="{FF2B5EF4-FFF2-40B4-BE49-F238E27FC236}">
                <a16:creationId xmlns:a16="http://schemas.microsoft.com/office/drawing/2014/main" id="{6D84572D-F0C5-B301-8F13-69C476A9D7E5}"/>
              </a:ext>
            </a:extLst>
          </p:cNvPr>
          <p:cNvSpPr txBox="1">
            <a:spLocks noChangeArrowheads="1"/>
          </p:cNvSpPr>
          <p:nvPr/>
        </p:nvSpPr>
        <p:spPr bwMode="auto">
          <a:xfrm>
            <a:off x="685800" y="889000"/>
            <a:ext cx="78486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FFFFFF"/>
                </a:solidFill>
              </a:rPr>
              <a:t>density is 1.94 g/cm</a:t>
            </a:r>
            <a:r>
              <a:rPr lang="en-US" altLang="en-US" sz="2000" baseline="30000" dirty="0">
                <a:solidFill>
                  <a:srgbClr val="FFFFFF"/>
                </a:solidFill>
              </a:rPr>
              <a:t>3</a:t>
            </a:r>
            <a:r>
              <a:rPr lang="en-US" altLang="en-US" sz="2000" baseline="0" dirty="0">
                <a:solidFill>
                  <a:srgbClr val="FFFFFF"/>
                </a:solidFill>
              </a:rPr>
              <a:t> &lt;&lt; Moon at 3.34 g/cm</a:t>
            </a:r>
            <a:r>
              <a:rPr lang="en-US" altLang="en-US" sz="2000" baseline="30000" dirty="0">
                <a:solidFill>
                  <a:srgbClr val="FFFFFF"/>
                </a:solidFill>
              </a:rPr>
              <a:t>3</a:t>
            </a:r>
            <a:r>
              <a:rPr lang="en-US" altLang="en-US" sz="2000" baseline="0" dirty="0">
                <a:solidFill>
                  <a:srgbClr val="FFFFFF"/>
                </a:solidFill>
              </a:rPr>
              <a:t> … rock + ice</a:t>
            </a:r>
          </a:p>
          <a:p>
            <a:pPr eaLnBrk="1" hangingPunct="1">
              <a:spcBef>
                <a:spcPct val="0"/>
              </a:spcBef>
              <a:buFontTx/>
              <a:buNone/>
            </a:pPr>
            <a:r>
              <a:rPr lang="en-US" altLang="en-US" sz="2000" baseline="0" dirty="0">
                <a:solidFill>
                  <a:srgbClr val="FFFFFF"/>
                </a:solidFill>
              </a:rPr>
              <a:t>	subsurface ocean likely</a:t>
            </a:r>
          </a:p>
          <a:p>
            <a:pPr eaLnBrk="1" hangingPunct="1">
              <a:spcBef>
                <a:spcPct val="0"/>
              </a:spcBef>
              <a:buFontTx/>
              <a:buNone/>
            </a:pPr>
            <a:r>
              <a:rPr lang="en-US" altLang="en-US" sz="2000" baseline="0" dirty="0">
                <a:solidFill>
                  <a:srgbClr val="FFFFFF"/>
                </a:solidFill>
              </a:rPr>
              <a:t>	palimpsests and very large impacts</a:t>
            </a:r>
          </a:p>
        </p:txBody>
      </p:sp>
      <p:pic>
        <p:nvPicPr>
          <p:cNvPr id="138244" name="Picture 1" descr="latest.jpg">
            <a:extLst>
              <a:ext uri="{FF2B5EF4-FFF2-40B4-BE49-F238E27FC236}">
                <a16:creationId xmlns:a16="http://schemas.microsoft.com/office/drawing/2014/main" id="{CDCD2E7B-8A7C-359C-0352-9958019D6F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057400"/>
            <a:ext cx="411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2" descr="ganymede_galileo_global-color_stryk_gg1r_f840.jpg">
            <a:extLst>
              <a:ext uri="{FF2B5EF4-FFF2-40B4-BE49-F238E27FC236}">
                <a16:creationId xmlns:a16="http://schemas.microsoft.com/office/drawing/2014/main" id="{CEAC5ADD-BF1C-8335-03CA-6FB49A0F287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 y="1905000"/>
            <a:ext cx="4648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picture containing table, photo, person, holding&#10;&#10;Description automatically generated">
            <a:extLst>
              <a:ext uri="{FF2B5EF4-FFF2-40B4-BE49-F238E27FC236}">
                <a16:creationId xmlns:a16="http://schemas.microsoft.com/office/drawing/2014/main" id="{480BBAA5-C909-3730-20D2-D4120ACA9E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077993">
            <a:off x="-96838" y="4281488"/>
            <a:ext cx="2667001" cy="257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picture containing wire, sign&#10;&#10;Description automatically generated">
            <a:extLst>
              <a:ext uri="{FF2B5EF4-FFF2-40B4-BE49-F238E27FC236}">
                <a16:creationId xmlns:a16="http://schemas.microsoft.com/office/drawing/2014/main" id="{92B9677D-14B7-109B-2899-90B557D906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288660">
            <a:off x="6511925" y="4302125"/>
            <a:ext cx="2665413"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1782">
                                            <p:txEl>
                                              <p:pRg st="1" end="1"/>
                                            </p:txEl>
                                          </p:spTgt>
                                        </p:tgtEl>
                                        <p:attrNameLst>
                                          <p:attrName>style.visibility</p:attrName>
                                        </p:attrNameLst>
                                      </p:cBhvr>
                                      <p:to>
                                        <p:strVal val="visible"/>
                                      </p:to>
                                    </p:set>
                                    <p:animEffect transition="in" filter="fade">
                                      <p:cBhvr>
                                        <p:cTn id="7" dur="2000"/>
                                        <p:tgtEl>
                                          <p:spTgt spid="331782">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1782">
                                            <p:txEl>
                                              <p:pRg st="2" end="2"/>
                                            </p:txEl>
                                          </p:spTgt>
                                        </p:tgtEl>
                                        <p:attrNameLst>
                                          <p:attrName>style.visibility</p:attrName>
                                        </p:attrNameLst>
                                      </p:cBhvr>
                                      <p:to>
                                        <p:strVal val="visible"/>
                                      </p:to>
                                    </p:set>
                                    <p:animEffect transition="in" filter="fade">
                                      <p:cBhvr>
                                        <p:cTn id="10" dur="2000"/>
                                        <p:tgtEl>
                                          <p:spTgt spid="331782">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A96C5829-7E5E-5886-3BB2-9DDFEE8DAFB4}"/>
              </a:ext>
            </a:extLst>
          </p:cNvPr>
          <p:cNvSpPr>
            <a:spLocks noGrp="1" noChangeArrowheads="1"/>
          </p:cNvSpPr>
          <p:nvPr>
            <p:ph type="title"/>
          </p:nvPr>
        </p:nvSpPr>
        <p:spPr>
          <a:xfrm>
            <a:off x="685800" y="-76200"/>
            <a:ext cx="7772400" cy="914400"/>
          </a:xfrm>
        </p:spPr>
        <p:txBody>
          <a:bodyPr/>
          <a:lstStyle/>
          <a:p>
            <a:pPr eaLnBrk="1" hangingPunct="1"/>
            <a:r>
              <a:rPr lang="en-US" altLang="en-US" b="1">
                <a:solidFill>
                  <a:srgbClr val="FFFFFF"/>
                </a:solidFill>
                <a:ea typeface="ＭＳ Ｐゴシック" panose="020B0600070205080204" pitchFamily="34" charset="-128"/>
              </a:rPr>
              <a:t>Callisto</a:t>
            </a:r>
            <a:endParaRPr lang="en-US" altLang="en-US">
              <a:solidFill>
                <a:srgbClr val="FFFFFF"/>
              </a:solidFill>
              <a:ea typeface="ＭＳ Ｐゴシック" panose="020B0600070205080204" pitchFamily="34" charset="-128"/>
            </a:endParaRPr>
          </a:p>
        </p:txBody>
      </p:sp>
      <p:sp>
        <p:nvSpPr>
          <p:cNvPr id="331782" name="Text Box 6">
            <a:extLst>
              <a:ext uri="{FF2B5EF4-FFF2-40B4-BE49-F238E27FC236}">
                <a16:creationId xmlns:a16="http://schemas.microsoft.com/office/drawing/2014/main" id="{11DE54CB-509E-A550-86BD-382BC25A9489}"/>
              </a:ext>
            </a:extLst>
          </p:cNvPr>
          <p:cNvSpPr txBox="1">
            <a:spLocks noChangeArrowheads="1"/>
          </p:cNvSpPr>
          <p:nvPr/>
        </p:nvSpPr>
        <p:spPr bwMode="auto">
          <a:xfrm>
            <a:off x="685800" y="685800"/>
            <a:ext cx="7848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FFFFFF"/>
                </a:solidFill>
              </a:rPr>
              <a:t>density is 1.85 g/cm</a:t>
            </a:r>
            <a:r>
              <a:rPr lang="en-US" altLang="en-US" sz="2000" baseline="30000">
                <a:solidFill>
                  <a:srgbClr val="FFFFFF"/>
                </a:solidFill>
              </a:rPr>
              <a:t>3</a:t>
            </a:r>
            <a:r>
              <a:rPr lang="en-US" altLang="en-US" sz="2000" baseline="0">
                <a:solidFill>
                  <a:srgbClr val="FFFFFF"/>
                </a:solidFill>
              </a:rPr>
              <a:t> &lt;&lt; Moon at 3.34 g/cm</a:t>
            </a:r>
            <a:r>
              <a:rPr lang="en-US" altLang="en-US" sz="2000" baseline="30000">
                <a:solidFill>
                  <a:srgbClr val="FFFFFF"/>
                </a:solidFill>
              </a:rPr>
              <a:t>3</a:t>
            </a:r>
            <a:r>
              <a:rPr lang="en-US" altLang="en-US" sz="2000" baseline="0">
                <a:solidFill>
                  <a:srgbClr val="FFFFFF"/>
                </a:solidFill>
              </a:rPr>
              <a:t> … rock + ice</a:t>
            </a:r>
          </a:p>
          <a:p>
            <a:pPr eaLnBrk="1" hangingPunct="1">
              <a:spcBef>
                <a:spcPct val="0"/>
              </a:spcBef>
              <a:buFontTx/>
              <a:buNone/>
            </a:pPr>
            <a:r>
              <a:rPr lang="en-US" altLang="en-US" sz="2000" baseline="0">
                <a:solidFill>
                  <a:srgbClr val="FFFFFF"/>
                </a:solidFill>
              </a:rPr>
              <a:t>	pockmarked with craters (most heavily cratered in SS) … old(est)</a:t>
            </a:r>
          </a:p>
          <a:p>
            <a:pPr eaLnBrk="1" hangingPunct="1">
              <a:spcBef>
                <a:spcPct val="0"/>
              </a:spcBef>
              <a:buFontTx/>
              <a:buNone/>
            </a:pPr>
            <a:r>
              <a:rPr lang="en-US" altLang="en-US" sz="2000" baseline="0">
                <a:solidFill>
                  <a:srgbClr val="FFFFFF"/>
                </a:solidFill>
              </a:rPr>
              <a:t>          subsurface ocean likely</a:t>
            </a:r>
          </a:p>
        </p:txBody>
      </p:sp>
      <p:pic>
        <p:nvPicPr>
          <p:cNvPr id="140292" name="Picture 3" descr="jcallisto.jpg">
            <a:extLst>
              <a:ext uri="{FF2B5EF4-FFF2-40B4-BE49-F238E27FC236}">
                <a16:creationId xmlns:a16="http://schemas.microsoft.com/office/drawing/2014/main" id="{A3DADEBB-68BE-EE01-BB54-65164B9A22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82296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1782">
                                            <p:txEl>
                                              <p:pRg st="1" end="1"/>
                                            </p:txEl>
                                          </p:spTgt>
                                        </p:tgtEl>
                                        <p:attrNameLst>
                                          <p:attrName>style.visibility</p:attrName>
                                        </p:attrNameLst>
                                      </p:cBhvr>
                                      <p:to>
                                        <p:strVal val="visible"/>
                                      </p:to>
                                    </p:set>
                                    <p:animEffect transition="in" filter="fade">
                                      <p:cBhvr>
                                        <p:cTn id="7" dur="2000"/>
                                        <p:tgtEl>
                                          <p:spTgt spid="331782">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1782">
                                            <p:txEl>
                                              <p:pRg st="2" end="2"/>
                                            </p:txEl>
                                          </p:spTgt>
                                        </p:tgtEl>
                                        <p:attrNameLst>
                                          <p:attrName>style.visibility</p:attrName>
                                        </p:attrNameLst>
                                      </p:cBhvr>
                                      <p:to>
                                        <p:strVal val="visible"/>
                                      </p:to>
                                    </p:set>
                                    <p:animEffect transition="in" filter="fade">
                                      <p:cBhvr>
                                        <p:cTn id="10" dur="2000"/>
                                        <p:tgtEl>
                                          <p:spTgt spid="3317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2F0817-A6E6-17EA-E764-8162B06423FD}"/>
            </a:ext>
          </a:extLst>
        </p:cNvPr>
        <p:cNvGrpSpPr/>
        <p:nvPr/>
      </p:nvGrpSpPr>
      <p:grpSpPr>
        <a:xfrm>
          <a:off x="0" y="0"/>
          <a:ext cx="0" cy="0"/>
          <a:chOff x="0" y="0"/>
          <a:chExt cx="0" cy="0"/>
        </a:xfrm>
      </p:grpSpPr>
      <p:sp>
        <p:nvSpPr>
          <p:cNvPr id="76804" name="Rectangle 2">
            <a:extLst>
              <a:ext uri="{FF2B5EF4-FFF2-40B4-BE49-F238E27FC236}">
                <a16:creationId xmlns:a16="http://schemas.microsoft.com/office/drawing/2014/main" id="{5EA55488-7567-781B-2245-DD49FBC70EB7}"/>
              </a:ext>
            </a:extLst>
          </p:cNvPr>
          <p:cNvSpPr>
            <a:spLocks noGrp="1" noChangeArrowheads="1"/>
          </p:cNvSpPr>
          <p:nvPr>
            <p:ph type="title"/>
          </p:nvPr>
        </p:nvSpPr>
        <p:spPr>
          <a:xfrm>
            <a:off x="685800" y="-76200"/>
            <a:ext cx="7772400" cy="914400"/>
          </a:xfrm>
        </p:spPr>
        <p:txBody>
          <a:bodyPr/>
          <a:lstStyle/>
          <a:p>
            <a:pPr eaLnBrk="1" hangingPunct="1"/>
            <a:r>
              <a:rPr lang="en-US" altLang="en-US" b="1" dirty="0">
                <a:solidFill>
                  <a:schemeClr val="bg1"/>
                </a:solidFill>
                <a:ea typeface="ＭＳ Ｐゴシック" panose="020B0600070205080204" pitchFamily="34" charset="-128"/>
              </a:rPr>
              <a:t>Titan</a:t>
            </a:r>
          </a:p>
        </p:txBody>
      </p:sp>
      <p:pic>
        <p:nvPicPr>
          <p:cNvPr id="5" name="Picture 4">
            <a:extLst>
              <a:ext uri="{FF2B5EF4-FFF2-40B4-BE49-F238E27FC236}">
                <a16:creationId xmlns:a16="http://schemas.microsoft.com/office/drawing/2014/main" id="{19783378-D2BF-FDF0-BC40-697347B940A8}"/>
              </a:ext>
            </a:extLst>
          </p:cNvPr>
          <p:cNvPicPr>
            <a:picLocks noChangeAspect="1"/>
          </p:cNvPicPr>
          <p:nvPr/>
        </p:nvPicPr>
        <p:blipFill>
          <a:blip r:embed="rId3"/>
          <a:stretch>
            <a:fillRect/>
          </a:stretch>
        </p:blipFill>
        <p:spPr>
          <a:xfrm>
            <a:off x="1088117" y="990600"/>
            <a:ext cx="6967766" cy="5562600"/>
          </a:xfrm>
          <a:prstGeom prst="rect">
            <a:avLst/>
          </a:prstGeom>
        </p:spPr>
      </p:pic>
    </p:spTree>
    <p:extLst>
      <p:ext uri="{BB962C8B-B14F-4D97-AF65-F5344CB8AC3E}">
        <p14:creationId xmlns:p14="http://schemas.microsoft.com/office/powerpoint/2010/main" val="287481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a:extLst>
              <a:ext uri="{FF2B5EF4-FFF2-40B4-BE49-F238E27FC236}">
                <a16:creationId xmlns:a16="http://schemas.microsoft.com/office/drawing/2014/main" id="{775EF84F-C847-B46D-953D-11E50064CA5D}"/>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Titan Map from Cassini 2007</a:t>
            </a:r>
            <a:endParaRPr lang="en-US" altLang="en-US">
              <a:ea typeface="ＭＳ Ｐゴシック" panose="020B0600070205080204" pitchFamily="34" charset="-128"/>
            </a:endParaRPr>
          </a:p>
        </p:txBody>
      </p:sp>
      <p:pic>
        <p:nvPicPr>
          <p:cNvPr id="144386" name="Picture 3">
            <a:extLst>
              <a:ext uri="{FF2B5EF4-FFF2-40B4-BE49-F238E27FC236}">
                <a16:creationId xmlns:a16="http://schemas.microsoft.com/office/drawing/2014/main" id="{E06FED5F-D583-A7A8-D380-C197FB6426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78000"/>
            <a:ext cx="9144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7" name="Text Box 4">
            <a:extLst>
              <a:ext uri="{FF2B5EF4-FFF2-40B4-BE49-F238E27FC236}">
                <a16:creationId xmlns:a16="http://schemas.microsoft.com/office/drawing/2014/main" id="{9B18EF7B-4137-D31A-92BD-93C3F814C18D}"/>
              </a:ext>
            </a:extLst>
          </p:cNvPr>
          <p:cNvSpPr txBox="1">
            <a:spLocks noChangeArrowheads="1"/>
          </p:cNvSpPr>
          <p:nvPr/>
        </p:nvSpPr>
        <p:spPr bwMode="auto">
          <a:xfrm>
            <a:off x="6400800" y="2209800"/>
            <a:ext cx="2359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a:solidFill>
                  <a:srgbClr val="000000"/>
                </a:solidFill>
              </a:rPr>
              <a:t>imaged at 9380 A</a:t>
            </a:r>
          </a:p>
        </p:txBody>
      </p:sp>
      <p:sp>
        <p:nvSpPr>
          <p:cNvPr id="331782" name="Text Box 6">
            <a:extLst>
              <a:ext uri="{FF2B5EF4-FFF2-40B4-BE49-F238E27FC236}">
                <a16:creationId xmlns:a16="http://schemas.microsoft.com/office/drawing/2014/main" id="{7AB7770A-AC7C-302C-7B42-A42904D7089B}"/>
              </a:ext>
            </a:extLst>
          </p:cNvPr>
          <p:cNvSpPr txBox="1">
            <a:spLocks noChangeArrowheads="1"/>
          </p:cNvSpPr>
          <p:nvPr/>
        </p:nvSpPr>
        <p:spPr bwMode="auto">
          <a:xfrm>
            <a:off x="685800" y="762000"/>
            <a:ext cx="7848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000000"/>
                </a:solidFill>
              </a:rPr>
              <a:t>density is 1.88 g/cm</a:t>
            </a:r>
            <a:r>
              <a:rPr lang="en-US" altLang="en-US" sz="2000" baseline="30000">
                <a:solidFill>
                  <a:srgbClr val="000000"/>
                </a:solidFill>
              </a:rPr>
              <a:t>3</a:t>
            </a:r>
            <a:r>
              <a:rPr lang="en-US" altLang="en-US" sz="2000" baseline="0">
                <a:solidFill>
                  <a:srgbClr val="000000"/>
                </a:solidFill>
              </a:rPr>
              <a:t> … rock + ice</a:t>
            </a:r>
          </a:p>
          <a:p>
            <a:pPr eaLnBrk="1" hangingPunct="1">
              <a:spcBef>
                <a:spcPct val="0"/>
              </a:spcBef>
              <a:buFontTx/>
              <a:buNone/>
            </a:pPr>
            <a:r>
              <a:rPr lang="en-US" altLang="en-US" sz="2000" baseline="0">
                <a:solidFill>
                  <a:srgbClr val="000000"/>
                </a:solidFill>
              </a:rPr>
              <a:t>	few craters … surface less than 1 Gyr old</a:t>
            </a:r>
          </a:p>
          <a:p>
            <a:pPr eaLnBrk="1" hangingPunct="1">
              <a:spcBef>
                <a:spcPct val="0"/>
              </a:spcBef>
              <a:buFontTx/>
              <a:buNone/>
            </a:pPr>
            <a:r>
              <a:rPr lang="en-US" altLang="en-US" sz="2000" baseline="0">
                <a:solidFill>
                  <a:srgbClr val="000000"/>
                </a:solidFill>
              </a:rPr>
              <a:t>	liquid CH</a:t>
            </a:r>
            <a:r>
              <a:rPr lang="en-US" altLang="en-US" sz="2000">
                <a:solidFill>
                  <a:srgbClr val="000000"/>
                </a:solidFill>
              </a:rPr>
              <a:t>4</a:t>
            </a:r>
            <a:r>
              <a:rPr lang="en-US" altLang="en-US" sz="2000" baseline="0">
                <a:solidFill>
                  <a:srgbClr val="000000"/>
                </a:solidFill>
              </a:rPr>
              <a:t>/C</a:t>
            </a:r>
            <a:r>
              <a:rPr lang="en-US" altLang="en-US" sz="2000">
                <a:solidFill>
                  <a:srgbClr val="000000"/>
                </a:solidFill>
              </a:rPr>
              <a:t>2</a:t>
            </a:r>
            <a:r>
              <a:rPr lang="en-US" altLang="en-US" sz="2000" baseline="0">
                <a:solidFill>
                  <a:srgbClr val="000000"/>
                </a:solidFill>
              </a:rPr>
              <a:t>H</a:t>
            </a:r>
            <a:r>
              <a:rPr lang="en-US" altLang="en-US" sz="2000">
                <a:solidFill>
                  <a:srgbClr val="000000"/>
                </a:solidFill>
              </a:rPr>
              <a:t>6</a:t>
            </a:r>
            <a:r>
              <a:rPr lang="en-US" altLang="en-US" sz="2000" baseline="0">
                <a:solidFill>
                  <a:srgbClr val="000000"/>
                </a:solidFill>
              </a:rPr>
              <a:t> lakes near poles cover ~1% of surface and change size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1782">
                                            <p:txEl>
                                              <p:pRg st="1" end="1"/>
                                            </p:txEl>
                                          </p:spTgt>
                                        </p:tgtEl>
                                        <p:attrNameLst>
                                          <p:attrName>style.visibility</p:attrName>
                                        </p:attrNameLst>
                                      </p:cBhvr>
                                      <p:to>
                                        <p:strVal val="visible"/>
                                      </p:to>
                                    </p:set>
                                    <p:animEffect transition="in" filter="fade">
                                      <p:cBhvr>
                                        <p:cTn id="7" dur="2000"/>
                                        <p:tgtEl>
                                          <p:spTgt spid="331782">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1782">
                                            <p:txEl>
                                              <p:pRg st="2" end="2"/>
                                            </p:txEl>
                                          </p:spTgt>
                                        </p:tgtEl>
                                        <p:attrNameLst>
                                          <p:attrName>style.visibility</p:attrName>
                                        </p:attrNameLst>
                                      </p:cBhvr>
                                      <p:to>
                                        <p:strVal val="visible"/>
                                      </p:to>
                                    </p:set>
                                    <p:animEffect transition="in" filter="fade">
                                      <p:cBhvr>
                                        <p:cTn id="10" dur="2000"/>
                                        <p:tgtEl>
                                          <p:spTgt spid="3317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BD4CD9FB-6ED1-BEA1-6AF3-EBDF89F830E1}"/>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Titan Map from Cassini 2011</a:t>
            </a:r>
            <a:endParaRPr lang="en-US" altLang="en-US">
              <a:ea typeface="ＭＳ Ｐゴシック" panose="020B0600070205080204" pitchFamily="34" charset="-128"/>
            </a:endParaRPr>
          </a:p>
        </p:txBody>
      </p:sp>
      <p:pic>
        <p:nvPicPr>
          <p:cNvPr id="146434" name="Picture 5" descr="titan.map.2011.jpg">
            <a:extLst>
              <a:ext uri="{FF2B5EF4-FFF2-40B4-BE49-F238E27FC236}">
                <a16:creationId xmlns:a16="http://schemas.microsoft.com/office/drawing/2014/main" id="{A1407C39-40DF-CCD9-740E-3C87F90476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79588"/>
            <a:ext cx="9144000"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5" name="Text Box 4">
            <a:extLst>
              <a:ext uri="{FF2B5EF4-FFF2-40B4-BE49-F238E27FC236}">
                <a16:creationId xmlns:a16="http://schemas.microsoft.com/office/drawing/2014/main" id="{033D2755-1D01-3544-9DA0-31B198DA8213}"/>
              </a:ext>
            </a:extLst>
          </p:cNvPr>
          <p:cNvSpPr txBox="1">
            <a:spLocks noChangeArrowheads="1"/>
          </p:cNvSpPr>
          <p:nvPr/>
        </p:nvSpPr>
        <p:spPr bwMode="auto">
          <a:xfrm>
            <a:off x="6400800" y="2209800"/>
            <a:ext cx="2359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a:solidFill>
                  <a:srgbClr val="000000"/>
                </a:solidFill>
              </a:rPr>
              <a:t>imaged at 9380 A</a:t>
            </a:r>
          </a:p>
        </p:txBody>
      </p:sp>
      <p:sp>
        <p:nvSpPr>
          <p:cNvPr id="146436" name="Text Box 6">
            <a:extLst>
              <a:ext uri="{FF2B5EF4-FFF2-40B4-BE49-F238E27FC236}">
                <a16:creationId xmlns:a16="http://schemas.microsoft.com/office/drawing/2014/main" id="{7C98FCBC-8F8D-71EB-01A3-E5AA0911A81C}"/>
              </a:ext>
            </a:extLst>
          </p:cNvPr>
          <p:cNvSpPr txBox="1">
            <a:spLocks noChangeArrowheads="1"/>
          </p:cNvSpPr>
          <p:nvPr/>
        </p:nvSpPr>
        <p:spPr bwMode="auto">
          <a:xfrm>
            <a:off x="685800" y="762000"/>
            <a:ext cx="7848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density is 1.88 g/cm</a:t>
            </a:r>
            <a:r>
              <a:rPr lang="en-US" altLang="en-US" sz="2000" baseline="30000" dirty="0">
                <a:solidFill>
                  <a:srgbClr val="000000"/>
                </a:solidFill>
              </a:rPr>
              <a:t>3</a:t>
            </a:r>
            <a:r>
              <a:rPr lang="en-US" altLang="en-US" sz="2000" baseline="0" dirty="0">
                <a:solidFill>
                  <a:srgbClr val="000000"/>
                </a:solidFill>
              </a:rPr>
              <a:t> … rock + ice</a:t>
            </a:r>
          </a:p>
          <a:p>
            <a:pPr eaLnBrk="1" hangingPunct="1">
              <a:spcBef>
                <a:spcPct val="0"/>
              </a:spcBef>
              <a:buFontTx/>
              <a:buNone/>
            </a:pPr>
            <a:r>
              <a:rPr lang="en-US" altLang="en-US" sz="2000" baseline="0" dirty="0">
                <a:solidFill>
                  <a:srgbClr val="000000"/>
                </a:solidFill>
              </a:rPr>
              <a:t>	few craters … surface less than 1 </a:t>
            </a:r>
            <a:r>
              <a:rPr lang="en-US" altLang="en-US" sz="2000" baseline="0" dirty="0" err="1">
                <a:solidFill>
                  <a:srgbClr val="000000"/>
                </a:solidFill>
              </a:rPr>
              <a:t>Gyr</a:t>
            </a:r>
            <a:r>
              <a:rPr lang="en-US" altLang="en-US" sz="2000" baseline="0" dirty="0">
                <a:solidFill>
                  <a:srgbClr val="000000"/>
                </a:solidFill>
              </a:rPr>
              <a:t> old</a:t>
            </a:r>
          </a:p>
          <a:p>
            <a:pPr eaLnBrk="1" hangingPunct="1">
              <a:spcBef>
                <a:spcPct val="0"/>
              </a:spcBef>
              <a:buFontTx/>
              <a:buNone/>
            </a:pPr>
            <a:r>
              <a:rPr lang="en-US" altLang="en-US" sz="2000" baseline="0" dirty="0">
                <a:solidFill>
                  <a:srgbClr val="000000"/>
                </a:solidFill>
              </a:rPr>
              <a:t>	liquid CH</a:t>
            </a:r>
            <a:r>
              <a:rPr lang="en-US" altLang="en-US" sz="2000" dirty="0">
                <a:solidFill>
                  <a:srgbClr val="000000"/>
                </a:solidFill>
              </a:rPr>
              <a:t>4</a:t>
            </a:r>
            <a:r>
              <a:rPr lang="en-US" altLang="en-US" sz="2000" baseline="0" dirty="0">
                <a:solidFill>
                  <a:srgbClr val="000000"/>
                </a:solidFill>
              </a:rPr>
              <a:t>/C</a:t>
            </a:r>
            <a:r>
              <a:rPr lang="en-US" altLang="en-US" sz="2000" dirty="0">
                <a:solidFill>
                  <a:srgbClr val="000000"/>
                </a:solidFill>
              </a:rPr>
              <a:t>2</a:t>
            </a:r>
            <a:r>
              <a:rPr lang="en-US" altLang="en-US" sz="2000" baseline="0" dirty="0">
                <a:solidFill>
                  <a:srgbClr val="000000"/>
                </a:solidFill>
              </a:rPr>
              <a:t>H</a:t>
            </a:r>
            <a:r>
              <a:rPr lang="en-US" altLang="en-US" sz="2000" dirty="0">
                <a:solidFill>
                  <a:srgbClr val="000000"/>
                </a:solidFill>
              </a:rPr>
              <a:t>6</a:t>
            </a:r>
            <a:r>
              <a:rPr lang="en-US" altLang="en-US" sz="2000" baseline="0" dirty="0">
                <a:solidFill>
                  <a:srgbClr val="000000"/>
                </a:solidFill>
              </a:rPr>
              <a:t> lakes near poles cover ~1% of surface and change size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CF1CB814-5061-62B2-A285-E6B3D1A68D65}"/>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Titan Map from Cassini 2015</a:t>
            </a:r>
            <a:endParaRPr lang="en-US" altLang="en-US">
              <a:ea typeface="ＭＳ Ｐゴシック" panose="020B0600070205080204" pitchFamily="34" charset="-128"/>
            </a:endParaRPr>
          </a:p>
        </p:txBody>
      </p:sp>
      <p:sp>
        <p:nvSpPr>
          <p:cNvPr id="148482" name="Text Box 6">
            <a:extLst>
              <a:ext uri="{FF2B5EF4-FFF2-40B4-BE49-F238E27FC236}">
                <a16:creationId xmlns:a16="http://schemas.microsoft.com/office/drawing/2014/main" id="{42545299-FBED-E815-A0EE-11F7FFD425A1}"/>
              </a:ext>
            </a:extLst>
          </p:cNvPr>
          <p:cNvSpPr txBox="1">
            <a:spLocks noChangeArrowheads="1"/>
          </p:cNvSpPr>
          <p:nvPr/>
        </p:nvSpPr>
        <p:spPr bwMode="auto">
          <a:xfrm>
            <a:off x="685800" y="762000"/>
            <a:ext cx="7848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density is 1.88 g/cm</a:t>
            </a:r>
            <a:r>
              <a:rPr lang="en-US" altLang="en-US" sz="2000" baseline="30000" dirty="0">
                <a:solidFill>
                  <a:srgbClr val="000000"/>
                </a:solidFill>
              </a:rPr>
              <a:t>3</a:t>
            </a:r>
            <a:r>
              <a:rPr lang="en-US" altLang="en-US" sz="2000" baseline="0" dirty="0">
                <a:solidFill>
                  <a:srgbClr val="000000"/>
                </a:solidFill>
              </a:rPr>
              <a:t> … rock + ice</a:t>
            </a:r>
          </a:p>
          <a:p>
            <a:pPr eaLnBrk="1" hangingPunct="1">
              <a:spcBef>
                <a:spcPct val="0"/>
              </a:spcBef>
              <a:buFontTx/>
              <a:buNone/>
            </a:pPr>
            <a:r>
              <a:rPr lang="en-US" altLang="en-US" sz="2000" baseline="0" dirty="0">
                <a:solidFill>
                  <a:srgbClr val="000000"/>
                </a:solidFill>
              </a:rPr>
              <a:t>	few craters … surface less than 1 </a:t>
            </a:r>
            <a:r>
              <a:rPr lang="en-US" altLang="en-US" sz="2000" baseline="0" dirty="0" err="1">
                <a:solidFill>
                  <a:srgbClr val="000000"/>
                </a:solidFill>
              </a:rPr>
              <a:t>Gyr</a:t>
            </a:r>
            <a:r>
              <a:rPr lang="en-US" altLang="en-US" sz="2000" baseline="0" dirty="0">
                <a:solidFill>
                  <a:srgbClr val="000000"/>
                </a:solidFill>
              </a:rPr>
              <a:t> old</a:t>
            </a:r>
          </a:p>
          <a:p>
            <a:pPr eaLnBrk="1" hangingPunct="1">
              <a:spcBef>
                <a:spcPct val="0"/>
              </a:spcBef>
              <a:buFontTx/>
              <a:buNone/>
            </a:pPr>
            <a:r>
              <a:rPr lang="en-US" altLang="en-US" sz="2000" baseline="0" dirty="0">
                <a:solidFill>
                  <a:srgbClr val="000000"/>
                </a:solidFill>
              </a:rPr>
              <a:t>	liquid CH</a:t>
            </a:r>
            <a:r>
              <a:rPr lang="en-US" altLang="en-US" sz="2000" dirty="0">
                <a:solidFill>
                  <a:srgbClr val="000000"/>
                </a:solidFill>
              </a:rPr>
              <a:t>4</a:t>
            </a:r>
            <a:r>
              <a:rPr lang="en-US" altLang="en-US" sz="2000" baseline="0" dirty="0">
                <a:solidFill>
                  <a:srgbClr val="000000"/>
                </a:solidFill>
              </a:rPr>
              <a:t>/C</a:t>
            </a:r>
            <a:r>
              <a:rPr lang="en-US" altLang="en-US" sz="2000" dirty="0">
                <a:solidFill>
                  <a:srgbClr val="000000"/>
                </a:solidFill>
              </a:rPr>
              <a:t>2</a:t>
            </a:r>
            <a:r>
              <a:rPr lang="en-US" altLang="en-US" sz="2000" baseline="0" dirty="0">
                <a:solidFill>
                  <a:srgbClr val="000000"/>
                </a:solidFill>
              </a:rPr>
              <a:t>H</a:t>
            </a:r>
            <a:r>
              <a:rPr lang="en-US" altLang="en-US" sz="2000" dirty="0">
                <a:solidFill>
                  <a:srgbClr val="000000"/>
                </a:solidFill>
              </a:rPr>
              <a:t>6</a:t>
            </a:r>
            <a:r>
              <a:rPr lang="en-US" altLang="en-US" sz="2000" baseline="0" dirty="0">
                <a:solidFill>
                  <a:srgbClr val="000000"/>
                </a:solidFill>
              </a:rPr>
              <a:t> lakes near poles cover ~1% of surface and change size</a:t>
            </a:r>
          </a:p>
        </p:txBody>
      </p:sp>
      <p:pic>
        <p:nvPicPr>
          <p:cNvPr id="148483" name="Picture 1" descr="6252_PIA19658.jpg">
            <a:extLst>
              <a:ext uri="{FF2B5EF4-FFF2-40B4-BE49-F238E27FC236}">
                <a16:creationId xmlns:a16="http://schemas.microsoft.com/office/drawing/2014/main" id="{FADAF0B1-D51B-C25F-E07C-6B1AE3B90D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70063"/>
            <a:ext cx="9144000" cy="507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4" name="Text Box 4">
            <a:extLst>
              <a:ext uri="{FF2B5EF4-FFF2-40B4-BE49-F238E27FC236}">
                <a16:creationId xmlns:a16="http://schemas.microsoft.com/office/drawing/2014/main" id="{0E7130C9-CCAE-FD88-4E63-EFE9737C2060}"/>
              </a:ext>
            </a:extLst>
          </p:cNvPr>
          <p:cNvSpPr txBox="1">
            <a:spLocks noChangeArrowheads="1"/>
          </p:cNvSpPr>
          <p:nvPr/>
        </p:nvSpPr>
        <p:spPr bwMode="auto">
          <a:xfrm>
            <a:off x="6400800" y="2209800"/>
            <a:ext cx="2359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a:solidFill>
                  <a:srgbClr val="000000"/>
                </a:solidFill>
              </a:rPr>
              <a:t>imaged at 9380 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CF1CB814-5061-62B2-A285-E6B3D1A68D65}"/>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Titan Map from Cassini 2015</a:t>
            </a:r>
            <a:endParaRPr lang="en-US" altLang="en-US">
              <a:ea typeface="ＭＳ Ｐゴシック" panose="020B0600070205080204" pitchFamily="34" charset="-128"/>
            </a:endParaRPr>
          </a:p>
        </p:txBody>
      </p:sp>
      <p:sp>
        <p:nvSpPr>
          <p:cNvPr id="148482" name="Text Box 6">
            <a:extLst>
              <a:ext uri="{FF2B5EF4-FFF2-40B4-BE49-F238E27FC236}">
                <a16:creationId xmlns:a16="http://schemas.microsoft.com/office/drawing/2014/main" id="{42545299-FBED-E815-A0EE-11F7FFD425A1}"/>
              </a:ext>
            </a:extLst>
          </p:cNvPr>
          <p:cNvSpPr txBox="1">
            <a:spLocks noChangeArrowheads="1"/>
          </p:cNvSpPr>
          <p:nvPr/>
        </p:nvSpPr>
        <p:spPr bwMode="auto">
          <a:xfrm>
            <a:off x="685800" y="762000"/>
            <a:ext cx="78486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density is 1.88 g/cm</a:t>
            </a:r>
            <a:r>
              <a:rPr lang="en-US" altLang="en-US" sz="2000" baseline="30000" dirty="0">
                <a:solidFill>
                  <a:srgbClr val="000000"/>
                </a:solidFill>
              </a:rPr>
              <a:t>3</a:t>
            </a:r>
            <a:r>
              <a:rPr lang="en-US" altLang="en-US" sz="2000" baseline="0" dirty="0">
                <a:solidFill>
                  <a:srgbClr val="000000"/>
                </a:solidFill>
              </a:rPr>
              <a:t> … rock + ice</a:t>
            </a:r>
          </a:p>
          <a:p>
            <a:pPr eaLnBrk="1" hangingPunct="1">
              <a:spcBef>
                <a:spcPct val="0"/>
              </a:spcBef>
              <a:buFontTx/>
              <a:buNone/>
            </a:pPr>
            <a:r>
              <a:rPr lang="en-US" altLang="en-US" sz="2000" baseline="0" dirty="0">
                <a:solidFill>
                  <a:srgbClr val="000000"/>
                </a:solidFill>
              </a:rPr>
              <a:t>	few craters … surface less than 1 </a:t>
            </a:r>
            <a:r>
              <a:rPr lang="en-US" altLang="en-US" sz="2000" baseline="0" dirty="0" err="1">
                <a:solidFill>
                  <a:srgbClr val="000000"/>
                </a:solidFill>
              </a:rPr>
              <a:t>Gyr</a:t>
            </a:r>
            <a:r>
              <a:rPr lang="en-US" altLang="en-US" sz="2000" baseline="0" dirty="0">
                <a:solidFill>
                  <a:srgbClr val="000000"/>
                </a:solidFill>
              </a:rPr>
              <a:t> old</a:t>
            </a:r>
          </a:p>
          <a:p>
            <a:pPr eaLnBrk="1" hangingPunct="1">
              <a:spcBef>
                <a:spcPct val="0"/>
              </a:spcBef>
              <a:buFontTx/>
              <a:buNone/>
            </a:pPr>
            <a:r>
              <a:rPr lang="en-US" altLang="en-US" sz="2000" baseline="0" dirty="0">
                <a:solidFill>
                  <a:srgbClr val="000000"/>
                </a:solidFill>
              </a:rPr>
              <a:t>	liquid CH</a:t>
            </a:r>
            <a:r>
              <a:rPr lang="en-US" altLang="en-US" sz="2000" dirty="0">
                <a:solidFill>
                  <a:srgbClr val="000000"/>
                </a:solidFill>
              </a:rPr>
              <a:t>4</a:t>
            </a:r>
            <a:r>
              <a:rPr lang="en-US" altLang="en-US" sz="2000" baseline="0" dirty="0">
                <a:solidFill>
                  <a:srgbClr val="000000"/>
                </a:solidFill>
              </a:rPr>
              <a:t>/C</a:t>
            </a:r>
            <a:r>
              <a:rPr lang="en-US" altLang="en-US" sz="2000" dirty="0">
                <a:solidFill>
                  <a:srgbClr val="000000"/>
                </a:solidFill>
              </a:rPr>
              <a:t>2</a:t>
            </a:r>
            <a:r>
              <a:rPr lang="en-US" altLang="en-US" sz="2000" baseline="0" dirty="0">
                <a:solidFill>
                  <a:srgbClr val="000000"/>
                </a:solidFill>
              </a:rPr>
              <a:t>H</a:t>
            </a:r>
            <a:r>
              <a:rPr lang="en-US" altLang="en-US" sz="2000" dirty="0">
                <a:solidFill>
                  <a:srgbClr val="000000"/>
                </a:solidFill>
              </a:rPr>
              <a:t>6</a:t>
            </a:r>
            <a:r>
              <a:rPr lang="en-US" altLang="en-US" sz="2000" baseline="0" dirty="0">
                <a:solidFill>
                  <a:srgbClr val="000000"/>
                </a:solidFill>
              </a:rPr>
              <a:t> lakes near poles cover ~1% of surface and change</a:t>
            </a:r>
          </a:p>
        </p:txBody>
      </p:sp>
      <p:sp>
        <p:nvSpPr>
          <p:cNvPr id="148484" name="Text Box 4">
            <a:extLst>
              <a:ext uri="{FF2B5EF4-FFF2-40B4-BE49-F238E27FC236}">
                <a16:creationId xmlns:a16="http://schemas.microsoft.com/office/drawing/2014/main" id="{0E7130C9-CCAE-FD88-4E63-EFE9737C2060}"/>
              </a:ext>
            </a:extLst>
          </p:cNvPr>
          <p:cNvSpPr txBox="1">
            <a:spLocks noChangeArrowheads="1"/>
          </p:cNvSpPr>
          <p:nvPr/>
        </p:nvSpPr>
        <p:spPr bwMode="auto">
          <a:xfrm>
            <a:off x="6400800" y="2209800"/>
            <a:ext cx="2359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a:solidFill>
                  <a:srgbClr val="000000"/>
                </a:solidFill>
              </a:rPr>
              <a:t>imaged at 9380 A</a:t>
            </a:r>
          </a:p>
        </p:txBody>
      </p:sp>
      <p:pic>
        <p:nvPicPr>
          <p:cNvPr id="1026" name="Picture 2">
            <a:extLst>
              <a:ext uri="{FF2B5EF4-FFF2-40B4-BE49-F238E27FC236}">
                <a16:creationId xmlns:a16="http://schemas.microsoft.com/office/drawing/2014/main" id="{916A12BA-4478-CEDC-F406-2D9014FD89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097020"/>
            <a:ext cx="8863242" cy="4608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27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a:extLst>
              <a:ext uri="{FF2B5EF4-FFF2-40B4-BE49-F238E27FC236}">
                <a16:creationId xmlns:a16="http://schemas.microsoft.com/office/drawing/2014/main" id="{211A9899-AEB8-3869-42D4-DEDBD430D4F0}"/>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Titan: Xanadu</a:t>
            </a:r>
          </a:p>
        </p:txBody>
      </p:sp>
      <p:pic>
        <p:nvPicPr>
          <p:cNvPr id="150530" name="Picture 3">
            <a:extLst>
              <a:ext uri="{FF2B5EF4-FFF2-40B4-BE49-F238E27FC236}">
                <a16:creationId xmlns:a16="http://schemas.microsoft.com/office/drawing/2014/main" id="{43A3968F-436B-390E-7F45-4306C56833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8100"/>
            <a:ext cx="74676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1" name="Text Box 4">
            <a:extLst>
              <a:ext uri="{FF2B5EF4-FFF2-40B4-BE49-F238E27FC236}">
                <a16:creationId xmlns:a16="http://schemas.microsoft.com/office/drawing/2014/main" id="{40DF5CF1-2ACD-4C4E-26CE-B94832DC9DB1}"/>
              </a:ext>
            </a:extLst>
          </p:cNvPr>
          <p:cNvSpPr txBox="1">
            <a:spLocks noChangeArrowheads="1"/>
          </p:cNvSpPr>
          <p:nvPr/>
        </p:nvSpPr>
        <p:spPr bwMode="auto">
          <a:xfrm>
            <a:off x="0" y="5181600"/>
            <a:ext cx="19272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a:solidFill>
                  <a:srgbClr val="000000"/>
                </a:solidFill>
              </a:rPr>
              <a:t>rough surface</a:t>
            </a:r>
          </a:p>
          <a:p>
            <a:pPr algn="ctr" eaLnBrk="1" hangingPunct="1">
              <a:spcBef>
                <a:spcPct val="0"/>
              </a:spcBef>
              <a:buFontTx/>
              <a:buNone/>
            </a:pPr>
            <a:r>
              <a:rPr lang="en-US" altLang="en-US" sz="2400" baseline="0">
                <a:solidFill>
                  <a:srgbClr val="000000"/>
                </a:solidFill>
              </a:rPr>
              <a:t>bright in radar</a:t>
            </a:r>
          </a:p>
          <a:p>
            <a:pPr algn="ctr" eaLnBrk="1" hangingPunct="1">
              <a:spcBef>
                <a:spcPct val="0"/>
              </a:spcBef>
              <a:buFontTx/>
              <a:buNone/>
            </a:pPr>
            <a:r>
              <a:rPr lang="en-US" altLang="en-US" sz="2400" baseline="0">
                <a:solidFill>
                  <a:srgbClr val="000000"/>
                </a:solidFill>
              </a:rPr>
              <a:t>5 km wide</a:t>
            </a:r>
          </a:p>
        </p:txBody>
      </p:sp>
      <p:sp>
        <p:nvSpPr>
          <p:cNvPr id="150532" name="Text Box 5">
            <a:extLst>
              <a:ext uri="{FF2B5EF4-FFF2-40B4-BE49-F238E27FC236}">
                <a16:creationId xmlns:a16="http://schemas.microsoft.com/office/drawing/2014/main" id="{ED37F7A4-1E5B-C336-AA4B-CF947A2F47EA}"/>
              </a:ext>
            </a:extLst>
          </p:cNvPr>
          <p:cNvSpPr txBox="1">
            <a:spLocks noChangeArrowheads="1"/>
          </p:cNvSpPr>
          <p:nvPr/>
        </p:nvSpPr>
        <p:spPr bwMode="auto">
          <a:xfrm>
            <a:off x="5029200" y="1371600"/>
            <a:ext cx="1131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a:solidFill>
                  <a:srgbClr val="000000"/>
                </a:solidFill>
              </a:rPr>
              <a:t>Xanadu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a:extLst>
              <a:ext uri="{FF2B5EF4-FFF2-40B4-BE49-F238E27FC236}">
                <a16:creationId xmlns:a16="http://schemas.microsoft.com/office/drawing/2014/main" id="{2AFCD753-2078-E1A4-7432-1ED11830ADBB}"/>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Titan: 70deg N</a:t>
            </a:r>
          </a:p>
        </p:txBody>
      </p:sp>
      <p:sp>
        <p:nvSpPr>
          <p:cNvPr id="152578" name="Text Box 3">
            <a:extLst>
              <a:ext uri="{FF2B5EF4-FFF2-40B4-BE49-F238E27FC236}">
                <a16:creationId xmlns:a16="http://schemas.microsoft.com/office/drawing/2014/main" id="{CF3ED44E-808C-A38A-6292-5E4A918B7A54}"/>
              </a:ext>
            </a:extLst>
          </p:cNvPr>
          <p:cNvSpPr txBox="1">
            <a:spLocks noChangeArrowheads="1"/>
          </p:cNvSpPr>
          <p:nvPr/>
        </p:nvSpPr>
        <p:spPr bwMode="auto">
          <a:xfrm>
            <a:off x="5029200" y="1371600"/>
            <a:ext cx="1131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a:solidFill>
                  <a:srgbClr val="000000"/>
                </a:solidFill>
              </a:rPr>
              <a:t>Xanadu</a:t>
            </a:r>
          </a:p>
        </p:txBody>
      </p:sp>
      <p:pic>
        <p:nvPicPr>
          <p:cNvPr id="152579" name="Picture 4">
            <a:extLst>
              <a:ext uri="{FF2B5EF4-FFF2-40B4-BE49-F238E27FC236}">
                <a16:creationId xmlns:a16="http://schemas.microsoft.com/office/drawing/2014/main" id="{A7839E35-2067-EF46-A463-D917AAD568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765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0" name="Text Box 5">
            <a:extLst>
              <a:ext uri="{FF2B5EF4-FFF2-40B4-BE49-F238E27FC236}">
                <a16:creationId xmlns:a16="http://schemas.microsoft.com/office/drawing/2014/main" id="{21504E19-CBAF-9E26-AB43-0D2C84F44921}"/>
              </a:ext>
            </a:extLst>
          </p:cNvPr>
          <p:cNvSpPr txBox="1">
            <a:spLocks noChangeArrowheads="1"/>
          </p:cNvSpPr>
          <p:nvPr/>
        </p:nvSpPr>
        <p:spPr bwMode="auto">
          <a:xfrm>
            <a:off x="1703283" y="2667000"/>
            <a:ext cx="21226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dirty="0">
                <a:solidFill>
                  <a:srgbClr val="FFFFFF"/>
                </a:solidFill>
              </a:rPr>
              <a:t>(M)ethane Sea?</a:t>
            </a:r>
          </a:p>
        </p:txBody>
      </p:sp>
      <p:sp>
        <p:nvSpPr>
          <p:cNvPr id="152581" name="Rectangle 6">
            <a:extLst>
              <a:ext uri="{FF2B5EF4-FFF2-40B4-BE49-F238E27FC236}">
                <a16:creationId xmlns:a16="http://schemas.microsoft.com/office/drawing/2014/main" id="{980C9B58-C770-5C78-0855-D5D5614B7EA8}"/>
              </a:ext>
            </a:extLst>
          </p:cNvPr>
          <p:cNvSpPr>
            <a:spLocks noChangeArrowheads="1"/>
          </p:cNvSpPr>
          <p:nvPr/>
        </p:nvSpPr>
        <p:spPr bwMode="auto">
          <a:xfrm>
            <a:off x="0" y="381000"/>
            <a:ext cx="3810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rgbClr val="FFFFFF"/>
                </a:solidFill>
              </a:rPr>
              <a:t>Titan: 70deg 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193AB27D-3764-F877-6E13-97353EB1484A}"/>
              </a:ext>
            </a:extLst>
          </p:cNvPr>
          <p:cNvSpPr>
            <a:spLocks noGrp="1" noChangeArrowheads="1"/>
          </p:cNvSpPr>
          <p:nvPr>
            <p:ph type="title"/>
          </p:nvPr>
        </p:nvSpPr>
        <p:spPr>
          <a:xfrm>
            <a:off x="685800" y="76200"/>
            <a:ext cx="7772400" cy="914400"/>
          </a:xfrm>
        </p:spPr>
        <p:txBody>
          <a:bodyPr/>
          <a:lstStyle/>
          <a:p>
            <a:pPr eaLnBrk="1" hangingPunct="1"/>
            <a:r>
              <a:rPr lang="en-US" altLang="en-US" b="1">
                <a:solidFill>
                  <a:srgbClr val="FFFFFF"/>
                </a:solidFill>
                <a:ea typeface="ＭＳ Ｐゴシック" panose="020B0600070205080204" pitchFamily="34" charset="-128"/>
              </a:rPr>
              <a:t>Titan Close Up</a:t>
            </a:r>
          </a:p>
        </p:txBody>
      </p:sp>
      <p:pic>
        <p:nvPicPr>
          <p:cNvPr id="154627" name="Picture 3" descr="titan">
            <a:extLst>
              <a:ext uri="{FF2B5EF4-FFF2-40B4-BE49-F238E27FC236}">
                <a16:creationId xmlns:a16="http://schemas.microsoft.com/office/drawing/2014/main" id="{7C977A0C-B651-A431-4DBD-A5664272A8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838200"/>
            <a:ext cx="593407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3E28AD0-80EB-8640-4A9A-8993554D6567}"/>
              </a:ext>
            </a:extLst>
          </p:cNvPr>
          <p:cNvSpPr txBox="1"/>
          <p:nvPr/>
        </p:nvSpPr>
        <p:spPr>
          <a:xfrm>
            <a:off x="4572000" y="5850523"/>
            <a:ext cx="4572000" cy="33855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https://</a:t>
            </a:r>
            <a:r>
              <a:rPr kumimoji="0" lang="en-US" sz="1600" b="0" i="0" u="none" strike="noStrike" kern="1200" cap="none" spc="0" normalizeH="0" baseline="0" noProof="0" dirty="0" err="1">
                <a:ln>
                  <a:noFill/>
                </a:ln>
                <a:solidFill>
                  <a:srgbClr val="FFFFFF"/>
                </a:solidFill>
                <a:effectLst/>
                <a:uLnTx/>
                <a:uFillTx/>
                <a:latin typeface="Times New Roman" panose="02020603050405020304" pitchFamily="18" charset="0"/>
                <a:ea typeface="ＭＳ Ｐゴシック" panose="020B0600070205080204" pitchFamily="34" charset="-128"/>
                <a:cs typeface="+mn-cs"/>
              </a:rPr>
              <a:t>www.youtube.com</a:t>
            </a:r>
            <a:r>
              <a:rPr kumimoji="0" 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a:t>
            </a:r>
            <a:r>
              <a:rPr kumimoji="0" lang="en-US" sz="1600" b="0" i="0" u="none" strike="noStrike" kern="1200" cap="none" spc="0" normalizeH="0" baseline="0" noProof="0" dirty="0" err="1">
                <a:ln>
                  <a:noFill/>
                </a:ln>
                <a:solidFill>
                  <a:srgbClr val="FFFFFF"/>
                </a:solidFill>
                <a:effectLst/>
                <a:uLnTx/>
                <a:uFillTx/>
                <a:latin typeface="Times New Roman" panose="02020603050405020304" pitchFamily="18" charset="0"/>
                <a:ea typeface="ＭＳ Ｐゴシック" panose="020B0600070205080204" pitchFamily="34" charset="-128"/>
                <a:cs typeface="+mn-cs"/>
              </a:rPr>
              <a:t>watch?v</a:t>
            </a:r>
            <a:r>
              <a:rPr kumimoji="0" 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a:t>
            </a:r>
            <a:r>
              <a:rPr kumimoji="0" lang="en-US" sz="1600" b="0" i="0" u="none" strike="noStrike" kern="1200" cap="none" spc="0" normalizeH="0" baseline="0" noProof="0" dirty="0" err="1">
                <a:ln>
                  <a:noFill/>
                </a:ln>
                <a:solidFill>
                  <a:srgbClr val="FFFFFF"/>
                </a:solidFill>
                <a:effectLst/>
                <a:uLnTx/>
                <a:uFillTx/>
                <a:latin typeface="Times New Roman" panose="02020603050405020304" pitchFamily="18" charset="0"/>
                <a:ea typeface="ＭＳ Ｐゴシック" panose="020B0600070205080204" pitchFamily="34" charset="-128"/>
                <a:cs typeface="+mn-cs"/>
              </a:rPr>
              <a:t>svmGxFaGILY</a:t>
            </a:r>
            <a:endParaRPr kumimoji="0" 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a:extLst>
              <a:ext uri="{FF2B5EF4-FFF2-40B4-BE49-F238E27FC236}">
                <a16:creationId xmlns:a16="http://schemas.microsoft.com/office/drawing/2014/main" id="{3161F7C3-01CC-A2D9-A7DE-60836EA76EC4}"/>
              </a:ext>
            </a:extLst>
          </p:cNvPr>
          <p:cNvSpPr>
            <a:spLocks noGrp="1" noChangeArrowheads="1"/>
          </p:cNvSpPr>
          <p:nvPr>
            <p:ph type="title"/>
          </p:nvPr>
        </p:nvSpPr>
        <p:spPr>
          <a:xfrm>
            <a:off x="793750" y="76200"/>
            <a:ext cx="7588250" cy="914400"/>
          </a:xfrm>
        </p:spPr>
        <p:txBody>
          <a:bodyPr/>
          <a:lstStyle/>
          <a:p>
            <a:pPr eaLnBrk="1" hangingPunct="1"/>
            <a:r>
              <a:rPr lang="en-US" altLang="en-US" b="1">
                <a:ea typeface="ＭＳ Ｐゴシック" panose="020B0600070205080204" pitchFamily="34" charset="-128"/>
              </a:rPr>
              <a:t>Tethys and Enceladus</a:t>
            </a:r>
          </a:p>
        </p:txBody>
      </p:sp>
      <p:pic>
        <p:nvPicPr>
          <p:cNvPr id="156674" name="Picture 6" descr="tethys">
            <a:extLst>
              <a:ext uri="{FF2B5EF4-FFF2-40B4-BE49-F238E27FC236}">
                <a16:creationId xmlns:a16="http://schemas.microsoft.com/office/drawing/2014/main" id="{ABCC098B-1C0E-0E22-CC11-3CDCB3829C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9144000" cy="786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5" name="Rectangle 7">
            <a:extLst>
              <a:ext uri="{FF2B5EF4-FFF2-40B4-BE49-F238E27FC236}">
                <a16:creationId xmlns:a16="http://schemas.microsoft.com/office/drawing/2014/main" id="{795CE40E-6B75-2741-2960-3A6D0995DAFD}"/>
              </a:ext>
            </a:extLst>
          </p:cNvPr>
          <p:cNvSpPr>
            <a:spLocks noChangeArrowheads="1"/>
          </p:cNvSpPr>
          <p:nvPr/>
        </p:nvSpPr>
        <p:spPr bwMode="auto">
          <a:xfrm>
            <a:off x="793750" y="76200"/>
            <a:ext cx="7588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Tethys and Enceladus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34C5F8BC-BB04-A59D-0A7C-3B7C49E9C247}"/>
              </a:ext>
            </a:extLst>
          </p:cNvPr>
          <p:cNvSpPr>
            <a:spLocks noGrp="1" noChangeArrowheads="1"/>
          </p:cNvSpPr>
          <p:nvPr>
            <p:ph type="title"/>
          </p:nvPr>
        </p:nvSpPr>
        <p:spPr>
          <a:xfrm>
            <a:off x="793750" y="76200"/>
            <a:ext cx="7772400" cy="914400"/>
          </a:xfrm>
        </p:spPr>
        <p:txBody>
          <a:bodyPr/>
          <a:lstStyle/>
          <a:p>
            <a:pPr eaLnBrk="1" hangingPunct="1"/>
            <a:r>
              <a:rPr lang="en-US" altLang="en-US" b="1">
                <a:solidFill>
                  <a:srgbClr val="FFFFFF"/>
                </a:solidFill>
                <a:ea typeface="ＭＳ Ｐゴシック" panose="020B0600070205080204" pitchFamily="34" charset="-128"/>
              </a:rPr>
              <a:t>Iapetus</a:t>
            </a:r>
          </a:p>
        </p:txBody>
      </p:sp>
      <p:pic>
        <p:nvPicPr>
          <p:cNvPr id="158723" name="Picture 8">
            <a:extLst>
              <a:ext uri="{FF2B5EF4-FFF2-40B4-BE49-F238E27FC236}">
                <a16:creationId xmlns:a16="http://schemas.microsoft.com/office/drawing/2014/main" id="{DE21123D-9DB8-DA86-DBE9-625C18552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29000"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2025" name="Picture 9">
            <a:extLst>
              <a:ext uri="{FF2B5EF4-FFF2-40B4-BE49-F238E27FC236}">
                <a16:creationId xmlns:a16="http://schemas.microsoft.com/office/drawing/2014/main" id="{2F42BF1D-D7BC-2FC9-7530-04C8B99A41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0"/>
            <a:ext cx="3276600" cy="327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2026" name="Picture 10">
            <a:extLst>
              <a:ext uri="{FF2B5EF4-FFF2-40B4-BE49-F238E27FC236}">
                <a16:creationId xmlns:a16="http://schemas.microsoft.com/office/drawing/2014/main" id="{0B2D183B-BC5B-F1AB-5E45-8B71AF1114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990600"/>
            <a:ext cx="58674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2027" name="Picture 11">
            <a:extLst>
              <a:ext uri="{FF2B5EF4-FFF2-40B4-BE49-F238E27FC236}">
                <a16:creationId xmlns:a16="http://schemas.microsoft.com/office/drawing/2014/main" id="{770D9892-687A-5482-91CD-0981C7D681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90600"/>
            <a:ext cx="58674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2028" name="Text Box 12">
            <a:extLst>
              <a:ext uri="{FF2B5EF4-FFF2-40B4-BE49-F238E27FC236}">
                <a16:creationId xmlns:a16="http://schemas.microsoft.com/office/drawing/2014/main" id="{3562103E-7A58-0692-85E0-B5EDFB8F5FF2}"/>
              </a:ext>
            </a:extLst>
          </p:cNvPr>
          <p:cNvSpPr txBox="1">
            <a:spLocks noChangeArrowheads="1"/>
          </p:cNvSpPr>
          <p:nvPr/>
        </p:nvSpPr>
        <p:spPr bwMode="auto">
          <a:xfrm>
            <a:off x="3482975" y="2270125"/>
            <a:ext cx="5175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albedo ~ 0.60                                 </a:t>
            </a: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albedo ~ 0.04</a:t>
            </a:r>
          </a:p>
        </p:txBody>
      </p:sp>
      <p:pic>
        <p:nvPicPr>
          <p:cNvPr id="3" name="Picture 2" descr="Diagram&#10;&#10;Description automatically generated">
            <a:extLst>
              <a:ext uri="{FF2B5EF4-FFF2-40B4-BE49-F238E27FC236}">
                <a16:creationId xmlns:a16="http://schemas.microsoft.com/office/drawing/2014/main" id="{A7FD6D52-04C1-E8A0-D41E-3E9E0E8543B1}"/>
              </a:ext>
            </a:extLst>
          </p:cNvPr>
          <p:cNvPicPr>
            <a:picLocks noChangeAspect="1"/>
          </p:cNvPicPr>
          <p:nvPr/>
        </p:nvPicPr>
        <p:blipFill>
          <a:blip r:embed="rId7"/>
          <a:stretch>
            <a:fillRect/>
          </a:stretch>
        </p:blipFill>
        <p:spPr>
          <a:xfrm>
            <a:off x="362074" y="552450"/>
            <a:ext cx="4927476" cy="5867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42025"/>
                                        </p:tgtEl>
                                        <p:attrNameLst>
                                          <p:attrName>style.visibility</p:attrName>
                                        </p:attrNameLst>
                                      </p:cBhvr>
                                      <p:to>
                                        <p:strVal val="visible"/>
                                      </p:to>
                                    </p:set>
                                    <p:animEffect transition="in" filter="fade">
                                      <p:cBhvr>
                                        <p:cTn id="7" dur="2000"/>
                                        <p:tgtEl>
                                          <p:spTgt spid="3420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42026"/>
                                        </p:tgtEl>
                                        <p:attrNameLst>
                                          <p:attrName>style.visibility</p:attrName>
                                        </p:attrNameLst>
                                      </p:cBhvr>
                                      <p:to>
                                        <p:strVal val="visible"/>
                                      </p:to>
                                    </p:set>
                                    <p:animEffect transition="in" filter="fade">
                                      <p:cBhvr>
                                        <p:cTn id="12" dur="2000"/>
                                        <p:tgtEl>
                                          <p:spTgt spid="3420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42027"/>
                                        </p:tgtEl>
                                        <p:attrNameLst>
                                          <p:attrName>style.visibility</p:attrName>
                                        </p:attrNameLst>
                                      </p:cBhvr>
                                      <p:to>
                                        <p:strVal val="visible"/>
                                      </p:to>
                                    </p:set>
                                    <p:animEffect transition="in" filter="fade">
                                      <p:cBhvr>
                                        <p:cTn id="17" dur="2000"/>
                                        <p:tgtEl>
                                          <p:spTgt spid="34202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42028"/>
                                        </p:tgtEl>
                                        <p:attrNameLst>
                                          <p:attrName>style.visibility</p:attrName>
                                        </p:attrNameLst>
                                      </p:cBhvr>
                                      <p:to>
                                        <p:strVal val="visible"/>
                                      </p:to>
                                    </p:set>
                                    <p:animEffect transition="in" filter="fade">
                                      <p:cBhvr>
                                        <p:cTn id="20" dur="2000"/>
                                        <p:tgtEl>
                                          <p:spTgt spid="34202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28"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81E97C-75D3-4DD2-FAEA-55F0D3D0427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61107-AFDD-568E-A125-0B3C13A555D0}"/>
              </a:ext>
            </a:extLst>
          </p:cNvPr>
          <p:cNvPicPr>
            <a:picLocks noChangeAspect="1"/>
          </p:cNvPicPr>
          <p:nvPr/>
        </p:nvPicPr>
        <p:blipFill>
          <a:blip r:embed="rId3"/>
          <a:stretch>
            <a:fillRect/>
          </a:stretch>
        </p:blipFill>
        <p:spPr>
          <a:xfrm>
            <a:off x="-1" y="1051560"/>
            <a:ext cx="9091137" cy="5120640"/>
          </a:xfrm>
          <a:prstGeom prst="rect">
            <a:avLst/>
          </a:prstGeom>
        </p:spPr>
      </p:pic>
      <p:sp>
        <p:nvSpPr>
          <p:cNvPr id="5" name="Rectangle 2">
            <a:extLst>
              <a:ext uri="{FF2B5EF4-FFF2-40B4-BE49-F238E27FC236}">
                <a16:creationId xmlns:a16="http://schemas.microsoft.com/office/drawing/2014/main" id="{AC527641-C266-2EDC-FC19-AF195246B871}"/>
              </a:ext>
            </a:extLst>
          </p:cNvPr>
          <p:cNvSpPr>
            <a:spLocks noGrp="1" noChangeArrowheads="1"/>
          </p:cNvSpPr>
          <p:nvPr>
            <p:ph type="title"/>
          </p:nvPr>
        </p:nvSpPr>
        <p:spPr>
          <a:xfrm>
            <a:off x="0" y="0"/>
            <a:ext cx="9144000" cy="838200"/>
          </a:xfrm>
        </p:spPr>
        <p:txBody>
          <a:bodyPr/>
          <a:lstStyle/>
          <a:p>
            <a:pPr eaLnBrk="1" hangingPunct="1"/>
            <a:r>
              <a:rPr lang="en-US" altLang="en-US" b="1" dirty="0">
                <a:solidFill>
                  <a:schemeClr val="bg1"/>
                </a:solidFill>
                <a:ea typeface="ＭＳ Ｐゴシック" panose="020B0600070205080204" pitchFamily="34" charset="-128"/>
              </a:rPr>
              <a:t>Jovian Moon Systems</a:t>
            </a:r>
            <a:endParaRPr lang="en-US" altLang="en-US" dirty="0">
              <a:solidFill>
                <a:schemeClr val="bg1"/>
              </a:solidFill>
              <a:ea typeface="ＭＳ Ｐゴシック" panose="020B0600070205080204" pitchFamily="34" charset="-128"/>
            </a:endParaRPr>
          </a:p>
        </p:txBody>
      </p:sp>
    </p:spTree>
    <p:extLst>
      <p:ext uri="{BB962C8B-B14F-4D97-AF65-F5344CB8AC3E}">
        <p14:creationId xmlns:p14="http://schemas.microsoft.com/office/powerpoint/2010/main" val="3927080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9FDF210B-0A10-AE72-6605-7056B6227CA1}"/>
              </a:ext>
            </a:extLst>
          </p:cNvPr>
          <p:cNvSpPr>
            <a:spLocks noGrp="1" noChangeArrowheads="1"/>
          </p:cNvSpPr>
          <p:nvPr>
            <p:ph type="title"/>
          </p:nvPr>
        </p:nvSpPr>
        <p:spPr>
          <a:xfrm>
            <a:off x="793750" y="76200"/>
            <a:ext cx="7588250" cy="914400"/>
          </a:xfrm>
        </p:spPr>
        <p:txBody>
          <a:bodyPr/>
          <a:lstStyle/>
          <a:p>
            <a:pPr eaLnBrk="1" hangingPunct="1"/>
            <a:r>
              <a:rPr lang="en-US" altLang="en-US" b="1">
                <a:solidFill>
                  <a:srgbClr val="FFFFFF"/>
                </a:solidFill>
                <a:ea typeface="ＭＳ Ｐゴシック" panose="020B0600070205080204" pitchFamily="34" charset="-128"/>
              </a:rPr>
              <a:t>Mimas</a:t>
            </a:r>
          </a:p>
        </p:txBody>
      </p:sp>
      <p:pic>
        <p:nvPicPr>
          <p:cNvPr id="160771" name="Picture 9">
            <a:extLst>
              <a:ext uri="{FF2B5EF4-FFF2-40B4-BE49-F238E27FC236}">
                <a16:creationId xmlns:a16="http://schemas.microsoft.com/office/drawing/2014/main" id="{C6934359-475D-60E0-2E8D-04778BE61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4563" y="1295400"/>
            <a:ext cx="4795837"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3" name="Picture 8">
            <a:extLst>
              <a:ext uri="{FF2B5EF4-FFF2-40B4-BE49-F238E27FC236}">
                <a16:creationId xmlns:a16="http://schemas.microsoft.com/office/drawing/2014/main" id="{58DD9290-5C8D-77A5-3906-8719C78FFD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3400"/>
            <a:ext cx="5741988"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sitting, dark, guitar&#10;&#10;Description automatically generated">
            <a:extLst>
              <a:ext uri="{FF2B5EF4-FFF2-40B4-BE49-F238E27FC236}">
                <a16:creationId xmlns:a16="http://schemas.microsoft.com/office/drawing/2014/main" id="{259BD21A-F879-3F47-0488-5FCE2A37A6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000" y="2628900"/>
            <a:ext cx="50800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8243"/>
                                        </p:tgtEl>
                                        <p:attrNameLst>
                                          <p:attrName>style.visibility</p:attrName>
                                        </p:attrNameLst>
                                      </p:cBhvr>
                                      <p:to>
                                        <p:strVal val="visible"/>
                                      </p:to>
                                    </p:set>
                                    <p:animEffect transition="in" filter="fade">
                                      <p:cBhvr>
                                        <p:cTn id="7" dur="2000"/>
                                        <p:tgtEl>
                                          <p:spTgt spid="1382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103869FE-9487-32AC-8811-C8FFAE2D6AC4}"/>
              </a:ext>
            </a:extLst>
          </p:cNvPr>
          <p:cNvSpPr>
            <a:spLocks noGrp="1" noChangeArrowheads="1"/>
          </p:cNvSpPr>
          <p:nvPr>
            <p:ph type="title"/>
          </p:nvPr>
        </p:nvSpPr>
        <p:spPr>
          <a:xfrm>
            <a:off x="793750" y="76200"/>
            <a:ext cx="7588250" cy="914400"/>
          </a:xfrm>
        </p:spPr>
        <p:txBody>
          <a:bodyPr/>
          <a:lstStyle/>
          <a:p>
            <a:pPr eaLnBrk="1" hangingPunct="1"/>
            <a:r>
              <a:rPr lang="en-US" altLang="en-US" b="1">
                <a:solidFill>
                  <a:srgbClr val="FFFFFF"/>
                </a:solidFill>
                <a:ea typeface="ＭＳ Ｐゴシック" panose="020B0600070205080204" pitchFamily="34" charset="-128"/>
              </a:rPr>
              <a:t>Miranda</a:t>
            </a:r>
          </a:p>
        </p:txBody>
      </p:sp>
      <p:pic>
        <p:nvPicPr>
          <p:cNvPr id="162819" name="Picture 7">
            <a:extLst>
              <a:ext uri="{FF2B5EF4-FFF2-40B4-BE49-F238E27FC236}">
                <a16:creationId xmlns:a16="http://schemas.microsoft.com/office/drawing/2014/main" id="{72204F4D-A632-0788-055B-7B852BA262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990600"/>
            <a:ext cx="579596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21" name="Picture 9">
            <a:extLst>
              <a:ext uri="{FF2B5EF4-FFF2-40B4-BE49-F238E27FC236}">
                <a16:creationId xmlns:a16="http://schemas.microsoft.com/office/drawing/2014/main" id="{5D059BB7-7291-BF30-2DB0-0FE9F18FBA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19175"/>
            <a:ext cx="6629400"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22" name="Picture 10">
            <a:extLst>
              <a:ext uri="{FF2B5EF4-FFF2-40B4-BE49-F238E27FC236}">
                <a16:creationId xmlns:a16="http://schemas.microsoft.com/office/drawing/2014/main" id="{9F271F15-E0E6-D28C-EF35-2C8C9A8C70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04800"/>
            <a:ext cx="6970713"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0CDBF4D-7B1E-C2E1-FB3D-3B9F4E7E6458}"/>
              </a:ext>
            </a:extLst>
          </p:cNvPr>
          <p:cNvSpPr txBox="1">
            <a:spLocks noChangeArrowheads="1"/>
          </p:cNvSpPr>
          <p:nvPr/>
        </p:nvSpPr>
        <p:spPr bwMode="auto">
          <a:xfrm>
            <a:off x="8362950" y="2720975"/>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5 km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high</a:t>
            </a:r>
          </a:p>
        </p:txBody>
      </p:sp>
      <p:sp>
        <p:nvSpPr>
          <p:cNvPr id="7" name="TextBox 6">
            <a:extLst>
              <a:ext uri="{FF2B5EF4-FFF2-40B4-BE49-F238E27FC236}">
                <a16:creationId xmlns:a16="http://schemas.microsoft.com/office/drawing/2014/main" id="{BF0A0255-CFB4-937A-EEBC-554C2B04D0A0}"/>
              </a:ext>
            </a:extLst>
          </p:cNvPr>
          <p:cNvSpPr txBox="1">
            <a:spLocks noChangeArrowheads="1"/>
          </p:cNvSpPr>
          <p:nvPr/>
        </p:nvSpPr>
        <p:spPr bwMode="auto">
          <a:xfrm>
            <a:off x="8234363" y="4495800"/>
            <a:ext cx="9620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470 km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&gt; 1%</a:t>
            </a:r>
          </a:p>
        </p:txBody>
      </p:sp>
      <p:sp>
        <p:nvSpPr>
          <p:cNvPr id="8" name="TextBox 7">
            <a:extLst>
              <a:ext uri="{FF2B5EF4-FFF2-40B4-BE49-F238E27FC236}">
                <a16:creationId xmlns:a16="http://schemas.microsoft.com/office/drawing/2014/main" id="{A2C20312-D856-668C-A79B-FD87E0F0DF70}"/>
              </a:ext>
            </a:extLst>
          </p:cNvPr>
          <p:cNvSpPr txBox="1">
            <a:spLocks noChangeArrowheads="1"/>
          </p:cNvSpPr>
          <p:nvPr/>
        </p:nvSpPr>
        <p:spPr bwMode="auto">
          <a:xfrm>
            <a:off x="7743825" y="5921375"/>
            <a:ext cx="1282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 127 km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on Earth!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46121"/>
                                        </p:tgtEl>
                                        <p:attrNameLst>
                                          <p:attrName>style.visibility</p:attrName>
                                        </p:attrNameLst>
                                      </p:cBhvr>
                                      <p:to>
                                        <p:strVal val="visible"/>
                                      </p:to>
                                    </p:set>
                                    <p:animEffect transition="in" filter="fade">
                                      <p:cBhvr>
                                        <p:cTn id="22" dur="2000"/>
                                        <p:tgtEl>
                                          <p:spTgt spid="3461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46122"/>
                                        </p:tgtEl>
                                        <p:attrNameLst>
                                          <p:attrName>style.visibility</p:attrName>
                                        </p:attrNameLst>
                                      </p:cBhvr>
                                      <p:to>
                                        <p:strVal val="visible"/>
                                      </p:to>
                                    </p:set>
                                    <p:animEffect transition="in" filter="fade">
                                      <p:cBhvr>
                                        <p:cTn id="27" dur="2000"/>
                                        <p:tgtEl>
                                          <p:spTgt spid="346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4866" name="Picture 3" descr="PIA00317_1400.jpg">
            <a:extLst>
              <a:ext uri="{FF2B5EF4-FFF2-40B4-BE49-F238E27FC236}">
                <a16:creationId xmlns:a16="http://schemas.microsoft.com/office/drawing/2014/main" id="{65DC2E62-B342-E091-E408-9A307AF793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816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7" name="Rectangle 7">
            <a:extLst>
              <a:ext uri="{FF2B5EF4-FFF2-40B4-BE49-F238E27FC236}">
                <a16:creationId xmlns:a16="http://schemas.microsoft.com/office/drawing/2014/main" id="{CE3EFFA2-47F5-67F7-3633-1143DEF7CFCF}"/>
              </a:ext>
            </a:extLst>
          </p:cNvPr>
          <p:cNvSpPr>
            <a:spLocks noChangeArrowheads="1"/>
          </p:cNvSpPr>
          <p:nvPr/>
        </p:nvSpPr>
        <p:spPr bwMode="auto">
          <a:xfrm>
            <a:off x="6172200" y="0"/>
            <a:ext cx="2971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Triton</a:t>
            </a:r>
          </a:p>
        </p:txBody>
      </p:sp>
      <p:sp>
        <p:nvSpPr>
          <p:cNvPr id="10" name="Text Box 6">
            <a:extLst>
              <a:ext uri="{FF2B5EF4-FFF2-40B4-BE49-F238E27FC236}">
                <a16:creationId xmlns:a16="http://schemas.microsoft.com/office/drawing/2014/main" id="{71231E4C-DBDC-0731-969F-B6316030AEA5}"/>
              </a:ext>
            </a:extLst>
          </p:cNvPr>
          <p:cNvSpPr txBox="1">
            <a:spLocks noChangeArrowheads="1"/>
          </p:cNvSpPr>
          <p:nvPr/>
        </p:nvSpPr>
        <p:spPr bwMode="auto">
          <a:xfrm>
            <a:off x="1295400" y="604838"/>
            <a:ext cx="13716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2.05 g/cm</a:t>
            </a:r>
            <a:r>
              <a:rPr kumimoji="0" lang="en-US" altLang="en-US" sz="1600" b="0" i="0" u="none" strike="noStrike" kern="1200" cap="none" spc="0" normalizeH="0" baseline="3000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3</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 </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N</a:t>
            </a:r>
            <a:r>
              <a:rPr kumimoji="0" lang="en-US" altLang="en-US" sz="1600" b="0" i="0" u="none" strike="noStrike" kern="1200" cap="none" spc="0" normalizeH="0" baseline="-2500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2</a:t>
            </a:r>
            <a:r>
              <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/CH</a:t>
            </a:r>
            <a:r>
              <a:rPr kumimoji="0" lang="en-US" altLang="en-US" sz="1600" b="0" i="0" u="none" strike="noStrike" kern="1200" cap="none" spc="0" normalizeH="0" baseline="-2500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4</a:t>
            </a:r>
            <a:r>
              <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 ice</a:t>
            </a:r>
          </a:p>
          <a:p>
            <a:pPr marL="609600" marR="0" lvl="0" indent="-609600" algn="ctr"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cantaloupe</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terrain</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(repeated</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 fracturing)</a:t>
            </a:r>
          </a:p>
        </p:txBody>
      </p:sp>
      <p:sp>
        <p:nvSpPr>
          <p:cNvPr id="11" name="Text Box 6">
            <a:extLst>
              <a:ext uri="{FF2B5EF4-FFF2-40B4-BE49-F238E27FC236}">
                <a16:creationId xmlns:a16="http://schemas.microsoft.com/office/drawing/2014/main" id="{AF90C439-642C-6125-71B9-5C48E5CF018D}"/>
              </a:ext>
            </a:extLst>
          </p:cNvPr>
          <p:cNvSpPr txBox="1">
            <a:spLocks noChangeArrowheads="1"/>
          </p:cNvSpPr>
          <p:nvPr/>
        </p:nvSpPr>
        <p:spPr bwMode="auto">
          <a:xfrm>
            <a:off x="4419600" y="5257800"/>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t>
            </a:r>
            <a:r>
              <a:rPr kumimoji="0" lang="en-US" altLang="en-US" sz="16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geyser</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plumes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2000"/>
                                        <p:tgtEl>
                                          <p:spTgt spid="1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2000"/>
                                        <p:tgtEl>
                                          <p:spTgt spid="10">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xEl>
                                              <p:pRg st="5" end="5"/>
                                            </p:txEl>
                                          </p:spTgt>
                                        </p:tgtEl>
                                        <p:attrNameLst>
                                          <p:attrName>style.visibility</p:attrName>
                                        </p:attrNameLst>
                                      </p:cBhvr>
                                      <p:to>
                                        <p:strVal val="visible"/>
                                      </p:to>
                                    </p:set>
                                    <p:animEffect transition="in" filter="fade">
                                      <p:cBhvr>
                                        <p:cTn id="20" dur="2000"/>
                                        <p:tgtEl>
                                          <p:spTgt spid="10">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animEffect transition="in" filter="fade">
                                      <p:cBhvr>
                                        <p:cTn id="23" dur="2000"/>
                                        <p:tgtEl>
                                          <p:spTgt spid="10">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xEl>
                                              <p:pRg st="7" end="7"/>
                                            </p:txEl>
                                          </p:spTgt>
                                        </p:tgtEl>
                                        <p:attrNameLst>
                                          <p:attrName>style.visibility</p:attrName>
                                        </p:attrNameLst>
                                      </p:cBhvr>
                                      <p:to>
                                        <p:strVal val="visible"/>
                                      </p:to>
                                    </p:set>
                                    <p:animEffect transition="in" filter="fade">
                                      <p:cBhvr>
                                        <p:cTn id="26" dur="2000"/>
                                        <p:tgtEl>
                                          <p:spTgt spid="10">
                                            <p:txEl>
                                              <p:pRg st="7" end="7"/>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fade">
                                      <p:cBhvr>
                                        <p:cTn id="31" dur="2000"/>
                                        <p:tgtEl>
                                          <p:spTgt spid="11">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xEl>
                                              <p:pRg st="1" end="1"/>
                                            </p:txEl>
                                          </p:spTgt>
                                        </p:tgtEl>
                                        <p:attrNameLst>
                                          <p:attrName>style.visibility</p:attrName>
                                        </p:attrNameLst>
                                      </p:cBhvr>
                                      <p:to>
                                        <p:strVal val="visible"/>
                                      </p:to>
                                    </p:set>
                                    <p:animEffect transition="in" filter="fade">
                                      <p:cBhvr>
                                        <p:cTn id="34" dur="2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a:extLst>
              <a:ext uri="{FF2B5EF4-FFF2-40B4-BE49-F238E27FC236}">
                <a16:creationId xmlns:a16="http://schemas.microsoft.com/office/drawing/2014/main" id="{DA5E5FBA-5E9D-506B-34E0-BE69172CEF4C}"/>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But Wait, There’</a:t>
            </a:r>
            <a:r>
              <a:rPr lang="en-US" altLang="ja-JP" b="1">
                <a:ea typeface="ＭＳ Ｐゴシック" panose="020B0600070205080204" pitchFamily="34" charset="-128"/>
              </a:rPr>
              <a:t>s More …</a:t>
            </a:r>
            <a:endParaRPr lang="en-US" altLang="en-US" b="1">
              <a:ea typeface="ＭＳ Ｐゴシック" panose="020B0600070205080204" pitchFamily="34" charset="-128"/>
            </a:endParaRPr>
          </a:p>
        </p:txBody>
      </p:sp>
      <p:sp>
        <p:nvSpPr>
          <p:cNvPr id="339972" name="Text Box 4">
            <a:extLst>
              <a:ext uri="{FF2B5EF4-FFF2-40B4-BE49-F238E27FC236}">
                <a16:creationId xmlns:a16="http://schemas.microsoft.com/office/drawing/2014/main" id="{5E846A2E-A82B-B54F-BF70-0EBE6AFC62E4}"/>
              </a:ext>
            </a:extLst>
          </p:cNvPr>
          <p:cNvSpPr txBox="1">
            <a:spLocks noChangeArrowheads="1"/>
          </p:cNvSpPr>
          <p:nvPr/>
        </p:nvSpPr>
        <p:spPr bwMode="auto">
          <a:xfrm>
            <a:off x="0" y="914400"/>
            <a:ext cx="9144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We’</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 talked about a bit				We’ve barely mentioned</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Venus					Mercury</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Moon</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Mars					Io</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Titan					Europa (more later)</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Ganymede</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Callisto</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Enceladus (more later)</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Iapetus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Mimas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Miranda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Triton</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Pluto</a:t>
            </a:r>
          </a:p>
        </p:txBody>
      </p:sp>
      <p:pic>
        <p:nvPicPr>
          <p:cNvPr id="339973" name="Picture 5">
            <a:extLst>
              <a:ext uri="{FF2B5EF4-FFF2-40B4-BE49-F238E27FC236}">
                <a16:creationId xmlns:a16="http://schemas.microsoft.com/office/drawing/2014/main" id="{BACEEECC-65D1-756A-DF13-E6BB5C369D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7800"/>
            <a:ext cx="52578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9974" name="Picture 6">
            <a:extLst>
              <a:ext uri="{FF2B5EF4-FFF2-40B4-BE49-F238E27FC236}">
                <a16:creationId xmlns:a16="http://schemas.microsoft.com/office/drawing/2014/main" id="{4834DDDC-9BB8-75E5-6559-1DE8B41590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447800"/>
            <a:ext cx="33528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4">
            <a:extLst>
              <a:ext uri="{FF2B5EF4-FFF2-40B4-BE49-F238E27FC236}">
                <a16:creationId xmlns:a16="http://schemas.microsoft.com/office/drawing/2014/main" id="{D32D99D4-3EFD-3557-7A25-DEF5DB6F5139}"/>
              </a:ext>
            </a:extLst>
          </p:cNvPr>
          <p:cNvSpPr txBox="1">
            <a:spLocks noChangeArrowheads="1"/>
          </p:cNvSpPr>
          <p:nvPr/>
        </p:nvSpPr>
        <p:spPr bwMode="auto">
          <a:xfrm>
            <a:off x="0" y="4459288"/>
            <a:ext cx="91440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In a longer course, we’d also talk about									</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Amalthea	reddest object in Solar System + some green</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emits more heat than it receives from Sun</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Hyperion	The Sponge … with density 0.5 g/cm</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9972">
                                            <p:txEl>
                                              <p:pRg st="0" end="0"/>
                                            </p:txEl>
                                          </p:spTgt>
                                        </p:tgtEl>
                                        <p:attrNameLst>
                                          <p:attrName>style.visibility</p:attrName>
                                        </p:attrNameLst>
                                      </p:cBhvr>
                                      <p:to>
                                        <p:strVal val="visible"/>
                                      </p:to>
                                    </p:set>
                                    <p:animEffect transition="in" filter="fade">
                                      <p:cBhvr>
                                        <p:cTn id="7" dur="2000"/>
                                        <p:tgtEl>
                                          <p:spTgt spid="33997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9972">
                                            <p:txEl>
                                              <p:pRg st="2" end="2"/>
                                            </p:txEl>
                                          </p:spTgt>
                                        </p:tgtEl>
                                        <p:attrNameLst>
                                          <p:attrName>style.visibility</p:attrName>
                                        </p:attrNameLst>
                                      </p:cBhvr>
                                      <p:to>
                                        <p:strVal val="visible"/>
                                      </p:to>
                                    </p:set>
                                    <p:animEffect transition="in" filter="fade">
                                      <p:cBhvr>
                                        <p:cTn id="10" dur="2000"/>
                                        <p:tgtEl>
                                          <p:spTgt spid="339972">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9972">
                                            <p:txEl>
                                              <p:pRg st="3" end="3"/>
                                            </p:txEl>
                                          </p:spTgt>
                                        </p:tgtEl>
                                        <p:attrNameLst>
                                          <p:attrName>style.visibility</p:attrName>
                                        </p:attrNameLst>
                                      </p:cBhvr>
                                      <p:to>
                                        <p:strVal val="visible"/>
                                      </p:to>
                                    </p:set>
                                    <p:animEffect transition="in" filter="fade">
                                      <p:cBhvr>
                                        <p:cTn id="13" dur="2000"/>
                                        <p:tgtEl>
                                          <p:spTgt spid="339972">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39972">
                                            <p:txEl>
                                              <p:pRg st="4" end="4"/>
                                            </p:txEl>
                                          </p:spTgt>
                                        </p:tgtEl>
                                        <p:attrNameLst>
                                          <p:attrName>style.visibility</p:attrName>
                                        </p:attrNameLst>
                                      </p:cBhvr>
                                      <p:to>
                                        <p:strVal val="visible"/>
                                      </p:to>
                                    </p:set>
                                    <p:animEffect transition="in" filter="fade">
                                      <p:cBhvr>
                                        <p:cTn id="16" dur="2000"/>
                                        <p:tgtEl>
                                          <p:spTgt spid="339972">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9972">
                                            <p:txEl>
                                              <p:pRg st="5" end="5"/>
                                            </p:txEl>
                                          </p:spTgt>
                                        </p:tgtEl>
                                        <p:attrNameLst>
                                          <p:attrName>style.visibility</p:attrName>
                                        </p:attrNameLst>
                                      </p:cBhvr>
                                      <p:to>
                                        <p:strVal val="visible"/>
                                      </p:to>
                                    </p:set>
                                    <p:animEffect transition="in" filter="fade">
                                      <p:cBhvr>
                                        <p:cTn id="19" dur="2000"/>
                                        <p:tgtEl>
                                          <p:spTgt spid="339972">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9972">
                                            <p:txEl>
                                              <p:pRg st="6" end="6"/>
                                            </p:txEl>
                                          </p:spTgt>
                                        </p:tgtEl>
                                        <p:attrNameLst>
                                          <p:attrName>style.visibility</p:attrName>
                                        </p:attrNameLst>
                                      </p:cBhvr>
                                      <p:to>
                                        <p:strVal val="visible"/>
                                      </p:to>
                                    </p:set>
                                    <p:animEffect transition="in" filter="fade">
                                      <p:cBhvr>
                                        <p:cTn id="22" dur="2000"/>
                                        <p:tgtEl>
                                          <p:spTgt spid="339972">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9972">
                                            <p:txEl>
                                              <p:pRg st="7" end="7"/>
                                            </p:txEl>
                                          </p:spTgt>
                                        </p:tgtEl>
                                        <p:attrNameLst>
                                          <p:attrName>style.visibility</p:attrName>
                                        </p:attrNameLst>
                                      </p:cBhvr>
                                      <p:to>
                                        <p:strVal val="visible"/>
                                      </p:to>
                                    </p:set>
                                    <p:animEffect transition="in" filter="fade">
                                      <p:cBhvr>
                                        <p:cTn id="25" dur="2000"/>
                                        <p:tgtEl>
                                          <p:spTgt spid="339972">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9972">
                                            <p:txEl>
                                              <p:pRg st="8" end="8"/>
                                            </p:txEl>
                                          </p:spTgt>
                                        </p:tgtEl>
                                        <p:attrNameLst>
                                          <p:attrName>style.visibility</p:attrName>
                                        </p:attrNameLst>
                                      </p:cBhvr>
                                      <p:to>
                                        <p:strVal val="visible"/>
                                      </p:to>
                                    </p:set>
                                    <p:animEffect transition="in" filter="fade">
                                      <p:cBhvr>
                                        <p:cTn id="28" dur="2000"/>
                                        <p:tgtEl>
                                          <p:spTgt spid="339972">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9972">
                                            <p:txEl>
                                              <p:pRg st="9" end="9"/>
                                            </p:txEl>
                                          </p:spTgt>
                                        </p:tgtEl>
                                        <p:attrNameLst>
                                          <p:attrName>style.visibility</p:attrName>
                                        </p:attrNameLst>
                                      </p:cBhvr>
                                      <p:to>
                                        <p:strVal val="visible"/>
                                      </p:to>
                                    </p:set>
                                    <p:animEffect transition="in" filter="fade">
                                      <p:cBhvr>
                                        <p:cTn id="31" dur="2000"/>
                                        <p:tgtEl>
                                          <p:spTgt spid="339972">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9972">
                                            <p:txEl>
                                              <p:pRg st="10" end="10"/>
                                            </p:txEl>
                                          </p:spTgt>
                                        </p:tgtEl>
                                        <p:attrNameLst>
                                          <p:attrName>style.visibility</p:attrName>
                                        </p:attrNameLst>
                                      </p:cBhvr>
                                      <p:to>
                                        <p:strVal val="visible"/>
                                      </p:to>
                                    </p:set>
                                    <p:animEffect transition="in" filter="fade">
                                      <p:cBhvr>
                                        <p:cTn id="34" dur="2000"/>
                                        <p:tgtEl>
                                          <p:spTgt spid="339972">
                                            <p:txEl>
                                              <p:pRg st="10" end="1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39972">
                                            <p:txEl>
                                              <p:pRg st="11" end="11"/>
                                            </p:txEl>
                                          </p:spTgt>
                                        </p:tgtEl>
                                        <p:attrNameLst>
                                          <p:attrName>style.visibility</p:attrName>
                                        </p:attrNameLst>
                                      </p:cBhvr>
                                      <p:to>
                                        <p:strVal val="visible"/>
                                      </p:to>
                                    </p:set>
                                    <p:animEffect transition="in" filter="fade">
                                      <p:cBhvr>
                                        <p:cTn id="37" dur="2000"/>
                                        <p:tgtEl>
                                          <p:spTgt spid="339972">
                                            <p:txEl>
                                              <p:pRg st="11" end="1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9972">
                                            <p:txEl>
                                              <p:pRg st="12" end="12"/>
                                            </p:txEl>
                                          </p:spTgt>
                                        </p:tgtEl>
                                        <p:attrNameLst>
                                          <p:attrName>style.visibility</p:attrName>
                                        </p:attrNameLst>
                                      </p:cBhvr>
                                      <p:to>
                                        <p:strVal val="visible"/>
                                      </p:to>
                                    </p:set>
                                    <p:animEffect transition="in" filter="fade">
                                      <p:cBhvr>
                                        <p:cTn id="40" dur="2000"/>
                                        <p:tgtEl>
                                          <p:spTgt spid="339972">
                                            <p:txEl>
                                              <p:pRg st="12" end="1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9972">
                                            <p:txEl>
                                              <p:pRg st="13" end="13"/>
                                            </p:txEl>
                                          </p:spTgt>
                                        </p:tgtEl>
                                        <p:attrNameLst>
                                          <p:attrName>style.visibility</p:attrName>
                                        </p:attrNameLst>
                                      </p:cBhvr>
                                      <p:to>
                                        <p:strVal val="visible"/>
                                      </p:to>
                                    </p:set>
                                    <p:animEffect transition="in" filter="fade">
                                      <p:cBhvr>
                                        <p:cTn id="43" dur="2000"/>
                                        <p:tgtEl>
                                          <p:spTgt spid="339972">
                                            <p:txEl>
                                              <p:pRg st="13" end="13"/>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6">
                                            <p:txEl>
                                              <p:pRg st="0" end="0"/>
                                            </p:txEl>
                                          </p:spTgt>
                                        </p:tgtEl>
                                        <p:attrNameLst>
                                          <p:attrName>style.visibility</p:attrName>
                                        </p:attrNameLst>
                                      </p:cBhvr>
                                      <p:to>
                                        <p:strVal val="visible"/>
                                      </p:to>
                                    </p:set>
                                    <p:animEffect transition="in" filter="fade">
                                      <p:cBhvr>
                                        <p:cTn id="48" dur="2000"/>
                                        <p:tgtEl>
                                          <p:spTgt spid="6">
                                            <p:txEl>
                                              <p:pRg st="0" end="0"/>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0" presetClass="entr" presetSubtype="0" fill="hold" nodeType="clickEffect">
                                  <p:stCondLst>
                                    <p:cond delay="0"/>
                                  </p:stCondLst>
                                  <p:childTnLst>
                                    <p:set>
                                      <p:cBhvr>
                                        <p:cTn id="52" dur="1" fill="hold">
                                          <p:stCondLst>
                                            <p:cond delay="0"/>
                                          </p:stCondLst>
                                        </p:cTn>
                                        <p:tgtEl>
                                          <p:spTgt spid="6">
                                            <p:txEl>
                                              <p:pRg st="2" end="2"/>
                                            </p:txEl>
                                          </p:spTgt>
                                        </p:tgtEl>
                                        <p:attrNameLst>
                                          <p:attrName>style.visibility</p:attrName>
                                        </p:attrNameLst>
                                      </p:cBhvr>
                                      <p:to>
                                        <p:strVal val="visible"/>
                                      </p:to>
                                    </p:set>
                                    <p:animEffect transition="in" filter="fade">
                                      <p:cBhvr>
                                        <p:cTn id="53" dur="2000"/>
                                        <p:tgtEl>
                                          <p:spTgt spid="6">
                                            <p:txEl>
                                              <p:pRg st="2" end="2"/>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339973"/>
                                        </p:tgtEl>
                                        <p:attrNameLst>
                                          <p:attrName>style.visibility</p:attrName>
                                        </p:attrNameLst>
                                      </p:cBhvr>
                                      <p:to>
                                        <p:strVal val="visible"/>
                                      </p:to>
                                    </p:set>
                                    <p:animEffect transition="in" filter="fade">
                                      <p:cBhvr>
                                        <p:cTn id="56" dur="2000"/>
                                        <p:tgtEl>
                                          <p:spTgt spid="339973"/>
                                        </p:tgtEl>
                                      </p:cBhvr>
                                    </p:animEffect>
                                  </p:childTnLst>
                                </p:cTn>
                              </p:par>
                              <p:par>
                                <p:cTn id="57" presetID="10" presetClass="entr" presetSubtype="0" fill="hold" nodeType="withEffect">
                                  <p:stCondLst>
                                    <p:cond delay="0"/>
                                  </p:stCondLst>
                                  <p:childTnLst>
                                    <p:set>
                                      <p:cBhvr>
                                        <p:cTn id="58" dur="1" fill="hold">
                                          <p:stCondLst>
                                            <p:cond delay="0"/>
                                          </p:stCondLst>
                                        </p:cTn>
                                        <p:tgtEl>
                                          <p:spTgt spid="6">
                                            <p:txEl>
                                              <p:pRg st="3" end="3"/>
                                            </p:txEl>
                                          </p:spTgt>
                                        </p:tgtEl>
                                        <p:attrNameLst>
                                          <p:attrName>style.visibility</p:attrName>
                                        </p:attrNameLst>
                                      </p:cBhvr>
                                      <p:to>
                                        <p:strVal val="visible"/>
                                      </p:to>
                                    </p:set>
                                    <p:animEffect transition="in" filter="fade">
                                      <p:cBhvr>
                                        <p:cTn id="59" dur="2000"/>
                                        <p:tgtEl>
                                          <p:spTgt spid="6">
                                            <p:txEl>
                                              <p:pRg st="3" end="3"/>
                                            </p:txEl>
                                          </p:spTgt>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0" presetClass="entr" presetSubtype="0" fill="hold" nodeType="clickEffect">
                                  <p:stCondLst>
                                    <p:cond delay="0"/>
                                  </p:stCondLst>
                                  <p:childTnLst>
                                    <p:set>
                                      <p:cBhvr>
                                        <p:cTn id="63" dur="1" fill="hold">
                                          <p:stCondLst>
                                            <p:cond delay="0"/>
                                          </p:stCondLst>
                                        </p:cTn>
                                        <p:tgtEl>
                                          <p:spTgt spid="6">
                                            <p:txEl>
                                              <p:pRg st="5" end="5"/>
                                            </p:txEl>
                                          </p:spTgt>
                                        </p:tgtEl>
                                        <p:attrNameLst>
                                          <p:attrName>style.visibility</p:attrName>
                                        </p:attrNameLst>
                                      </p:cBhvr>
                                      <p:to>
                                        <p:strVal val="visible"/>
                                      </p:to>
                                    </p:set>
                                    <p:animEffect transition="in" filter="fade">
                                      <p:cBhvr>
                                        <p:cTn id="64" dur="2000"/>
                                        <p:tgtEl>
                                          <p:spTgt spid="6">
                                            <p:txEl>
                                              <p:pRg st="5" end="5"/>
                                            </p:txEl>
                                          </p:spTgt>
                                        </p:tgtEl>
                                      </p:cBhvr>
                                    </p:animEffect>
                                  </p:childTnLst>
                                </p:cTn>
                              </p:par>
                              <p:par>
                                <p:cTn id="65" presetID="10" presetClass="entr" presetSubtype="0" fill="hold" nodeType="withEffect">
                                  <p:stCondLst>
                                    <p:cond delay="0"/>
                                  </p:stCondLst>
                                  <p:childTnLst>
                                    <p:set>
                                      <p:cBhvr>
                                        <p:cTn id="66" dur="1" fill="hold">
                                          <p:stCondLst>
                                            <p:cond delay="0"/>
                                          </p:stCondLst>
                                        </p:cTn>
                                        <p:tgtEl>
                                          <p:spTgt spid="339974"/>
                                        </p:tgtEl>
                                        <p:attrNameLst>
                                          <p:attrName>style.visibility</p:attrName>
                                        </p:attrNameLst>
                                      </p:cBhvr>
                                      <p:to>
                                        <p:strVal val="visible"/>
                                      </p:to>
                                    </p:set>
                                    <p:animEffect transition="in" filter="fade">
                                      <p:cBhvr>
                                        <p:cTn id="67" dur="2000"/>
                                        <p:tgtEl>
                                          <p:spTgt spid="339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2"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3B026-0133-4993-49E8-76448D7647F4}"/>
            </a:ext>
          </a:extLst>
        </p:cNvPr>
        <p:cNvGrpSpPr/>
        <p:nvPr/>
      </p:nvGrpSpPr>
      <p:grpSpPr>
        <a:xfrm>
          <a:off x="0" y="0"/>
          <a:ext cx="0" cy="0"/>
          <a:chOff x="0" y="0"/>
          <a:chExt cx="0" cy="0"/>
        </a:xfrm>
      </p:grpSpPr>
      <p:sp>
        <p:nvSpPr>
          <p:cNvPr id="56321" name="Rectangle 2">
            <a:extLst>
              <a:ext uri="{FF2B5EF4-FFF2-40B4-BE49-F238E27FC236}">
                <a16:creationId xmlns:a16="http://schemas.microsoft.com/office/drawing/2014/main" id="{749C6FCD-6035-B125-09FA-89B367CD55E3}"/>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08 OCT</a:t>
            </a:r>
            <a:endParaRPr lang="en-US" altLang="en-US" dirty="0">
              <a:ea typeface="ＭＳ Ｐゴシック" panose="020B0600070205080204" pitchFamily="34" charset="-128"/>
            </a:endParaRPr>
          </a:p>
        </p:txBody>
      </p:sp>
      <p:sp>
        <p:nvSpPr>
          <p:cNvPr id="56322" name="Text Box 3">
            <a:extLst>
              <a:ext uri="{FF2B5EF4-FFF2-40B4-BE49-F238E27FC236}">
                <a16:creationId xmlns:a16="http://schemas.microsoft.com/office/drawing/2014/main" id="{880737F6-F846-B81B-8F6E-D817B75F2DB9}"/>
              </a:ext>
            </a:extLst>
          </p:cNvPr>
          <p:cNvSpPr txBox="1">
            <a:spLocks noChangeArrowheads="1"/>
          </p:cNvSpPr>
          <p:nvPr/>
        </p:nvSpPr>
        <p:spPr bwMode="auto">
          <a:xfrm>
            <a:off x="152400" y="990600"/>
            <a:ext cx="88392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Give any feature seen in the spectrum of a Solar System object (not the Sun) that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makes that object’s emitted spectrum NOT a blackbody.  Give the atomic/molecular</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species and wavelength affected, e.g.,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 an absorber on Earth at 15 microns.</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Venus 7.3 microns SO2</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Titan 2-300 microns HCN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Jupiter 9-10 microns PH3</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Earth 9.6 microns O3</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Jupiter 7.7 microns CH4</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Mars 15 microns CO2</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Io 4-7 microns SO2</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a:t>
            </a:r>
          </a:p>
        </p:txBody>
      </p:sp>
    </p:spTree>
    <p:extLst>
      <p:ext uri="{BB962C8B-B14F-4D97-AF65-F5344CB8AC3E}">
        <p14:creationId xmlns:p14="http://schemas.microsoft.com/office/powerpoint/2010/main" val="2417065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4FDEBFF7-E784-8B72-A903-8B6BCCD3CD59}"/>
              </a:ext>
            </a:extLst>
          </p:cNvPr>
          <p:cNvSpPr>
            <a:spLocks noGrp="1" noChangeArrowheads="1"/>
          </p:cNvSpPr>
          <p:nvPr>
            <p:ph type="title"/>
          </p:nvPr>
        </p:nvSpPr>
        <p:spPr>
          <a:xfrm>
            <a:off x="0" y="152400"/>
            <a:ext cx="9144000" cy="685800"/>
          </a:xfrm>
        </p:spPr>
        <p:txBody>
          <a:bodyPr/>
          <a:lstStyle/>
          <a:p>
            <a:pPr eaLnBrk="1" hangingPunct="1">
              <a:defRPr/>
            </a:pPr>
            <a:r>
              <a:rPr lang="en-US" b="1" dirty="0">
                <a:cs typeface="+mj-cs"/>
              </a:rPr>
              <a:t>Solar System Explorers: 08 OCT</a:t>
            </a:r>
          </a:p>
        </p:txBody>
      </p:sp>
      <p:sp>
        <p:nvSpPr>
          <p:cNvPr id="217090" name="Text Box 3">
            <a:extLst>
              <a:ext uri="{FF2B5EF4-FFF2-40B4-BE49-F238E27FC236}">
                <a16:creationId xmlns:a16="http://schemas.microsoft.com/office/drawing/2014/main" id="{2C3186CD-F09D-67AA-873F-6339F0904B68}"/>
              </a:ext>
            </a:extLst>
          </p:cNvPr>
          <p:cNvSpPr txBox="1">
            <a:spLocks noChangeArrowheads="1"/>
          </p:cNvSpPr>
          <p:nvPr/>
        </p:nvSpPr>
        <p:spPr bwMode="auto">
          <a:xfrm>
            <a:off x="152400" y="914400"/>
            <a:ext cx="8991600" cy="583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something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unique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about any surface found in the Solar System (e.g. Earth has liquid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on its surface.)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Earth … life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Venus … bismuth/lead frost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Venus … pancake domes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Mars … red because of hematite on surface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Iapetus … walnut ridge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Pluto … heart of N2/CH4/CO ice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r>
              <a:rPr lang="en-US" altLang="en-US" sz="1600" baseline="0" dirty="0">
                <a:solidFill>
                  <a:srgbClr val="000000"/>
                </a:solidFill>
              </a:rPr>
              <a:t>Iapetus … multi-hemisphere bi-albedo</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Io … no craters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Callisto ... </a:t>
            </a:r>
            <a:r>
              <a:rPr lang="en-US" altLang="en-US" sz="1600" baseline="0" dirty="0">
                <a:solidFill>
                  <a:srgbClr val="000000"/>
                </a:solidFill>
              </a:rPr>
              <a:t>o</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ldest</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surface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Miranda … shattered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Chiron … donated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tholins</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from Pluto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Mercury … table salt on surface</a:t>
            </a: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600" baseline="0" dirty="0">
                <a:solidFill>
                  <a:srgbClr val="000000"/>
                </a:solidFill>
              </a:rPr>
              <a:t>13. Enceladus … tiger stripes</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07D3999A-D200-F84B-F7BE-568D95C1DED2}"/>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15 OCT</a:t>
            </a:r>
          </a:p>
        </p:txBody>
      </p:sp>
      <p:sp>
        <p:nvSpPr>
          <p:cNvPr id="60418" name="Text Box 3">
            <a:extLst>
              <a:ext uri="{FF2B5EF4-FFF2-40B4-BE49-F238E27FC236}">
                <a16:creationId xmlns:a16="http://schemas.microsoft.com/office/drawing/2014/main" id="{E95BBD98-4843-A180-4245-84CE20C0F87B}"/>
              </a:ext>
            </a:extLst>
          </p:cNvPr>
          <p:cNvSpPr txBox="1">
            <a:spLocks noChangeArrowheads="1"/>
          </p:cNvSpPr>
          <p:nvPr/>
        </p:nvSpPr>
        <p:spPr bwMode="auto">
          <a:xfrm>
            <a:off x="152400" y="914400"/>
            <a:ext cx="8839200" cy="589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Name a location in the Solar System where surface processing is/was occurring.</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Each process can be used only once.  Describe how that surface is or was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reprocessed, e.g.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a:t>
            </a:r>
            <a:r>
              <a:rPr kumimoji="0" lang="en-US" altLang="ja-JP"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land mass coastlines change because of liquid H</a:t>
            </a:r>
            <a:r>
              <a:rPr kumimoji="0" lang="en-US" altLang="ja-JP" sz="20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ja-JP"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endParaRPr lang="en-US" altLang="en-US" sz="1600" baseline="0" dirty="0">
              <a:solidFill>
                <a:srgbClr val="000000"/>
              </a:solidFill>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TextBox 1">
            <a:extLst>
              <a:ext uri="{FF2B5EF4-FFF2-40B4-BE49-F238E27FC236}">
                <a16:creationId xmlns:a16="http://schemas.microsoft.com/office/drawing/2014/main" id="{5A5F55A3-9F3D-FE11-A341-1F9128E311AF}"/>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baseline="0">
                <a:solidFill>
                  <a:srgbClr val="000000"/>
                </a:solidFill>
              </a:rPr>
              <a:t>…………………………</a:t>
            </a:r>
          </a:p>
          <a:p>
            <a:pPr algn="ctr" eaLnBrk="1" hangingPunct="1">
              <a:spcBef>
                <a:spcPct val="0"/>
              </a:spcBef>
              <a:buFontTx/>
              <a:buNone/>
            </a:pPr>
            <a:endParaRPr lang="en-US" altLang="en-US" sz="4000" b="1" i="1" baseline="0">
              <a:solidFill>
                <a:srgbClr val="FF0000"/>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A7475533-3F54-BAE8-6645-738AFE701C14}"/>
              </a:ext>
            </a:extLst>
          </p:cNvPr>
          <p:cNvSpPr>
            <a:spLocks noGrp="1" noChangeArrowheads="1"/>
          </p:cNvSpPr>
          <p:nvPr>
            <p:ph type="title"/>
          </p:nvPr>
        </p:nvSpPr>
        <p:spPr>
          <a:xfrm>
            <a:off x="685800" y="0"/>
            <a:ext cx="7772400" cy="838200"/>
          </a:xfrm>
        </p:spPr>
        <p:txBody>
          <a:bodyPr/>
          <a:lstStyle/>
          <a:p>
            <a:r>
              <a:rPr lang="en-US" altLang="en-US" b="1">
                <a:ea typeface="ＭＳ Ｐゴシック" panose="020B0600070205080204" pitchFamily="34" charset="-128"/>
              </a:rPr>
              <a:t>Bye Bye Atlanta?</a:t>
            </a:r>
          </a:p>
        </p:txBody>
      </p:sp>
      <p:sp>
        <p:nvSpPr>
          <p:cNvPr id="286723" name="Text Box 3">
            <a:extLst>
              <a:ext uri="{FF2B5EF4-FFF2-40B4-BE49-F238E27FC236}">
                <a16:creationId xmlns:a16="http://schemas.microsoft.com/office/drawing/2014/main" id="{01D65F4A-3474-0C48-E44F-A85A547DE670}"/>
              </a:ext>
            </a:extLst>
          </p:cNvPr>
          <p:cNvSpPr txBox="1">
            <a:spLocks noChangeArrowheads="1"/>
          </p:cNvSpPr>
          <p:nvPr/>
        </p:nvSpPr>
        <p:spPr bwMode="auto">
          <a:xfrm>
            <a:off x="152400" y="1203325"/>
            <a:ext cx="89154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empirical formula for crater size (5.26b):</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  =  1.8  ρ</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+0.11</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ρ</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p </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–0.33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g</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–0.22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(2R) </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+0.13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 </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0.22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(sinθ) </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+0.33</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ρ</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density of impactor		</a:t>
            </a: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ρ</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p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density of planet		</a:t>
            </a: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p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gravity of planet		</a:t>
            </a: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	radius of impactor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	kinetic energy of impact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θ	angle from horizontal (assume 45 deg impact)</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2 point SSE bonus: what size meteorite needed to turn Atlanta </a:t>
            </a: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crater?</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assume Atlanta 30 km circular target</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(due Thursday)</a:t>
            </a:r>
            <a:endPar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2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23">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8672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672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2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2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2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23">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8672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23">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2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9077</TotalTime>
  <Words>2720</Words>
  <Application>Microsoft Macintosh PowerPoint</Application>
  <PresentationFormat>On-screen Show (4:3)</PresentationFormat>
  <Paragraphs>390</Paragraphs>
  <Slides>41</Slides>
  <Notes>40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41</vt:i4>
      </vt:variant>
    </vt:vector>
  </HeadingPairs>
  <TitlesOfParts>
    <vt:vector size="47" baseType="lpstr">
      <vt:lpstr>ＭＳ Ｐゴシック</vt:lpstr>
      <vt:lpstr>Times New Roman</vt:lpstr>
      <vt:lpstr>Default Design</vt:lpstr>
      <vt:lpstr>4_Default Design</vt:lpstr>
      <vt:lpstr>6_Default Design</vt:lpstr>
      <vt:lpstr>7_Default Design</vt:lpstr>
      <vt:lpstr>Planetary Surfaces III</vt:lpstr>
      <vt:lpstr>Planetary Surfaces III</vt:lpstr>
      <vt:lpstr>Research Paper Level 2</vt:lpstr>
      <vt:lpstr>Surfaces via Cratering</vt:lpstr>
      <vt:lpstr>Surfaces via Cratering</vt:lpstr>
      <vt:lpstr>Cratering Features</vt:lpstr>
      <vt:lpstr>Mercury</vt:lpstr>
      <vt:lpstr>Mercury</vt:lpstr>
      <vt:lpstr>Mercury</vt:lpstr>
      <vt:lpstr>Chicxulub</vt:lpstr>
      <vt:lpstr>Chicxulub</vt:lpstr>
      <vt:lpstr>Cratering Impacts</vt:lpstr>
      <vt:lpstr>SSE!             SSE!             SSE!</vt:lpstr>
      <vt:lpstr>Europa      Ganymede      Callisto</vt:lpstr>
      <vt:lpstr>Jovian Moon Systems</vt:lpstr>
      <vt:lpstr>Jovian Moon Systems</vt:lpstr>
      <vt:lpstr>Galileans</vt:lpstr>
      <vt:lpstr>Io Map</vt:lpstr>
      <vt:lpstr>Europa</vt:lpstr>
      <vt:lpstr>Ganymede</vt:lpstr>
      <vt:lpstr>Callisto</vt:lpstr>
      <vt:lpstr>Titan</vt:lpstr>
      <vt:lpstr>Titan Map from Cassini 2007</vt:lpstr>
      <vt:lpstr>Titan Map from Cassini 2011</vt:lpstr>
      <vt:lpstr>Titan Map from Cassini 2015</vt:lpstr>
      <vt:lpstr>Titan Map from Cassini 2015</vt:lpstr>
      <vt:lpstr>Titan: Xanadu</vt:lpstr>
      <vt:lpstr>Titan: 70deg N</vt:lpstr>
      <vt:lpstr>Titan Close Up</vt:lpstr>
      <vt:lpstr>Tethys and Enceladus</vt:lpstr>
      <vt:lpstr>Iapetus</vt:lpstr>
      <vt:lpstr>Jovian Moon Systems</vt:lpstr>
      <vt:lpstr>Mimas</vt:lpstr>
      <vt:lpstr>Miranda</vt:lpstr>
      <vt:lpstr>PowerPoint Presentation</vt:lpstr>
      <vt:lpstr>But Wait, There’s More …</vt:lpstr>
      <vt:lpstr>Solar System Explorers: 08 OCT</vt:lpstr>
      <vt:lpstr>Solar System Explorers: 08 OCT</vt:lpstr>
      <vt:lpstr>Solar System Explorers 15 OCT</vt:lpstr>
      <vt:lpstr>PowerPoint Presentation</vt:lpstr>
      <vt:lpstr>Bye Bye Atlanta?</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339</cp:revision>
  <cp:lastPrinted>2003-02-11T19:04:25Z</cp:lastPrinted>
  <dcterms:created xsi:type="dcterms:W3CDTF">2012-03-27T02:20:10Z</dcterms:created>
  <dcterms:modified xsi:type="dcterms:W3CDTF">2026-10-13T16:34:54Z</dcterms:modified>
</cp:coreProperties>
</file>